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229E59-2060-4D15-82B5-3CFA8287C15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FFE46B-500D-4658-9DF3-84CA6948E70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Український</a:t>
            </a:r>
            <a:r>
              <a:rPr lang="ru-RU" dirty="0" smtClean="0"/>
              <a:t> театр у 20 – 30 роках </a:t>
            </a:r>
            <a:r>
              <a:rPr lang="ru-RU" dirty="0" smtClean="0"/>
              <a:t>20 </a:t>
            </a:r>
            <a:r>
              <a:rPr lang="ru-RU" dirty="0" err="1" smtClean="0"/>
              <a:t>століття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Режисерська</a:t>
            </a:r>
            <a:r>
              <a:rPr lang="ru-RU" dirty="0" smtClean="0"/>
              <a:t> </a:t>
            </a:r>
            <a:r>
              <a:rPr lang="ru-RU" dirty="0" err="1" smtClean="0"/>
              <a:t>лабораторія</a:t>
            </a:r>
            <a:r>
              <a:rPr lang="ru-RU" dirty="0" smtClean="0"/>
              <a:t> театру «</a:t>
            </a:r>
            <a:r>
              <a:rPr lang="ru-RU" dirty="0" err="1" smtClean="0"/>
              <a:t>Березіль</a:t>
            </a:r>
            <a:r>
              <a:rPr lang="ru-RU" dirty="0" smtClean="0"/>
              <a:t>», 1925 </a:t>
            </a:r>
            <a:r>
              <a:rPr lang="ru-RU" dirty="0" err="1" smtClean="0"/>
              <a:t>р</a:t>
            </a:r>
            <a:endParaRPr lang="ru-RU" dirty="0"/>
          </a:p>
        </p:txBody>
      </p:sp>
      <p:pic>
        <p:nvPicPr>
          <p:cNvPr id="4" name="Содержимое 3" descr="Berezil_directors_la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6286544" cy="42526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229600" cy="49377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</a:t>
            </a:r>
            <a:r>
              <a:rPr lang="ru-RU" sz="2400" dirty="0" err="1" smtClean="0"/>
              <a:t>розвою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справжньої</a:t>
            </a:r>
            <a:r>
              <a:rPr lang="ru-RU" sz="2400" dirty="0" smtClean="0"/>
              <a:t>, </a:t>
            </a:r>
            <a:r>
              <a:rPr lang="ru-RU" sz="2400" dirty="0" err="1" smtClean="0"/>
              <a:t>високої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драми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ду-же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вигідні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сприятливі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,— писав у 1913 р. .</a:t>
            </a:r>
            <a:r>
              <a:rPr lang="ru-RU" sz="2400" dirty="0" err="1" smtClean="0"/>
              <a:t>Микола</a:t>
            </a:r>
            <a:r>
              <a:rPr lang="ru-RU" sz="2400" dirty="0" smtClean="0"/>
              <a:t> Вороний,— </a:t>
            </a:r>
            <a:r>
              <a:rPr lang="ru-RU" sz="2400" dirty="0" err="1" smtClean="0"/>
              <a:t>насамперед</a:t>
            </a:r>
            <a:r>
              <a:rPr lang="ru-RU" sz="2400" dirty="0" smtClean="0"/>
              <a:t> треба,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народ </a:t>
            </a:r>
            <a:r>
              <a:rPr lang="ru-RU" sz="2400" dirty="0" err="1" smtClean="0"/>
              <a:t>мав'міцне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політичне</a:t>
            </a:r>
            <a:r>
              <a:rPr lang="ru-RU" sz="2400" dirty="0" smtClean="0"/>
              <a:t> становище, </a:t>
            </a:r>
            <a:r>
              <a:rPr lang="ru-RU" sz="2400" dirty="0" err="1" smtClean="0"/>
              <a:t>високу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своєрідну</a:t>
            </a:r>
            <a:r>
              <a:rPr lang="ru-RU" sz="2400" dirty="0" smtClean="0"/>
              <a:t> культуру, </a:t>
            </a:r>
            <a:r>
              <a:rPr lang="ru-RU" sz="2400" dirty="0" err="1" smtClean="0"/>
              <a:t>вільну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освіту</a:t>
            </a:r>
            <a:r>
              <a:rPr lang="ru-RU" sz="2400" dirty="0" smtClean="0"/>
              <a:t>, яка б могла </a:t>
            </a:r>
            <a:r>
              <a:rPr lang="ru-RU" sz="2400" dirty="0" err="1" smtClean="0"/>
              <a:t>розвивати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найрізно¬манітніші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ознаки</a:t>
            </a:r>
            <a:r>
              <a:rPr lang="ru-RU" sz="2400" dirty="0" smtClean="0"/>
              <a:t> народного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нарешті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повну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можли¬вість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черпати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поетичний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скарбів</a:t>
            </a:r>
            <a:r>
              <a:rPr lang="ru-RU" sz="2400" dirty="0" smtClean="0"/>
              <a:t>. Коли сих умов не буде, то драматична </a:t>
            </a:r>
            <a:r>
              <a:rPr lang="ru-RU" sz="2400" dirty="0" err="1" smtClean="0"/>
              <a:t>творчість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вийде</a:t>
            </a:r>
            <a:r>
              <a:rPr lang="ru-RU" sz="2400" dirty="0" smtClean="0"/>
              <a:t> за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п'єс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етнографічного</a:t>
            </a:r>
            <a:r>
              <a:rPr lang="ru-RU" sz="2400" dirty="0" smtClean="0"/>
              <a:t> характеру...» </a:t>
            </a:r>
            <a:r>
              <a:rPr lang="ru-RU" sz="2400" dirty="0" smtClean="0"/>
              <a:t>Таких </a:t>
            </a:r>
            <a:r>
              <a:rPr lang="ru-RU" sz="2400" dirty="0" smtClean="0"/>
              <a:t>умов </a:t>
            </a:r>
            <a:r>
              <a:rPr lang="ru-RU" sz="2400" dirty="0" err="1" smtClean="0"/>
              <a:t>українська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драматургія</a:t>
            </a:r>
            <a:r>
              <a:rPr lang="ru-RU" sz="2400" dirty="0" smtClean="0"/>
              <a:t> не мала, тому початок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профе¬сійного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позначений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етнографізмом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3571900" cy="4748188"/>
          </a:xfrm>
        </p:spPr>
      </p:pic>
      <p:sp>
        <p:nvSpPr>
          <p:cNvPr id="5" name="TextBox 4"/>
          <p:cNvSpPr txBox="1"/>
          <p:nvPr/>
        </p:nvSpPr>
        <p:spPr>
          <a:xfrm>
            <a:off x="5143504" y="1928802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М. Вороний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Європейська</a:t>
            </a:r>
            <a:r>
              <a:rPr lang="ru-RU" dirty="0" smtClean="0"/>
              <a:t> нова драма, представлена на </a:t>
            </a:r>
            <a:r>
              <a:rPr lang="ru-RU" dirty="0" err="1" smtClean="0"/>
              <a:t>рубежі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іменами</a:t>
            </a:r>
            <a:r>
              <a:rPr lang="ru-RU" dirty="0" smtClean="0"/>
              <a:t> </a:t>
            </a:r>
            <a:r>
              <a:rPr lang="ru-RU" dirty="0" err="1" smtClean="0"/>
              <a:t>Ібсена</a:t>
            </a:r>
            <a:r>
              <a:rPr lang="ru-RU" dirty="0" smtClean="0"/>
              <a:t>, </a:t>
            </a:r>
            <a:r>
              <a:rPr lang="ru-RU" dirty="0" err="1" smtClean="0"/>
              <a:t>Метерлінка</a:t>
            </a:r>
            <a:r>
              <a:rPr lang="ru-RU" dirty="0" smtClean="0"/>
              <a:t>, </a:t>
            </a:r>
            <a:r>
              <a:rPr lang="ru-RU" dirty="0" err="1" smtClean="0"/>
              <a:t>Гауптмана</a:t>
            </a:r>
            <a:r>
              <a:rPr lang="ru-RU" dirty="0" smtClean="0"/>
              <a:t>, </a:t>
            </a:r>
            <a:r>
              <a:rPr lang="ru-RU" dirty="0" err="1" smtClean="0"/>
              <a:t>Стріндберга</a:t>
            </a:r>
            <a:r>
              <a:rPr lang="ru-RU" dirty="0" smtClean="0"/>
              <a:t>, Шоу, Чехова,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вплинула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драма¬тургії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 модерну,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свою </a:t>
            </a:r>
            <a:r>
              <a:rPr lang="ru-RU" dirty="0" err="1" smtClean="0"/>
              <a:t>додаткову</a:t>
            </a:r>
            <a:r>
              <a:rPr lang="ru-RU" dirty="0" smtClean="0"/>
              <a:t> </a:t>
            </a:r>
            <a:r>
              <a:rPr lang="ru-RU" dirty="0" err="1" smtClean="0"/>
              <a:t>модифікацію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творчості</a:t>
            </a:r>
            <a:r>
              <a:rPr lang="ru-RU" dirty="0" smtClean="0"/>
              <a:t> таких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митців</a:t>
            </a:r>
            <a:r>
              <a:rPr lang="ru-RU" dirty="0" smtClean="0"/>
              <a:t>, як Леся </a:t>
            </a:r>
            <a:r>
              <a:rPr lang="ru-RU" dirty="0" err="1" smtClean="0"/>
              <a:t>Українка</a:t>
            </a:r>
            <a:r>
              <a:rPr lang="ru-RU" dirty="0" smtClean="0"/>
              <a:t>, В. Винниченко. </a:t>
            </a:r>
            <a:r>
              <a:rPr lang="ru-RU" dirty="0" err="1" smtClean="0"/>
              <a:t>Українські</a:t>
            </a:r>
            <a:r>
              <a:rPr lang="ru-RU" dirty="0" smtClean="0"/>
              <a:t> драматурги модерну не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стильовою</a:t>
            </a:r>
            <a:r>
              <a:rPr lang="ru-RU" dirty="0" smtClean="0"/>
              <a:t> </a:t>
            </a:r>
            <a:r>
              <a:rPr lang="ru-RU" dirty="0" err="1" smtClean="0"/>
              <a:t>орієнтацією</a:t>
            </a:r>
            <a:r>
              <a:rPr lang="ru-RU" dirty="0" smtClean="0"/>
              <a:t>, </a:t>
            </a:r>
            <a:r>
              <a:rPr lang="ru-RU" dirty="0" smtClean="0"/>
              <a:t>тому </a:t>
            </a:r>
            <a:r>
              <a:rPr lang="ru-RU" dirty="0" smtClean="0"/>
              <a:t>в </a:t>
            </a:r>
            <a:r>
              <a:rPr lang="ru-RU" dirty="0" err="1" smtClean="0"/>
              <a:t>драматургії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розрізняти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, як неоромантизм, </a:t>
            </a:r>
            <a:r>
              <a:rPr lang="ru-RU" dirty="0" err="1" smtClean="0"/>
              <a:t>неореалізм</a:t>
            </a:r>
            <a:r>
              <a:rPr lang="ru-RU" dirty="0" smtClean="0"/>
              <a:t>, </a:t>
            </a:r>
            <a:r>
              <a:rPr lang="ru-RU" dirty="0" err="1" smtClean="0"/>
              <a:t>символізм</a:t>
            </a:r>
            <a:r>
              <a:rPr lang="ru-RU" dirty="0" smtClean="0"/>
              <a:t>. Для </a:t>
            </a:r>
            <a:r>
              <a:rPr lang="ru-RU" dirty="0" err="1" smtClean="0"/>
              <a:t>драматургічного</a:t>
            </a:r>
            <a:r>
              <a:rPr lang="ru-RU" dirty="0" smtClean="0"/>
              <a:t> тексту </a:t>
            </a:r>
            <a:r>
              <a:rPr lang="ru-RU" dirty="0" err="1" smtClean="0"/>
              <a:t>доби</a:t>
            </a:r>
            <a:r>
              <a:rPr lang="ru-RU" dirty="0" smtClean="0"/>
              <a:t> модерну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характерними</a:t>
            </a:r>
            <a:r>
              <a:rPr lang="ru-RU" dirty="0" smtClean="0"/>
              <a:t> </a:t>
            </a:r>
            <a:r>
              <a:rPr lang="ru-RU" dirty="0" err="1" smtClean="0"/>
              <a:t>деформація</a:t>
            </a:r>
            <a:r>
              <a:rPr lang="ru-RU" dirty="0" smtClean="0"/>
              <a:t> </a:t>
            </a:r>
            <a:r>
              <a:rPr lang="ru-RU" dirty="0" err="1" smtClean="0"/>
              <a:t>реальності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умовність</a:t>
            </a:r>
            <a:r>
              <a:rPr lang="ru-RU" dirty="0" smtClean="0"/>
              <a:t>, </a:t>
            </a:r>
            <a:r>
              <a:rPr lang="ru-RU" dirty="0" err="1" smtClean="0"/>
              <a:t>літературність</a:t>
            </a:r>
            <a:r>
              <a:rPr lang="ru-RU" dirty="0" smtClean="0"/>
              <a:t>, </a:t>
            </a:r>
            <a:r>
              <a:rPr lang="ru-RU" dirty="0" err="1" smtClean="0"/>
              <a:t>вербальна</a:t>
            </a:r>
            <a:r>
              <a:rPr lang="ru-RU" dirty="0" smtClean="0"/>
              <a:t> </a:t>
            </a:r>
            <a:r>
              <a:rPr lang="ru-RU" dirty="0" err="1" smtClean="0"/>
              <a:t>орнаментальність</a:t>
            </a:r>
            <a:r>
              <a:rPr lang="ru-RU" dirty="0" smtClean="0"/>
              <a:t>, </a:t>
            </a:r>
            <a:r>
              <a:rPr lang="ru-RU" dirty="0" err="1" smtClean="0"/>
              <a:t>звернення</a:t>
            </a:r>
            <a:r>
              <a:rPr lang="ru-RU" dirty="0" smtClean="0"/>
              <a:t> до </a:t>
            </a:r>
            <a:r>
              <a:rPr lang="ru-RU" dirty="0" err="1" smtClean="0"/>
              <a:t>архетипів</a:t>
            </a:r>
            <a:r>
              <a:rPr lang="ru-RU" dirty="0" smtClean="0"/>
              <a:t> та </a:t>
            </a:r>
            <a:r>
              <a:rPr lang="ru-RU" dirty="0" err="1" smtClean="0"/>
              <a:t>міфологем</a:t>
            </a:r>
            <a:r>
              <a:rPr lang="ru-RU" dirty="0" smtClean="0"/>
              <a:t>, демонстративна </a:t>
            </a:r>
            <a:r>
              <a:rPr lang="ru-RU" dirty="0" err="1" smtClean="0"/>
              <a:t>штучність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як </a:t>
            </a:r>
            <a:r>
              <a:rPr lang="ru-RU" dirty="0" err="1" smtClean="0"/>
              <a:t>вічної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Професійний</a:t>
            </a:r>
            <a:r>
              <a:rPr lang="ru-RU" dirty="0" smtClean="0"/>
              <a:t> театр 20—30-х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розвивався</a:t>
            </a:r>
            <a:r>
              <a:rPr lang="ru-RU" dirty="0" smtClean="0"/>
              <a:t> у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на¬прямах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«</a:t>
            </a:r>
            <a:r>
              <a:rPr lang="ru-RU" dirty="0" err="1" smtClean="0"/>
              <a:t>психологічним</a:t>
            </a:r>
            <a:r>
              <a:rPr lang="ru-RU" dirty="0" smtClean="0"/>
              <a:t>» та «</a:t>
            </a:r>
            <a:r>
              <a:rPr lang="ru-RU" dirty="0" err="1" smtClean="0"/>
              <a:t>екс¬периментальним</a:t>
            </a:r>
            <a:r>
              <a:rPr lang="ru-RU" dirty="0" smtClean="0"/>
              <a:t>» театром. «</a:t>
            </a:r>
            <a:r>
              <a:rPr lang="ru-RU" dirty="0" err="1" smtClean="0"/>
              <a:t>Психологічний</a:t>
            </a:r>
            <a:r>
              <a:rPr lang="ru-RU" dirty="0" smtClean="0"/>
              <a:t>»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пов'я¬заний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театром </a:t>
            </a:r>
            <a:r>
              <a:rPr lang="ru-RU" dirty="0" err="1" smtClean="0"/>
              <a:t>імені</a:t>
            </a:r>
            <a:r>
              <a:rPr lang="ru-RU" dirty="0" smtClean="0"/>
              <a:t> І. Франка, </a:t>
            </a:r>
            <a:r>
              <a:rPr lang="ru-RU" dirty="0" err="1" smtClean="0"/>
              <a:t>керованим</a:t>
            </a:r>
            <a:r>
              <a:rPr lang="ru-RU" dirty="0" smtClean="0"/>
              <a:t> Г. Юрою. «</a:t>
            </a:r>
            <a:r>
              <a:rPr lang="ru-RU" dirty="0" err="1" smtClean="0"/>
              <a:t>Експериментальний</a:t>
            </a:r>
            <a:r>
              <a:rPr lang="ru-RU" dirty="0" smtClean="0"/>
              <a:t>» тип театру —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, </a:t>
            </a:r>
            <a:r>
              <a:rPr lang="ru-RU" dirty="0" err="1" smtClean="0"/>
              <a:t>пошу¬ки</a:t>
            </a:r>
            <a:r>
              <a:rPr lang="ru-RU" dirty="0" smtClean="0"/>
              <a:t> «</a:t>
            </a:r>
            <a:r>
              <a:rPr lang="ru-RU" dirty="0" err="1" smtClean="0"/>
              <a:t>Березолю</a:t>
            </a:r>
            <a:r>
              <a:rPr lang="ru-RU" dirty="0" smtClean="0"/>
              <a:t>»,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Лесь </a:t>
            </a:r>
            <a:r>
              <a:rPr lang="ru-RU" dirty="0" err="1" smtClean="0"/>
              <a:t>Курбас</a:t>
            </a:r>
            <a:r>
              <a:rPr lang="ru-RU" dirty="0" smtClean="0"/>
              <a:t>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так званий «театр </a:t>
            </a:r>
            <a:r>
              <a:rPr lang="ru-RU" dirty="0" err="1" smtClean="0"/>
              <a:t>дії</a:t>
            </a:r>
            <a:r>
              <a:rPr lang="ru-RU" dirty="0" smtClean="0"/>
              <a:t>», «</a:t>
            </a:r>
            <a:r>
              <a:rPr lang="ru-RU" dirty="0" err="1" smtClean="0"/>
              <a:t>рефлексологічний</a:t>
            </a:r>
            <a:r>
              <a:rPr lang="ru-RU" dirty="0" smtClean="0"/>
              <a:t>» </a:t>
            </a:r>
            <a:r>
              <a:rPr lang="ru-RU" dirty="0" err="1" smtClean="0"/>
              <a:t>те¬атр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на </a:t>
            </a:r>
            <a:r>
              <a:rPr lang="ru-RU" dirty="0" err="1" smtClean="0"/>
              <a:t>відміну</a:t>
            </a:r>
            <a:r>
              <a:rPr lang="ru-RU" dirty="0" smtClean="0"/>
              <a:t> од театру «</a:t>
            </a:r>
            <a:r>
              <a:rPr lang="ru-RU" dirty="0" err="1" smtClean="0"/>
              <a:t>психологічного</a:t>
            </a:r>
            <a:r>
              <a:rPr lang="ru-RU" dirty="0" smtClean="0"/>
              <a:t>», </a:t>
            </a:r>
            <a:r>
              <a:rPr lang="ru-RU" dirty="0" err="1" smtClean="0"/>
              <a:t>спирався</a:t>
            </a:r>
            <a:r>
              <a:rPr lang="ru-RU" dirty="0" smtClean="0"/>
              <a:t> на </a:t>
            </a:r>
            <a:r>
              <a:rPr lang="ru-RU" dirty="0" err="1" smtClean="0"/>
              <a:t>активну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глядача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втілювати</a:t>
            </a:r>
            <a:r>
              <a:rPr lang="ru-RU" dirty="0" smtClean="0"/>
              <a:t> </a:t>
            </a:r>
            <a:r>
              <a:rPr lang="ru-RU" dirty="0" err="1" smtClean="0"/>
              <a:t>найскладніші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(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західноєвропей¬ського</a:t>
            </a:r>
            <a:r>
              <a:rPr lang="ru-RU" dirty="0" smtClean="0"/>
              <a:t>) репертуару.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428868"/>
            <a:ext cx="6104128" cy="3432048"/>
          </a:xfrm>
        </p:spPr>
      </p:pic>
      <p:sp>
        <p:nvSpPr>
          <p:cNvPr id="5" name="TextBox 4"/>
          <p:cNvSpPr txBox="1"/>
          <p:nvPr/>
        </p:nvSpPr>
        <p:spPr>
          <a:xfrm>
            <a:off x="2857488" y="121442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Оперний театр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Характерним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театр </a:t>
            </a:r>
            <a:r>
              <a:rPr lang="ru-RU" dirty="0" err="1" smtClean="0"/>
              <a:t>імені</a:t>
            </a:r>
            <a:r>
              <a:rPr lang="ru-RU" dirty="0" smtClean="0"/>
              <a:t> 1. Франка, </a:t>
            </a:r>
            <a:r>
              <a:rPr lang="ru-RU" dirty="0" err="1" smtClean="0"/>
              <a:t>й</a:t>
            </a:r>
            <a:r>
              <a:rPr lang="ru-RU" dirty="0" smtClean="0"/>
              <a:t> «</a:t>
            </a:r>
            <a:r>
              <a:rPr lang="ru-RU" dirty="0" err="1" smtClean="0"/>
              <a:t>Кийдрамте</a:t>
            </a:r>
            <a:r>
              <a:rPr lang="ru-RU" dirty="0" smtClean="0"/>
              <a:t>»,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виріс</a:t>
            </a:r>
            <a:r>
              <a:rPr lang="ru-RU" dirty="0" smtClean="0"/>
              <a:t> «</a:t>
            </a:r>
            <a:r>
              <a:rPr lang="ru-RU" dirty="0" err="1" smtClean="0"/>
              <a:t>Березіль</a:t>
            </a:r>
            <a:r>
              <a:rPr lang="ru-RU" dirty="0" smtClean="0"/>
              <a:t>», </a:t>
            </a:r>
            <a:r>
              <a:rPr lang="ru-RU" dirty="0" err="1" smtClean="0"/>
              <a:t>обид¬ва</a:t>
            </a:r>
            <a:r>
              <a:rPr lang="ru-RU" dirty="0" smtClean="0"/>
              <a:t> </a:t>
            </a:r>
            <a:r>
              <a:rPr lang="ru-RU" dirty="0" err="1" smtClean="0"/>
              <a:t>походять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Молодого театру,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існував</a:t>
            </a:r>
            <a:r>
              <a:rPr lang="ru-RU" dirty="0" smtClean="0"/>
              <a:t> у </a:t>
            </a:r>
            <a:r>
              <a:rPr lang="ru-RU" dirty="0" err="1" smtClean="0"/>
              <a:t>революційні</a:t>
            </a:r>
            <a:r>
              <a:rPr lang="ru-RU" dirty="0" smtClean="0"/>
              <a:t> роки. </a:t>
            </a:r>
            <a:r>
              <a:rPr lang="ru-RU" dirty="0" err="1" smtClean="0"/>
              <a:t>Теоретичні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 Л. </a:t>
            </a:r>
            <a:r>
              <a:rPr lang="ru-RU" dirty="0" err="1" smtClean="0"/>
              <a:t>Курбаса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загаль¬ноєвропейські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грунтовно</a:t>
            </a:r>
            <a:r>
              <a:rPr lang="ru-RU" dirty="0" smtClean="0"/>
              <a:t> </a:t>
            </a:r>
            <a:r>
              <a:rPr lang="ru-RU" dirty="0" err="1" smtClean="0"/>
              <a:t>обізнаний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в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випередила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часу та </a:t>
            </a:r>
            <a:r>
              <a:rPr lang="ru-RU" dirty="0" err="1" smtClean="0"/>
              <a:t>збіглася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на¬уковими</a:t>
            </a:r>
            <a:r>
              <a:rPr lang="ru-RU" dirty="0" smtClean="0"/>
              <a:t> </a:t>
            </a:r>
            <a:r>
              <a:rPr lang="ru-RU" dirty="0" err="1" smtClean="0"/>
              <a:t>уявленнями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психології</a:t>
            </a:r>
            <a:r>
              <a:rPr lang="ru-RU" dirty="0" smtClean="0"/>
              <a:t>. За Л. </a:t>
            </a:r>
            <a:r>
              <a:rPr lang="ru-RU" dirty="0" err="1" smtClean="0"/>
              <a:t>Курбасом,мистецтво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осягти</a:t>
            </a:r>
            <a:r>
              <a:rPr lang="ru-RU" dirty="0" smtClean="0"/>
              <a:t> </a:t>
            </a:r>
            <a:r>
              <a:rPr lang="ru-RU" dirty="0" err="1" smtClean="0"/>
              <a:t>діалектику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, </a:t>
            </a:r>
            <a:r>
              <a:rPr lang="ru-RU" dirty="0" err="1" smtClean="0"/>
              <a:t>повинне</a:t>
            </a:r>
            <a:r>
              <a:rPr lang="ru-RU" dirty="0" smtClean="0"/>
              <a:t> </a:t>
            </a:r>
            <a:r>
              <a:rPr lang="ru-RU" dirty="0" err="1" smtClean="0"/>
              <a:t>вда¬ватися</a:t>
            </a:r>
            <a:r>
              <a:rPr lang="ru-RU" dirty="0" smtClean="0"/>
              <a:t> до образного </a:t>
            </a:r>
            <a:r>
              <a:rPr lang="ru-RU" dirty="0" err="1" smtClean="0"/>
              <a:t>перетворення</a:t>
            </a:r>
            <a:r>
              <a:rPr lang="ru-RU" dirty="0" smtClean="0"/>
              <a:t>, яке </a:t>
            </a:r>
            <a:r>
              <a:rPr lang="ru-RU" dirty="0" err="1" smtClean="0"/>
              <a:t>засноване</a:t>
            </a:r>
            <a:r>
              <a:rPr lang="ru-RU" dirty="0" smtClean="0"/>
              <a:t> на </a:t>
            </a:r>
            <a:r>
              <a:rPr lang="ru-RU" dirty="0" err="1" smtClean="0"/>
              <a:t>зако¬нах</a:t>
            </a:r>
            <a:r>
              <a:rPr lang="ru-RU" dirty="0" smtClean="0"/>
              <a:t> </a:t>
            </a:r>
            <a:r>
              <a:rPr lang="ru-RU" dirty="0" err="1" smtClean="0"/>
              <a:t>асоціативного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Трупа </a:t>
            </a:r>
            <a:r>
              <a:rPr lang="ru-RU" dirty="0" err="1" smtClean="0"/>
              <a:t>першого</a:t>
            </a:r>
            <a:r>
              <a:rPr lang="ru-RU" dirty="0" smtClean="0"/>
              <a:t> 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професійного</a:t>
            </a:r>
            <a:r>
              <a:rPr lang="ru-RU" dirty="0" smtClean="0"/>
              <a:t> </a:t>
            </a:r>
            <a:r>
              <a:rPr lang="ru-RU" dirty="0" smtClean="0"/>
              <a:t>театра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курівництвом</a:t>
            </a:r>
            <a:r>
              <a:rPr lang="ru-RU" dirty="0" smtClean="0"/>
              <a:t> </a:t>
            </a:r>
            <a:r>
              <a:rPr lang="ru-RU" dirty="0" smtClean="0"/>
              <a:t>Марка </a:t>
            </a:r>
            <a:r>
              <a:rPr lang="ru-RU" dirty="0" err="1" smtClean="0"/>
              <a:t>Кропивницького</a:t>
            </a:r>
            <a:endParaRPr lang="ru-RU" dirty="0"/>
          </a:p>
        </p:txBody>
      </p:sp>
      <p:pic>
        <p:nvPicPr>
          <p:cNvPr id="4" name="Содержимое 3" descr="6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5572164" cy="50640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 1926 р. «</a:t>
            </a:r>
            <a:r>
              <a:rPr lang="ru-RU" dirty="0" err="1" smtClean="0"/>
              <a:t>Березіль</a:t>
            </a:r>
            <a:r>
              <a:rPr lang="ru-RU" dirty="0" smtClean="0"/>
              <a:t>» </a:t>
            </a:r>
            <a:r>
              <a:rPr lang="ru-RU" dirty="0" err="1" smtClean="0"/>
              <a:t>переїздить</a:t>
            </a:r>
            <a:r>
              <a:rPr lang="ru-RU" dirty="0" smtClean="0"/>
              <a:t> до </a:t>
            </a:r>
            <a:r>
              <a:rPr lang="ru-RU" dirty="0" err="1" smtClean="0"/>
              <a:t>столиці</a:t>
            </a:r>
            <a:r>
              <a:rPr lang="ru-RU" dirty="0" smtClean="0"/>
              <a:t> (</a:t>
            </a:r>
            <a:r>
              <a:rPr lang="ru-RU" dirty="0" err="1" smtClean="0"/>
              <a:t>тоді</a:t>
            </a:r>
            <a:r>
              <a:rPr lang="ru-RU" dirty="0" smtClean="0"/>
              <a:t> — </a:t>
            </a:r>
            <a:r>
              <a:rPr lang="ru-RU" dirty="0" err="1" smtClean="0"/>
              <a:t>Хар¬ків</a:t>
            </a:r>
            <a:r>
              <a:rPr lang="ru-RU" dirty="0" smtClean="0"/>
              <a:t>),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центральним</a:t>
            </a:r>
            <a:r>
              <a:rPr lang="ru-RU" dirty="0" smtClean="0"/>
              <a:t> </a:t>
            </a:r>
            <a:r>
              <a:rPr lang="ru-RU" dirty="0" err="1" smtClean="0"/>
              <a:t>українським</a:t>
            </a:r>
            <a:r>
              <a:rPr lang="ru-RU" dirty="0" smtClean="0"/>
              <a:t> театром. </a:t>
            </a:r>
            <a:r>
              <a:rPr lang="ru-RU" dirty="0" err="1" smtClean="0"/>
              <a:t>Вистави</a:t>
            </a:r>
            <a:r>
              <a:rPr lang="ru-RU" dirty="0" smtClean="0"/>
              <a:t> «</a:t>
            </a:r>
            <a:r>
              <a:rPr lang="ru-RU" dirty="0" err="1" smtClean="0"/>
              <a:t>На¬родного</a:t>
            </a:r>
            <a:r>
              <a:rPr lang="ru-RU" dirty="0" smtClean="0"/>
              <a:t> </a:t>
            </a:r>
            <a:r>
              <a:rPr lang="ru-RU" dirty="0" err="1" smtClean="0"/>
              <a:t>Малахія</a:t>
            </a:r>
            <a:r>
              <a:rPr lang="ru-RU" dirty="0" smtClean="0"/>
              <a:t>» та «Мини </a:t>
            </a:r>
            <a:r>
              <a:rPr lang="ru-RU" dirty="0" err="1" smtClean="0"/>
              <a:t>Мазайла</a:t>
            </a:r>
            <a:r>
              <a:rPr lang="ru-RU" dirty="0" smtClean="0"/>
              <a:t>» за </a:t>
            </a:r>
            <a:r>
              <a:rPr lang="ru-RU" dirty="0" err="1" smtClean="0"/>
              <a:t>творами</a:t>
            </a:r>
            <a:r>
              <a:rPr lang="ru-RU" dirty="0" smtClean="0"/>
              <a:t> М. </a:t>
            </a:r>
            <a:r>
              <a:rPr lang="ru-RU" dirty="0" err="1" smtClean="0"/>
              <a:t>Кулі¬ша</a:t>
            </a:r>
            <a:r>
              <a:rPr lang="ru-RU" dirty="0" smtClean="0"/>
              <a:t> дали </a:t>
            </a:r>
            <a:r>
              <a:rPr lang="ru-RU" dirty="0" err="1" smtClean="0"/>
              <a:t>привід</a:t>
            </a:r>
            <a:r>
              <a:rPr lang="ru-RU" dirty="0" smtClean="0"/>
              <a:t> для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цькування</a:t>
            </a:r>
            <a:r>
              <a:rPr lang="ru-RU" dirty="0" smtClean="0"/>
              <a:t> Л. </a:t>
            </a:r>
            <a:r>
              <a:rPr lang="ru-RU" dirty="0" err="1" smtClean="0"/>
              <a:t>Курбаса</a:t>
            </a:r>
            <a:r>
              <a:rPr lang="ru-RU" dirty="0" smtClean="0"/>
              <a:t> як </a:t>
            </a:r>
            <a:r>
              <a:rPr lang="ru-RU" dirty="0" err="1" smtClean="0"/>
              <a:t>режисера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М. </a:t>
            </a:r>
            <a:r>
              <a:rPr lang="ru-RU" dirty="0" err="1" smtClean="0"/>
              <a:t>Куліша</a:t>
            </a:r>
            <a:r>
              <a:rPr lang="ru-RU" dirty="0" smtClean="0"/>
              <a:t> як драматурга. Театр Л. </a:t>
            </a:r>
            <a:r>
              <a:rPr lang="ru-RU" dirty="0" err="1" smtClean="0"/>
              <a:t>Курба¬са</a:t>
            </a:r>
            <a:r>
              <a:rPr lang="ru-RU" dirty="0" smtClean="0"/>
              <a:t> — М. </a:t>
            </a:r>
            <a:r>
              <a:rPr lang="ru-RU" dirty="0" err="1" smtClean="0"/>
              <a:t>Куліша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, </a:t>
            </a:r>
            <a:r>
              <a:rPr lang="ru-RU" dirty="0" err="1" smtClean="0"/>
              <a:t>по-перше</a:t>
            </a:r>
            <a:r>
              <a:rPr lang="ru-RU" dirty="0" smtClean="0"/>
              <a:t>, </a:t>
            </a:r>
            <a:r>
              <a:rPr lang="ru-RU" dirty="0" err="1" smtClean="0"/>
              <a:t>філософським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охоп¬лював</a:t>
            </a:r>
            <a:r>
              <a:rPr lang="ru-RU" dirty="0" smtClean="0"/>
              <a:t> </a:t>
            </a:r>
            <a:r>
              <a:rPr lang="ru-RU" dirty="0" err="1" smtClean="0"/>
              <a:t>трагізм</a:t>
            </a:r>
            <a:r>
              <a:rPr lang="ru-RU" dirty="0" smtClean="0"/>
              <a:t> нового </a:t>
            </a:r>
            <a:r>
              <a:rPr lang="ru-RU" dirty="0" err="1" smtClean="0"/>
              <a:t>життя</a:t>
            </a:r>
            <a:r>
              <a:rPr lang="ru-RU" dirty="0" smtClean="0"/>
              <a:t>, а </a:t>
            </a:r>
            <a:r>
              <a:rPr lang="ru-RU" dirty="0" err="1" smtClean="0"/>
              <a:t>по-друге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по-європейсьому</a:t>
            </a:r>
            <a:r>
              <a:rPr lang="ru-RU" dirty="0" smtClean="0"/>
              <a:t> </a:t>
            </a:r>
            <a:r>
              <a:rPr lang="ru-RU" dirty="0" err="1" smtClean="0"/>
              <a:t>національним.Тому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нависла над ним </a:t>
            </a:r>
            <a:r>
              <a:rPr lang="ru-RU" dirty="0" err="1" smtClean="0"/>
              <a:t>загроза</a:t>
            </a:r>
            <a:r>
              <a:rPr lang="ru-RU" dirty="0" smtClean="0"/>
              <a:t> бути </a:t>
            </a:r>
            <a:r>
              <a:rPr lang="ru-RU" dirty="0" err="1" smtClean="0"/>
              <a:t>знищеним</a:t>
            </a:r>
            <a:r>
              <a:rPr lang="ru-RU" dirty="0" smtClean="0"/>
              <a:t>. Наше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драматургію</a:t>
            </a:r>
            <a:r>
              <a:rPr lang="ru-RU" dirty="0" smtClean="0"/>
              <a:t> 30-х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  <a:r>
              <a:rPr lang="ru-RU" dirty="0" err="1" smtClean="0"/>
              <a:t>непов¬ним</a:t>
            </a:r>
            <a:r>
              <a:rPr lang="ru-RU" dirty="0" smtClean="0"/>
              <a:t>, </a:t>
            </a:r>
            <a:r>
              <a:rPr lang="ru-RU" dirty="0" err="1" smtClean="0"/>
              <a:t>якби</a:t>
            </a:r>
            <a:r>
              <a:rPr lang="ru-RU" dirty="0" smtClean="0"/>
              <a:t> ми </a:t>
            </a:r>
            <a:r>
              <a:rPr lang="ru-RU" dirty="0" err="1" smtClean="0"/>
              <a:t>оминули</a:t>
            </a:r>
            <a:r>
              <a:rPr lang="ru-RU" dirty="0" smtClean="0"/>
              <a:t> твори, </a:t>
            </a:r>
            <a:r>
              <a:rPr lang="ru-RU" dirty="0" err="1" smtClean="0"/>
              <a:t>написані</a:t>
            </a:r>
            <a:r>
              <a:rPr lang="ru-RU" dirty="0" smtClean="0"/>
              <a:t> в </a:t>
            </a:r>
            <a:r>
              <a:rPr lang="ru-RU" dirty="0" err="1" smtClean="0"/>
              <a:t>еміграції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</TotalTime>
  <Words>539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Український театр у 20 – 30 роках 20 століття</vt:lpstr>
      <vt:lpstr>Слайд 2</vt:lpstr>
      <vt:lpstr>Слайд 3</vt:lpstr>
      <vt:lpstr>Слайд 4</vt:lpstr>
      <vt:lpstr>Слайд 5</vt:lpstr>
      <vt:lpstr>Слайд 6</vt:lpstr>
      <vt:lpstr>Слайд 7</vt:lpstr>
      <vt:lpstr>Трупа першого  українського професійного театра під курівництвом Марка Кропивницького</vt:lpstr>
      <vt:lpstr>Слайд 9</vt:lpstr>
      <vt:lpstr>Режисерська лабораторія театру «Березіль», 1925 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театр у 20 – 30 роках 20 століття</dc:title>
  <dc:creator>карина</dc:creator>
  <cp:lastModifiedBy>карина</cp:lastModifiedBy>
  <cp:revision>4</cp:revision>
  <dcterms:created xsi:type="dcterms:W3CDTF">2013-04-01T15:42:39Z</dcterms:created>
  <dcterms:modified xsi:type="dcterms:W3CDTF">2013-04-01T16:14:01Z</dcterms:modified>
</cp:coreProperties>
</file>