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3" r:id="rId6"/>
    <p:sldId id="264" r:id="rId7"/>
    <p:sldId id="259" r:id="rId8"/>
    <p:sldId id="260" r:id="rId9"/>
    <p:sldId id="261" r:id="rId10"/>
    <p:sldId id="262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35B9C"/>
    <a:srgbClr val="FACF62"/>
    <a:srgbClr val="FFFF66"/>
    <a:srgbClr val="FFFF99"/>
    <a:srgbClr val="F9F9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EE11-203B-4DAB-8F2C-777841651AE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C2D4-6F1F-4175-9BE5-DF3EABA2B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C2D4-6F1F-4175-9BE5-DF3EABA2B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61EC54-94D8-4029-904A-D177994CF88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0D1CF6-6F90-4390-B938-412E093FB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958166" cy="4500594"/>
          </a:xfrm>
        </p:spPr>
        <p:txBody>
          <a:bodyPr>
            <a:noAutofit/>
          </a:bodyPr>
          <a:lstStyle/>
          <a:p>
            <a:pPr algn="ctr"/>
            <a:r>
              <a:rPr lang="uk-UA" sz="6000" i="1" dirty="0" smtClean="0"/>
              <a:t>Український живопис </a:t>
            </a:r>
            <a:br>
              <a:rPr lang="uk-UA" sz="6000" i="1" dirty="0" smtClean="0"/>
            </a:br>
            <a:r>
              <a:rPr lang="uk-UA" sz="6000" i="1" dirty="0" smtClean="0"/>
              <a:t>19 століття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572140"/>
            <a:ext cx="8458200" cy="714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55721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/>
              <a:t>У Львові плідно працювали західноукраїнські художники Т.</a:t>
            </a:r>
            <a:r>
              <a:rPr lang="uk-UA" sz="2000" b="1" i="1" u="sng" dirty="0" err="1" smtClean="0"/>
              <a:t>Копистинський</a:t>
            </a:r>
            <a:r>
              <a:rPr lang="uk-UA" sz="2000" b="1" i="1" u="sng" dirty="0" smtClean="0"/>
              <a:t>, К.</a:t>
            </a:r>
            <a:r>
              <a:rPr lang="uk-UA" sz="2000" b="1" i="1" u="sng" dirty="0" err="1" smtClean="0"/>
              <a:t>Устиянович</a:t>
            </a:r>
            <a:r>
              <a:rPr lang="uk-UA" sz="2000" b="1" i="1" u="sng" dirty="0" smtClean="0"/>
              <a:t>, А.</a:t>
            </a:r>
            <a:r>
              <a:rPr lang="uk-UA" sz="2000" b="1" i="1" u="sng" dirty="0" err="1" smtClean="0"/>
              <a:t>Пилиховський</a:t>
            </a:r>
            <a:r>
              <a:rPr lang="uk-UA" sz="2000" b="1" i="1" u="sng" dirty="0" smtClean="0"/>
              <a:t>. У картинах Т.</a:t>
            </a:r>
            <a:r>
              <a:rPr lang="uk-UA" sz="2000" b="1" i="1" u="sng" dirty="0" err="1" smtClean="0"/>
              <a:t>Копистинського</a:t>
            </a:r>
            <a:r>
              <a:rPr lang="uk-UA" sz="2000" b="1" i="1" u="sng" dirty="0" smtClean="0"/>
              <a:t> «Сліпець з поводирем», «В селянській хаті», «Погорільці» та інших правдиво відображене життя галицького селянства. </a:t>
            </a: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endParaRPr lang="ru-RU" sz="28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К.</a:t>
            </a:r>
            <a:r>
              <a:rPr lang="uk-UA" sz="2000" b="1" i="1" dirty="0" err="1" smtClean="0"/>
              <a:t>Устиянович</a:t>
            </a:r>
            <a:r>
              <a:rPr lang="uk-UA" sz="2000" b="1" i="1" dirty="0" smtClean="0"/>
              <a:t> оспівав красу і велич рідного народу в картинах «Бойківська пара», «Гуцул», «Гуцулка біля джерела» та «Василько Теребовлянський». До історії України звертався художник А.</a:t>
            </a:r>
            <a:r>
              <a:rPr lang="uk-UA" sz="2000" b="1" i="1" dirty="0" err="1" smtClean="0"/>
              <a:t>Пилиховський</a:t>
            </a:r>
            <a:r>
              <a:rPr lang="uk-UA" sz="2000" b="1" i="1" dirty="0" smtClean="0"/>
              <a:t>. Він створив історичні картини «Хрещення Русі», «Папські посли у короля Данила», «Бій з татарами біля Десятинної церкви».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9124" y="928670"/>
            <a:ext cx="4572000" cy="2031325"/>
          </a:xfrm>
          <a:prstGeom prst="rect">
            <a:avLst/>
          </a:prstGeom>
          <a:effectLst>
            <a:glow rad="101600">
              <a:srgbClr val="FF99CC">
                <a:alpha val="60000"/>
              </a:srgbClr>
            </a:glow>
          </a:effectLst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r>
              <a:rPr lang="uk-UA" dirty="0" smtClean="0"/>
              <a:t>У</a:t>
            </a:r>
            <a:r>
              <a:rPr lang="uk-UA" dirty="0" smtClean="0"/>
              <a:t> XIX — на початку XX ст. українська культура продовжувала свій прогресивний розвиток, хоча це відбувалося в умовах систематичних утисків і заборон. Тому українська культура не могла нормально розвиватися за властивими їй еволюційними законами.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Діячам культури доводилося долати не лише внутрішні суперечності та перешкоди, притаманні будь-якій культурі, але й великий політичний тиск з боку державних російської, німецької, польської культур</a:t>
            </a:r>
            <a:r>
              <a:rPr lang="uk-UA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i="1" u="sng" dirty="0" smtClean="0"/>
              <a:t>Висновки</a:t>
            </a:r>
            <a:endParaRPr lang="uk-UA" sz="4000" i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Історія культури цього періоду ще раз доводить, що за відсутності держави без політичної, матеріальної, правової підтримки культура нації починає занепадати або продовжує свій розвиток через </a:t>
            </a:r>
            <a:r>
              <a:rPr lang="uk-UA" dirty="0" smtClean="0"/>
              <a:t>над-зусилля.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000504"/>
            <a:ext cx="8215370" cy="1222375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Голобородько Валерія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3714776" cy="1700218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Виконала:</a:t>
            </a:r>
          </a:p>
          <a:p>
            <a:r>
              <a:rPr lang="uk-UA" sz="2800" dirty="0" smtClean="0"/>
              <a:t> Учениця 10-а класу КЗ”НСЗШ </a:t>
            </a:r>
            <a:r>
              <a:rPr lang="en-US" sz="2800" dirty="0" smtClean="0"/>
              <a:t>I-III </a:t>
            </a:r>
            <a:r>
              <a:rPr lang="ru-RU" sz="2800" dirty="0" smtClean="0"/>
              <a:t>ст. № 6</a:t>
            </a:r>
            <a:r>
              <a:rPr lang="uk-UA" sz="2800" dirty="0" smtClean="0"/>
              <a:t>”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2">
                <a:lumMod val="75000"/>
              </a:schemeClr>
            </a:gs>
            <a:gs pos="100000">
              <a:srgbClr val="F35B9C">
                <a:alpha val="5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857232"/>
            <a:ext cx="2833678" cy="292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-2071734" y="785794"/>
            <a:ext cx="2500330" cy="180099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6" name="Рисунок 5" descr="http://s017.radikal.ru/i425/1209/97/138efa3217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artsait.ru/art/g/ge/img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500306"/>
            <a:ext cx="3437199" cy="2643206"/>
          </a:xfrm>
          <a:prstGeom prst="rect">
            <a:avLst/>
          </a:prstGeom>
          <a:noFill/>
        </p:spPr>
      </p:pic>
      <p:pic>
        <p:nvPicPr>
          <p:cNvPr id="14340" name="Picture 4" descr="http://michel.hiblogger.net/img/userfiles/2011/02/21/97752/99f4bd8b3f60c8237adec0bafa8a26cf-y8nfh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9939" b="19939"/>
          <a:stretch>
            <a:fillRect/>
          </a:stretch>
        </p:blipFill>
        <p:spPr bwMode="auto">
          <a:xfrm>
            <a:off x="5214942" y="214290"/>
            <a:ext cx="3500462" cy="2545791"/>
          </a:xfrm>
          <a:prstGeom prst="rect">
            <a:avLst/>
          </a:prstGeom>
          <a:noFill/>
        </p:spPr>
      </p:pic>
      <p:pic>
        <p:nvPicPr>
          <p:cNvPr id="14344" name="Picture 8" descr="http://michel.hiblogger.net/img/userfiles/2011/02/21/97752/624a4efd59ba6e73cff6ef33d9998e05-bg55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786058"/>
            <a:ext cx="1857388" cy="2363590"/>
          </a:xfrm>
          <a:prstGeom prst="rect">
            <a:avLst/>
          </a:prstGeom>
          <a:noFill/>
        </p:spPr>
      </p:pic>
      <p:pic>
        <p:nvPicPr>
          <p:cNvPr id="11" name="Рисунок 10" descr="http://michel.hiblogger.net/img/userfiles/2011/02/21/97752/435b6ff7b8dd1257f9a41ec38baa3f10-3m9y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86058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86182" y="1643050"/>
            <a:ext cx="12858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Классицизм 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дходив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план,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 більшим цікавим та важливим ставав романтизм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429264"/>
            <a:ext cx="84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Український живопис у першій пол. XIX ст. розвивався в загальному річищі  європейського мистецтва. Панував класицизм, але паралельно з ним чи в його надрах розвивався , закладалися підвалини реалізму як стилю. Демократично настроєні художники саме в реалізмі вбачали справжній розвиток мистецтва.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F9F9B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42926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 </a:t>
            </a:r>
            <a:r>
              <a:rPr lang="ru-RU" sz="2400" b="1" dirty="0"/>
              <a:t>ЗО —40-х </a:t>
            </a:r>
            <a:r>
              <a:rPr lang="ru-RU" sz="2400" b="1" dirty="0" err="1"/>
              <a:t>років</a:t>
            </a:r>
            <a:r>
              <a:rPr lang="ru-RU" sz="2400" b="1" dirty="0"/>
              <a:t> </a:t>
            </a:r>
            <a:r>
              <a:rPr lang="ru-RU" sz="2400" b="1" dirty="0" err="1"/>
              <a:t>класицизм</a:t>
            </a:r>
            <a:r>
              <a:rPr lang="ru-RU" sz="2400" b="1" dirty="0"/>
              <a:t> став </a:t>
            </a:r>
            <a:r>
              <a:rPr lang="ru-RU" sz="2400" b="1" dirty="0" err="1"/>
              <a:t>консервативним</a:t>
            </a:r>
            <a:r>
              <a:rPr lang="ru-RU" sz="2400" b="1" dirty="0"/>
              <a:t> </a:t>
            </a:r>
            <a:r>
              <a:rPr lang="ru-RU" sz="2400" b="1" dirty="0" err="1"/>
              <a:t>напрямом</a:t>
            </a:r>
            <a:r>
              <a:rPr lang="ru-RU" sz="2400" b="1" dirty="0"/>
              <a:t> у </a:t>
            </a:r>
            <a:r>
              <a:rPr lang="ru-RU" sz="2400" b="1" dirty="0" err="1"/>
              <a:t>мистецтві</a:t>
            </a:r>
            <a:r>
              <a:rPr lang="ru-RU" b="1" dirty="0"/>
              <a:t>.</a:t>
            </a:r>
          </a:p>
        </p:txBody>
      </p:sp>
      <p:pic>
        <p:nvPicPr>
          <p:cNvPr id="9" name="Рисунок 8" descr="http://upload.wikimedia.org/wikipedia/commons/5/5f/Imperial_Academy_of_Arts_19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61436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714356"/>
            <a:ext cx="25003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Як </a:t>
            </a:r>
            <a:r>
              <a:rPr lang="ru-RU" sz="2000" b="1" dirty="0" err="1" smtClean="0"/>
              <a:t>провідний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осередок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Петербурзька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академія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</a:t>
            </a:r>
            <a:r>
              <a:rPr lang="ru-RU" sz="2000" b="1" dirty="0" smtClean="0"/>
              <a:t> ,яка давала </a:t>
            </a:r>
            <a:r>
              <a:rPr lang="ru-RU" sz="2000" b="1" dirty="0" err="1" smtClean="0"/>
              <a:t>високу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фахову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підготовку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вихованцям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офіційний</a:t>
            </a:r>
            <a:r>
              <a:rPr lang="ru-RU" sz="2000" b="1" dirty="0" smtClean="0"/>
              <a:t> заклад, </a:t>
            </a:r>
            <a:r>
              <a:rPr lang="ru-RU" sz="2000" b="1" dirty="0" err="1" smtClean="0"/>
              <a:t>обмежувала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творчу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естетичними</a:t>
            </a:r>
            <a:r>
              <a:rPr lang="ru-RU" sz="2000" b="1" dirty="0" smtClean="0"/>
              <a:t> канонами </a:t>
            </a:r>
            <a:r>
              <a:rPr lang="ru-RU" sz="2000" b="1" dirty="0" err="1" smtClean="0"/>
              <a:t>класицизму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Шлях осягнення в українському малярстві проблем світла і кольору (хоча й набагато пізніше, ніж у Європі) розпочинався саме з Одеси, з відкриттям ряду спеціальних навчальних закладів. </a:t>
            </a:r>
          </a:p>
          <a:p>
            <a:r>
              <a:rPr lang="uk-UA" i="1" dirty="0" smtClean="0"/>
              <a:t>Також  великому натхненню  сприяла південна природа, сповнена морського повітря, сонця, статус міста-порту, що відкривало широкі можливості для зв’язків зі світом. Одеські живописці завжди вирізнялися серед передвижників.</a:t>
            </a:r>
          </a:p>
          <a:p>
            <a:pPr algn="ctr"/>
            <a:r>
              <a:rPr lang="uk-UA" b="1" dirty="0" smtClean="0"/>
              <a:t> І.Рєпін називав їх талановитими митцями „з тонким відчуттям форми колористами»</a:t>
            </a:r>
            <a:r>
              <a:rPr lang="uk-UA" dirty="0" smtClean="0"/>
              <a:t> </a:t>
            </a:r>
          </a:p>
          <a:p>
            <a:r>
              <a:rPr lang="uk-UA" dirty="0" smtClean="0"/>
              <a:t> Збірка представників одеської художньої школи в музеї, на жаль, не вельми значна, проте дозволяє простежити своєрідність мистецьких спрямувань та особливості індивідуальної манери багатьох майстрів різних поколінь.</a:t>
            </a:r>
            <a:endParaRPr lang="uk-UA" dirty="0"/>
          </a:p>
        </p:txBody>
      </p:sp>
      <p:pic>
        <p:nvPicPr>
          <p:cNvPr id="21506" name="Picture 2" descr="http://www.cirota.ru/forum/images/96/966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4548186" cy="3156441"/>
          </a:xfrm>
          <a:prstGeom prst="rect">
            <a:avLst/>
          </a:prstGeom>
          <a:noFill/>
        </p:spPr>
      </p:pic>
      <p:pic>
        <p:nvPicPr>
          <p:cNvPr id="21508" name="Picture 4" descr="http://db.chgk.info/images/db/2009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08217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rgbClr val="F9F9B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643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До передвижників належали Микола Ге (картини </a:t>
            </a:r>
            <a:r>
              <a:rPr lang="uk-UA" dirty="0" err="1" smtClean="0"/>
              <a:t>філософсько</a:t>
            </a:r>
            <a:r>
              <a:rPr lang="uk-UA" dirty="0" smtClean="0"/>
              <a:t> – релігійної тематики), Олександр </a:t>
            </a:r>
            <a:r>
              <a:rPr lang="uk-UA" dirty="0" err="1" smtClean="0"/>
              <a:t>Литовченко</a:t>
            </a:r>
            <a:r>
              <a:rPr lang="uk-UA" dirty="0" smtClean="0"/>
              <a:t> (драматичні сюжети з московської історії), Ілля Рєпін (картини з козацької тематики – </a:t>
            </a:r>
            <a:r>
              <a:rPr lang="uk-UA" dirty="0" err="1" smtClean="0"/>
              <a:t>“Запорожці</a:t>
            </a:r>
            <a:r>
              <a:rPr lang="uk-UA" dirty="0" smtClean="0"/>
              <a:t> пишуть листа турецькому </a:t>
            </a:r>
            <a:r>
              <a:rPr lang="uk-UA" dirty="0" err="1" smtClean="0"/>
              <a:t>султану”</a:t>
            </a:r>
            <a:r>
              <a:rPr lang="uk-UA" dirty="0" smtClean="0"/>
              <a:t>), Микола </a:t>
            </a:r>
            <a:r>
              <a:rPr lang="uk-UA" dirty="0" err="1" smtClean="0"/>
              <a:t>Бондаревський</a:t>
            </a:r>
            <a:r>
              <a:rPr lang="uk-UA" dirty="0" smtClean="0"/>
              <a:t> та інші.</a:t>
            </a:r>
            <a:endParaRPr lang="uk-UA" dirty="0"/>
          </a:p>
        </p:txBody>
      </p:sp>
      <p:pic>
        <p:nvPicPr>
          <p:cNvPr id="19458" name="Picture 2" descr="http://upload.wikimedia.org/wikipedia/commons/thumb/0/0f/Nikolaj_Alexandrowitsch_Jaroschenko_009.jpg/250px-Nikolaj_Alexandrowitsch_Jaroschenko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2381250" cy="3171826"/>
          </a:xfrm>
          <a:prstGeom prst="rect">
            <a:avLst/>
          </a:prstGeom>
          <a:noFill/>
        </p:spPr>
      </p:pic>
      <p:pic>
        <p:nvPicPr>
          <p:cNvPr id="19460" name="Picture 4" descr="http://www.bibliotekar.ru/kRepin/index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3123580" cy="5429288"/>
          </a:xfrm>
          <a:prstGeom prst="rect">
            <a:avLst/>
          </a:prstGeom>
          <a:noFill/>
        </p:spPr>
      </p:pic>
      <p:pic>
        <p:nvPicPr>
          <p:cNvPr id="19462" name="Picture 6" descr="http://www.varvar.ru/arhiv/gallery/russian/shvartz/images/alexander_litovchenko_shvar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2478755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1071546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Микола</a:t>
            </a:r>
            <a:r>
              <a:rPr lang="ru-RU" sz="2400" b="1" i="1" dirty="0" smtClean="0"/>
              <a:t> Ге 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143380"/>
            <a:ext cx="251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Олександр</a:t>
            </a:r>
            <a:r>
              <a:rPr lang="ru-RU" b="1" i="1" dirty="0" smtClean="0"/>
              <a:t> Литовченко 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6286520"/>
            <a:ext cx="1324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Ілля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Рєпін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935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u="sng" dirty="0" smtClean="0"/>
              <a:t>Великого значення для розвитку образотворчого мистецтва набув рух </a:t>
            </a:r>
            <a:r>
              <a:rPr lang="uk-UA" i="1" u="sng" dirty="0" err="1" smtClean="0"/>
              <a:t>“передвижників”</a:t>
            </a:r>
            <a:r>
              <a:rPr lang="uk-UA" i="1" u="sng" dirty="0" smtClean="0"/>
              <a:t> – пересувних художніх виставок (1870). </a:t>
            </a:r>
            <a:endParaRPr lang="uk-UA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3">
                <a:lumMod val="40000"/>
                <a:lumOff val="60000"/>
              </a:schemeClr>
            </a:gs>
            <a:gs pos="100000">
              <a:srgbClr val="FFFF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type="subTitle" idx="4294967295"/>
          </p:nvPr>
        </p:nvSpPr>
        <p:spPr>
          <a:xfrm>
            <a:off x="928662" y="214313"/>
            <a:ext cx="8215338" cy="7141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2532" name="Picture 4" descr="http://i033.radikal.ru/1001/b7/549aafc1b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100277" cy="2500330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uk/b/bd/%D0%9A%D0%B0%D1%87%D0%B0%D0%BD%D1%96%D0%B2%D0%BA%D0%B0_(%D0%92.%D0%A8%D1%82%D0%B5%D1%80%D0%BD%D0%B1%D0%B5%D1%80%D0%B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500554" cy="31803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6215082"/>
            <a:ext cx="2700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Качанівка (В.</a:t>
            </a:r>
            <a:r>
              <a:rPr lang="uk-UA" dirty="0" err="1"/>
              <a:t>Штернберг</a:t>
            </a:r>
            <a:r>
              <a:rPr lang="uk-UA" dirty="0"/>
              <a:t>)</a:t>
            </a:r>
          </a:p>
        </p:txBody>
      </p:sp>
      <p:pic>
        <p:nvPicPr>
          <p:cNvPr id="22536" name="Picture 8" descr="http://s002.radikal.ru/i200/1001/24/4c99ff5749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3950425" cy="292895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57884" y="4857760"/>
            <a:ext cx="292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Аскольдова</a:t>
            </a:r>
            <a:r>
              <a:rPr lang="ru-RU" dirty="0"/>
              <a:t> могила. 1837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214290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Першим серед художників, хто відкрив українську природу й українського селянина, був німець за походженням Василь </a:t>
            </a:r>
            <a:r>
              <a:rPr lang="uk-UA" dirty="0" err="1" smtClean="0"/>
              <a:t>Штернберґ</a:t>
            </a:r>
            <a:r>
              <a:rPr lang="uk-UA" dirty="0" smtClean="0"/>
              <a:t> (1818-1845).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1142984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Навчаючись у Петербурзькій Академії мистецтв, він зацікавився мальовничістю</a:t>
            </a:r>
          </a:p>
          <a:p>
            <a:r>
              <a:rPr lang="uk-UA" dirty="0" smtClean="0"/>
              <a:t> українського побуту, </a:t>
            </a:r>
          </a:p>
          <a:p>
            <a:r>
              <a:rPr lang="uk-UA" dirty="0" smtClean="0"/>
              <a:t>щорічно їздив </a:t>
            </a:r>
          </a:p>
          <a:p>
            <a:r>
              <a:rPr lang="uk-UA" dirty="0" smtClean="0"/>
              <a:t>до України, де писав</a:t>
            </a:r>
          </a:p>
          <a:p>
            <a:r>
              <a:rPr lang="uk-UA" dirty="0"/>
              <a:t>е</a:t>
            </a:r>
            <a:r>
              <a:rPr lang="uk-UA" dirty="0" smtClean="0"/>
              <a:t>тюди.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33575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Друга пол. </a:t>
            </a:r>
            <a:r>
              <a:rPr lang="en-US" sz="2400" dirty="0"/>
              <a:t>XIX </a:t>
            </a:r>
            <a:r>
              <a:rPr lang="ru-RU" sz="2400" dirty="0"/>
              <a:t>ст. характерна </a:t>
            </a:r>
            <a:r>
              <a:rPr lang="ru-RU" sz="2400" dirty="0" err="1"/>
              <a:t>консолідацією</a:t>
            </a:r>
            <a:r>
              <a:rPr lang="ru-RU" sz="2400" dirty="0"/>
              <a:t> </a:t>
            </a:r>
            <a:r>
              <a:rPr lang="ru-RU" sz="2400" dirty="0" err="1"/>
              <a:t>художніх</a:t>
            </a:r>
            <a:r>
              <a:rPr lang="ru-RU" sz="2400" dirty="0"/>
              <a:t> сил </a:t>
            </a:r>
            <a:r>
              <a:rPr lang="ru-RU" sz="2400" dirty="0" err="1"/>
              <a:t>України</a:t>
            </a:r>
            <a:r>
              <a:rPr lang="ru-RU" sz="2400" dirty="0"/>
              <a:t> в </a:t>
            </a:r>
            <a:r>
              <a:rPr lang="ru-RU" sz="2400" dirty="0" err="1"/>
              <a:t>осередках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мали</a:t>
            </a:r>
            <a:r>
              <a:rPr lang="ru-RU" sz="2400" dirty="0"/>
              <a:t> </a:t>
            </a:r>
            <a:r>
              <a:rPr lang="ru-RU" sz="2400" dirty="0" err="1"/>
              <a:t>давні</a:t>
            </a:r>
            <a:r>
              <a:rPr lang="ru-RU" sz="2400" dirty="0"/>
              <a:t> </a:t>
            </a:r>
            <a:r>
              <a:rPr lang="ru-RU" sz="2400" dirty="0" err="1"/>
              <a:t>історичні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мистецькі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. </a:t>
            </a:r>
            <a:r>
              <a:rPr lang="ru-RU" sz="2400" dirty="0" err="1"/>
              <a:t>Б</a:t>
            </a:r>
            <a:r>
              <a:rPr lang="ru-RU" sz="2400" dirty="0" err="1" smtClean="0"/>
              <a:t>ільшість</a:t>
            </a:r>
            <a:r>
              <a:rPr lang="ru-RU" sz="2400" dirty="0" smtClean="0"/>
              <a:t> </a:t>
            </a:r>
            <a:r>
              <a:rPr lang="ru-RU" sz="2400" dirty="0" err="1"/>
              <a:t>митців</a:t>
            </a:r>
            <a:r>
              <a:rPr lang="ru-RU" sz="2400" dirty="0"/>
              <a:t> усе ж </a:t>
            </a:r>
            <a:r>
              <a:rPr lang="ru-RU" sz="2400" dirty="0" err="1"/>
              <a:t>відчувала</a:t>
            </a:r>
            <a:r>
              <a:rPr lang="ru-RU" sz="2400" dirty="0"/>
              <a:t> свою </a:t>
            </a:r>
            <a:r>
              <a:rPr lang="ru-RU" sz="2400" dirty="0" err="1"/>
              <a:t>належність</a:t>
            </a:r>
            <a:r>
              <a:rPr lang="ru-RU" sz="2400" dirty="0"/>
              <a:t> до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намагалася</a:t>
            </a:r>
            <a:r>
              <a:rPr lang="ru-RU" sz="2400" dirty="0"/>
              <a:t> </a:t>
            </a:r>
            <a:r>
              <a:rPr lang="ru-RU" sz="2400" dirty="0" err="1"/>
              <a:t>влаштувати</a:t>
            </a:r>
            <a:r>
              <a:rPr lang="ru-RU" sz="2400" dirty="0"/>
              <a:t> в </a:t>
            </a:r>
            <a:r>
              <a:rPr lang="ru-RU" sz="2400" dirty="0" err="1"/>
              <a:t>Києві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наддніпрянцями</a:t>
            </a:r>
            <a:r>
              <a:rPr lang="ru-RU" sz="2400" dirty="0"/>
              <a:t> </a:t>
            </a:r>
            <a:r>
              <a:rPr lang="ru-RU" sz="2400" dirty="0" err="1"/>
              <a:t>виставки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5429264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У сер. </a:t>
            </a:r>
            <a:r>
              <a:rPr lang="en-US" sz="2000" i="1" dirty="0" smtClean="0"/>
              <a:t>XIX </a:t>
            </a:r>
            <a:r>
              <a:rPr lang="ru-RU" sz="2000" i="1" dirty="0" smtClean="0"/>
              <a:t>ст. П.Федотов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Т.Шевченко заклали основу критичного, </a:t>
            </a:r>
            <a:r>
              <a:rPr lang="ru-RU" sz="2000" i="1" dirty="0" err="1" smtClean="0"/>
              <a:t>реалістичного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мистецтва</a:t>
            </a:r>
            <a:r>
              <a:rPr lang="ru-RU" sz="2000" i="1" dirty="0"/>
              <a:t>.</a:t>
            </a:r>
          </a:p>
        </p:txBody>
      </p:sp>
      <p:pic>
        <p:nvPicPr>
          <p:cNvPr id="16386" name="Picture 2" descr="http://files.school-collection.edu.ru/dlrstore/d4afffbe-81f7-4b99-89df-f161bee7b71f/9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0042"/>
            <a:ext cx="2962275" cy="3810000"/>
          </a:xfrm>
          <a:prstGeom prst="rect">
            <a:avLst/>
          </a:prstGeom>
          <a:noFill/>
        </p:spPr>
      </p:pic>
      <p:pic>
        <p:nvPicPr>
          <p:cNvPr id="16388" name="Picture 4" descr="http://www.nbuv.gov.ua/books/18/s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357298"/>
            <a:ext cx="27051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6572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У творчості українських художників нерідко піднімалися тогочасні соціальні проблеми («В люди» К.</a:t>
            </a:r>
            <a:r>
              <a:rPr lang="uk-UA" sz="1600" dirty="0" err="1" smtClean="0"/>
              <a:t>Костанді</a:t>
            </a:r>
            <a:r>
              <a:rPr lang="uk-UA" sz="1600" dirty="0" smtClean="0"/>
              <a:t>, « «Об'їзд володінь» М.</a:t>
            </a:r>
            <a:r>
              <a:rPr lang="uk-UA" sz="1600" dirty="0" err="1" smtClean="0"/>
              <a:t>Кузнецова</a:t>
            </a:r>
            <a:r>
              <a:rPr lang="uk-UA" sz="1600" dirty="0" smtClean="0"/>
              <a:t>, Глухомань» П.</a:t>
            </a:r>
            <a:r>
              <a:rPr lang="uk-UA" sz="1600" dirty="0" err="1" smtClean="0"/>
              <a:t>Левченка</a:t>
            </a:r>
            <a:r>
              <a:rPr lang="uk-UA" sz="1600" dirty="0" smtClean="0"/>
              <a:t>, «Жертва фанатизму» М.Пимоненка, «Проводи рекрутів» І.Соколова, «Хворий» К.</a:t>
            </a:r>
            <a:r>
              <a:rPr lang="uk-UA" sz="1600" dirty="0" err="1" smtClean="0"/>
              <a:t>Трутовського</a:t>
            </a:r>
            <a:r>
              <a:rPr lang="uk-UA" sz="1600" dirty="0" smtClean="0"/>
              <a:t> тощо). Звертаючись до теми народу і Батьківщини, митці активно утверджували позитивний ідеал, прагнули розкрити красу природи і людини, втілити в зримих образах вічну принаду буття.</a:t>
            </a:r>
            <a:endParaRPr lang="uk-UA" sz="1600" dirty="0"/>
          </a:p>
        </p:txBody>
      </p:sp>
      <p:pic>
        <p:nvPicPr>
          <p:cNvPr id="18434" name="Picture 2" descr="http://4.bp.blogspot.com/_vYPIDwOMhm4/SgvWp0Iz2wI/AAAAAAAAZnA/38jK0TBxgaQ/s400/09-05-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52"/>
            <a:ext cx="2388332" cy="3071809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4904/gosha-samovar.3/0_39842_f2642a06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3194382" cy="2357454"/>
          </a:xfrm>
          <a:prstGeom prst="rect">
            <a:avLst/>
          </a:prstGeom>
          <a:noFill/>
        </p:spPr>
      </p:pic>
      <p:pic>
        <p:nvPicPr>
          <p:cNvPr id="18438" name="Picture 6" descr="http://2.bp.blogspot.com/-I-HG63H8G7k/T1NtcgHHA0I/AAAAAAAAABU/nz7iMPyAtpI/s1600/%D0%96%D0%B5%D1%80%D1%82%D0%B2%D0%B0+%D1%84%D0%B0%D0%BD%D0%B0%D1%82%D0%B8%D0%B7%D0%BC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5434868" cy="39976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86578" y="3286124"/>
            <a:ext cx="208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 люди» </a:t>
            </a:r>
            <a:r>
              <a:rPr lang="ru-RU" b="1" i="1" dirty="0" err="1" smtClean="0"/>
              <a:t>К.Костанді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6000768"/>
            <a:ext cx="4070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«Жертва фанатизму» </a:t>
            </a:r>
            <a:r>
              <a:rPr lang="ru-RU" sz="2000" b="1" i="1" dirty="0" err="1" smtClean="0"/>
              <a:t>М.Пимоненка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857628"/>
            <a:ext cx="247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Глухомань» </a:t>
            </a:r>
            <a:r>
              <a:rPr lang="ru-RU" b="1" i="1" dirty="0" err="1" smtClean="0"/>
              <a:t>П.Левченка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0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 українському живописі силою історичних обставин найбільшого розвитку набули побутовий і пейзажний жанри. Історичну тему художники розробляли значно менше та й то переважно учні Петербурзької академії мистецтв у майстерні І.Рєпіна. Визначні представники побутового і пейзажного жанрів — С.Васильківський, С.</a:t>
            </a:r>
            <a:r>
              <a:rPr lang="uk-UA" sz="1600" dirty="0" err="1" smtClean="0"/>
              <a:t>Світославський</a:t>
            </a:r>
            <a:r>
              <a:rPr lang="uk-UA" sz="1600" dirty="0" smtClean="0"/>
              <a:t>, М.Ткаченко, К.</a:t>
            </a:r>
            <a:r>
              <a:rPr lang="uk-UA" sz="1600" dirty="0" err="1" smtClean="0"/>
              <a:t>Трутовський</a:t>
            </a:r>
            <a:r>
              <a:rPr lang="uk-UA" sz="1600" dirty="0" smtClean="0"/>
              <a:t> та ін. гідно втілили у своїх творах ідеали високої людяності і краси, створили полотна, сповнені почуття народного гумору і проникливого ліризму.</a:t>
            </a:r>
            <a:br>
              <a:rPr lang="uk-UA" sz="1600" dirty="0" smtClean="0"/>
            </a:br>
            <a:endParaRPr lang="uk-UA" sz="1600" dirty="0"/>
          </a:p>
        </p:txBody>
      </p:sp>
      <p:pic>
        <p:nvPicPr>
          <p:cNvPr id="17410" name="Picture 2" descr="http://namu.kiev.ua/assets/images/collection/1238423725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786214" cy="4201069"/>
          </a:xfrm>
          <a:prstGeom prst="rect">
            <a:avLst/>
          </a:prstGeom>
          <a:noFill/>
        </p:spPr>
      </p:pic>
      <p:pic>
        <p:nvPicPr>
          <p:cNvPr id="17412" name="Picture 4" descr="http://www.politika.cn.ua/img/common/image/08_11_2011_Vaslki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928958" cy="2455444"/>
          </a:xfrm>
          <a:prstGeom prst="rect">
            <a:avLst/>
          </a:prstGeom>
          <a:noFill/>
        </p:spPr>
      </p:pic>
      <p:pic>
        <p:nvPicPr>
          <p:cNvPr id="17414" name="Picture 6" descr="http://korners.kiev.ua/auction/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4790881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6488668"/>
            <a:ext cx="1400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М. </a:t>
            </a:r>
            <a:r>
              <a:rPr lang="ru-RU" b="1" i="1" dirty="0" smtClean="0"/>
              <a:t>Ткаченко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758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Український живопис  19 століття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Голобородько Валерія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2013-01-31T14:30:11Z</dcterms:created>
  <dcterms:modified xsi:type="dcterms:W3CDTF">2013-01-31T19:00:21Z</dcterms:modified>
</cp:coreProperties>
</file>