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60" r:id="rId5"/>
    <p:sldId id="267" r:id="rId6"/>
    <p:sldId id="262" r:id="rId7"/>
    <p:sldId id="263" r:id="rId8"/>
    <p:sldId id="264" r:id="rId9"/>
    <p:sldId id="266"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6" d="100"/>
          <a:sy n="126" d="100"/>
        </p:scale>
        <p:origin x="-118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EFDFA737-DF6A-4B8E-A4BC-7354C5B4719E}" type="datetimeFigureOut">
              <a:rPr lang="uk-UA" smtClean="0"/>
              <a:t>05.12.2013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91B7458-8EA1-4356-822A-3B867D99DA8B}" type="slidenum">
              <a:rPr lang="uk-UA" smtClean="0"/>
              <a:t>‹#›</a:t>
            </a:fld>
            <a:endParaRPr lang="uk-UA"/>
          </a:p>
        </p:txBody>
      </p:sp>
    </p:spTree>
    <p:extLst>
      <p:ext uri="{BB962C8B-B14F-4D97-AF65-F5344CB8AC3E}">
        <p14:creationId xmlns:p14="http://schemas.microsoft.com/office/powerpoint/2010/main" val="399634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EFDFA737-DF6A-4B8E-A4BC-7354C5B4719E}" type="datetimeFigureOut">
              <a:rPr lang="uk-UA" smtClean="0"/>
              <a:t>05.12.2013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91B7458-8EA1-4356-822A-3B867D99DA8B}" type="slidenum">
              <a:rPr lang="uk-UA" smtClean="0"/>
              <a:t>‹#›</a:t>
            </a:fld>
            <a:endParaRPr lang="uk-UA"/>
          </a:p>
        </p:txBody>
      </p:sp>
    </p:spTree>
    <p:extLst>
      <p:ext uri="{BB962C8B-B14F-4D97-AF65-F5344CB8AC3E}">
        <p14:creationId xmlns:p14="http://schemas.microsoft.com/office/powerpoint/2010/main" val="3800403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EFDFA737-DF6A-4B8E-A4BC-7354C5B4719E}" type="datetimeFigureOut">
              <a:rPr lang="uk-UA" smtClean="0"/>
              <a:t>05.12.2013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91B7458-8EA1-4356-822A-3B867D99DA8B}" type="slidenum">
              <a:rPr lang="uk-UA" smtClean="0"/>
              <a:t>‹#›</a:t>
            </a:fld>
            <a:endParaRPr lang="uk-UA"/>
          </a:p>
        </p:txBody>
      </p:sp>
    </p:spTree>
    <p:extLst>
      <p:ext uri="{BB962C8B-B14F-4D97-AF65-F5344CB8AC3E}">
        <p14:creationId xmlns:p14="http://schemas.microsoft.com/office/powerpoint/2010/main" val="87877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EFDFA737-DF6A-4B8E-A4BC-7354C5B4719E}" type="datetimeFigureOut">
              <a:rPr lang="uk-UA" smtClean="0"/>
              <a:t>05.12.2013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91B7458-8EA1-4356-822A-3B867D99DA8B}" type="slidenum">
              <a:rPr lang="uk-UA" smtClean="0"/>
              <a:t>‹#›</a:t>
            </a:fld>
            <a:endParaRPr lang="uk-UA"/>
          </a:p>
        </p:txBody>
      </p:sp>
    </p:spTree>
    <p:extLst>
      <p:ext uri="{BB962C8B-B14F-4D97-AF65-F5344CB8AC3E}">
        <p14:creationId xmlns:p14="http://schemas.microsoft.com/office/powerpoint/2010/main" val="140055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FDFA737-DF6A-4B8E-A4BC-7354C5B4719E}" type="datetimeFigureOut">
              <a:rPr lang="uk-UA" smtClean="0"/>
              <a:t>05.12.2013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691B7458-8EA1-4356-822A-3B867D99DA8B}" type="slidenum">
              <a:rPr lang="uk-UA" smtClean="0"/>
              <a:t>‹#›</a:t>
            </a:fld>
            <a:endParaRPr lang="uk-UA"/>
          </a:p>
        </p:txBody>
      </p:sp>
    </p:spTree>
    <p:extLst>
      <p:ext uri="{BB962C8B-B14F-4D97-AF65-F5344CB8AC3E}">
        <p14:creationId xmlns:p14="http://schemas.microsoft.com/office/powerpoint/2010/main" val="1397319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EFDFA737-DF6A-4B8E-A4BC-7354C5B4719E}" type="datetimeFigureOut">
              <a:rPr lang="uk-UA" smtClean="0"/>
              <a:t>05.12.2013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691B7458-8EA1-4356-822A-3B867D99DA8B}" type="slidenum">
              <a:rPr lang="uk-UA" smtClean="0"/>
              <a:t>‹#›</a:t>
            </a:fld>
            <a:endParaRPr lang="uk-UA"/>
          </a:p>
        </p:txBody>
      </p:sp>
    </p:spTree>
    <p:extLst>
      <p:ext uri="{BB962C8B-B14F-4D97-AF65-F5344CB8AC3E}">
        <p14:creationId xmlns:p14="http://schemas.microsoft.com/office/powerpoint/2010/main" val="264090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EFDFA737-DF6A-4B8E-A4BC-7354C5B4719E}" type="datetimeFigureOut">
              <a:rPr lang="uk-UA" smtClean="0"/>
              <a:t>05.12.2013</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691B7458-8EA1-4356-822A-3B867D99DA8B}" type="slidenum">
              <a:rPr lang="uk-UA" smtClean="0"/>
              <a:t>‹#›</a:t>
            </a:fld>
            <a:endParaRPr lang="uk-UA"/>
          </a:p>
        </p:txBody>
      </p:sp>
    </p:spTree>
    <p:extLst>
      <p:ext uri="{BB962C8B-B14F-4D97-AF65-F5344CB8AC3E}">
        <p14:creationId xmlns:p14="http://schemas.microsoft.com/office/powerpoint/2010/main" val="171665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EFDFA737-DF6A-4B8E-A4BC-7354C5B4719E}" type="datetimeFigureOut">
              <a:rPr lang="uk-UA" smtClean="0"/>
              <a:t>05.12.2013</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691B7458-8EA1-4356-822A-3B867D99DA8B}" type="slidenum">
              <a:rPr lang="uk-UA" smtClean="0"/>
              <a:t>‹#›</a:t>
            </a:fld>
            <a:endParaRPr lang="uk-UA"/>
          </a:p>
        </p:txBody>
      </p:sp>
    </p:spTree>
    <p:extLst>
      <p:ext uri="{BB962C8B-B14F-4D97-AF65-F5344CB8AC3E}">
        <p14:creationId xmlns:p14="http://schemas.microsoft.com/office/powerpoint/2010/main" val="2771731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FDFA737-DF6A-4B8E-A4BC-7354C5B4719E}" type="datetimeFigureOut">
              <a:rPr lang="uk-UA" smtClean="0"/>
              <a:t>05.12.2013</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691B7458-8EA1-4356-822A-3B867D99DA8B}" type="slidenum">
              <a:rPr lang="uk-UA" smtClean="0"/>
              <a:t>‹#›</a:t>
            </a:fld>
            <a:endParaRPr lang="uk-UA"/>
          </a:p>
        </p:txBody>
      </p:sp>
    </p:spTree>
    <p:extLst>
      <p:ext uri="{BB962C8B-B14F-4D97-AF65-F5344CB8AC3E}">
        <p14:creationId xmlns:p14="http://schemas.microsoft.com/office/powerpoint/2010/main" val="3494241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FDFA737-DF6A-4B8E-A4BC-7354C5B4719E}" type="datetimeFigureOut">
              <a:rPr lang="uk-UA" smtClean="0"/>
              <a:t>05.12.2013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691B7458-8EA1-4356-822A-3B867D99DA8B}" type="slidenum">
              <a:rPr lang="uk-UA" smtClean="0"/>
              <a:t>‹#›</a:t>
            </a:fld>
            <a:endParaRPr lang="uk-UA"/>
          </a:p>
        </p:txBody>
      </p:sp>
    </p:spTree>
    <p:extLst>
      <p:ext uri="{BB962C8B-B14F-4D97-AF65-F5344CB8AC3E}">
        <p14:creationId xmlns:p14="http://schemas.microsoft.com/office/powerpoint/2010/main" val="1360412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FDFA737-DF6A-4B8E-A4BC-7354C5B4719E}" type="datetimeFigureOut">
              <a:rPr lang="uk-UA" smtClean="0"/>
              <a:t>05.12.2013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691B7458-8EA1-4356-822A-3B867D99DA8B}" type="slidenum">
              <a:rPr lang="uk-UA" smtClean="0"/>
              <a:t>‹#›</a:t>
            </a:fld>
            <a:endParaRPr lang="uk-UA"/>
          </a:p>
        </p:txBody>
      </p:sp>
    </p:spTree>
    <p:extLst>
      <p:ext uri="{BB962C8B-B14F-4D97-AF65-F5344CB8AC3E}">
        <p14:creationId xmlns:p14="http://schemas.microsoft.com/office/powerpoint/2010/main" val="138895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A737-DF6A-4B8E-A4BC-7354C5B4719E}" type="datetimeFigureOut">
              <a:rPr lang="uk-UA" smtClean="0"/>
              <a:t>05.12.2013</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B7458-8EA1-4356-822A-3B867D99DA8B}" type="slidenum">
              <a:rPr lang="uk-UA" smtClean="0"/>
              <a:t>‹#›</a:t>
            </a:fld>
            <a:endParaRPr lang="uk-UA"/>
          </a:p>
        </p:txBody>
      </p:sp>
    </p:spTree>
    <p:extLst>
      <p:ext uri="{BB962C8B-B14F-4D97-AF65-F5344CB8AC3E}">
        <p14:creationId xmlns:p14="http://schemas.microsoft.com/office/powerpoint/2010/main" val="261405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512" y="188640"/>
            <a:ext cx="5184576" cy="1470025"/>
          </a:xfrm>
        </p:spPr>
        <p:txBody>
          <a:bodyPr>
            <a:normAutofit/>
          </a:bodyPr>
          <a:lstStyle/>
          <a:p>
            <a:r>
              <a:rPr lang="en-US" sz="8000" dirty="0">
                <a:solidFill>
                  <a:schemeClr val="bg1"/>
                </a:solidFill>
                <a:latin typeface="Bickham Script Pro Regular" pitchFamily="66" charset="0"/>
              </a:rPr>
              <a:t>M</a:t>
            </a:r>
            <a:r>
              <a:rPr lang="en-US" sz="8000" dirty="0" smtClean="0">
                <a:solidFill>
                  <a:schemeClr val="bg1"/>
                </a:solidFill>
                <a:latin typeface="Bickham Script Pro Regular" pitchFamily="66" charset="0"/>
              </a:rPr>
              <a:t>arilyn </a:t>
            </a:r>
            <a:r>
              <a:rPr lang="en-US" sz="8000" dirty="0">
                <a:solidFill>
                  <a:schemeClr val="bg1"/>
                </a:solidFill>
                <a:latin typeface="Bickham Script Pro Regular" pitchFamily="66" charset="0"/>
              </a:rPr>
              <a:t>M</a:t>
            </a:r>
            <a:r>
              <a:rPr lang="en-US" sz="8000" dirty="0" smtClean="0">
                <a:solidFill>
                  <a:schemeClr val="bg1"/>
                </a:solidFill>
                <a:latin typeface="Bickham Script Pro Regular" pitchFamily="66" charset="0"/>
              </a:rPr>
              <a:t>onroe</a:t>
            </a:r>
            <a:endParaRPr lang="uk-UA" sz="8000" dirty="0">
              <a:solidFill>
                <a:schemeClr val="bg1"/>
              </a:solidFill>
              <a:latin typeface="Alexandra Zeferino Two" panose="03000500000000020003" pitchFamily="66" charset="0"/>
            </a:endParaRPr>
          </a:p>
        </p:txBody>
      </p:sp>
      <p:sp>
        <p:nvSpPr>
          <p:cNvPr id="4" name="TextBox 3"/>
          <p:cNvSpPr txBox="1"/>
          <p:nvPr/>
        </p:nvSpPr>
        <p:spPr>
          <a:xfrm>
            <a:off x="467544" y="1988840"/>
            <a:ext cx="3240360" cy="1323439"/>
          </a:xfrm>
          <a:prstGeom prst="rect">
            <a:avLst/>
          </a:prstGeom>
          <a:noFill/>
        </p:spPr>
        <p:txBody>
          <a:bodyPr wrap="square" rtlCol="0">
            <a:spAutoFit/>
          </a:bodyPr>
          <a:lstStyle/>
          <a:p>
            <a:r>
              <a:rPr lang="en-US" sz="4000" dirty="0" smtClean="0">
                <a:solidFill>
                  <a:schemeClr val="bg1"/>
                </a:solidFill>
                <a:latin typeface="Bickham Script Pro Regular" pitchFamily="66" charset="0"/>
              </a:rPr>
              <a:t>… the woman, which was loved by millions</a:t>
            </a:r>
            <a:endParaRPr lang="uk-UA" sz="4000" dirty="0">
              <a:solidFill>
                <a:schemeClr val="bg1"/>
              </a:solidFill>
              <a:latin typeface="Bickham Script Two" panose="03000207080000090004" pitchFamily="66" charset="0"/>
            </a:endParaRPr>
          </a:p>
        </p:txBody>
      </p:sp>
    </p:spTree>
    <p:extLst>
      <p:ext uri="{BB962C8B-B14F-4D97-AF65-F5344CB8AC3E}">
        <p14:creationId xmlns:p14="http://schemas.microsoft.com/office/powerpoint/2010/main" val="3570398565"/>
      </p:ext>
    </p:extLst>
  </p:cSld>
  <p:clrMapOvr>
    <a:masterClrMapping/>
  </p:clrMapOvr>
  <mc:AlternateContent xmlns:mc="http://schemas.openxmlformats.org/markup-compatibility/2006">
    <mc:Choice xmlns:p14="http://schemas.microsoft.com/office/powerpoint/2010/main" Requires="p14">
      <p:transition spd="slow" p14:dur="4500">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150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88640"/>
            <a:ext cx="5184576" cy="1470025"/>
          </a:xfrm>
        </p:spPr>
        <p:txBody>
          <a:bodyPr>
            <a:normAutofit/>
          </a:bodyPr>
          <a:lstStyle/>
          <a:p>
            <a:r>
              <a:rPr lang="en-US" sz="8000" dirty="0">
                <a:solidFill>
                  <a:schemeClr val="bg1"/>
                </a:solidFill>
                <a:latin typeface="Bickham Script Pro Regular" pitchFamily="66" charset="0"/>
              </a:rPr>
              <a:t>M</a:t>
            </a:r>
            <a:r>
              <a:rPr lang="en-US" sz="8000" dirty="0" smtClean="0">
                <a:solidFill>
                  <a:schemeClr val="bg1"/>
                </a:solidFill>
                <a:latin typeface="Bickham Script Pro Regular" pitchFamily="66" charset="0"/>
              </a:rPr>
              <a:t>arilyn </a:t>
            </a:r>
            <a:r>
              <a:rPr lang="en-US" sz="8000" dirty="0">
                <a:solidFill>
                  <a:schemeClr val="bg1"/>
                </a:solidFill>
                <a:latin typeface="Bickham Script Pro Regular" pitchFamily="66" charset="0"/>
              </a:rPr>
              <a:t>M</a:t>
            </a:r>
            <a:r>
              <a:rPr lang="en-US" sz="8000" dirty="0" smtClean="0">
                <a:solidFill>
                  <a:schemeClr val="bg1"/>
                </a:solidFill>
                <a:latin typeface="Bickham Script Pro Regular" pitchFamily="66" charset="0"/>
              </a:rPr>
              <a:t>onroe</a:t>
            </a:r>
            <a:endParaRPr lang="uk-UA" sz="8000" dirty="0">
              <a:solidFill>
                <a:schemeClr val="bg1"/>
              </a:solidFill>
              <a:latin typeface="Alexandra Zeferino Two" panose="03000500000000020003" pitchFamily="66" charset="0"/>
            </a:endParaRPr>
          </a:p>
        </p:txBody>
      </p:sp>
      <p:sp>
        <p:nvSpPr>
          <p:cNvPr id="4" name="TextBox 3"/>
          <p:cNvSpPr txBox="1"/>
          <p:nvPr/>
        </p:nvSpPr>
        <p:spPr>
          <a:xfrm>
            <a:off x="467544" y="1988840"/>
            <a:ext cx="3600400" cy="2308324"/>
          </a:xfrm>
          <a:prstGeom prst="rect">
            <a:avLst/>
          </a:prstGeom>
          <a:noFill/>
        </p:spPr>
        <p:txBody>
          <a:bodyPr wrap="square" rtlCol="0">
            <a:spAutoFit/>
          </a:bodyPr>
          <a:lstStyle/>
          <a:p>
            <a:r>
              <a:rPr lang="en-US" sz="2400" b="1" dirty="0">
                <a:solidFill>
                  <a:schemeClr val="bg1"/>
                </a:solidFill>
                <a:latin typeface="American Retro" panose="03010101010101010101" pitchFamily="66" charset="0"/>
              </a:rPr>
              <a:t>Marilyn </a:t>
            </a:r>
            <a:r>
              <a:rPr lang="en-US" sz="2400" b="1" dirty="0" smtClean="0">
                <a:solidFill>
                  <a:schemeClr val="bg1"/>
                </a:solidFill>
                <a:latin typeface="American Retro" panose="03010101010101010101" pitchFamily="66" charset="0"/>
              </a:rPr>
              <a:t>Monroe</a:t>
            </a:r>
            <a:r>
              <a:rPr lang="en-US" sz="2400" dirty="0">
                <a:solidFill>
                  <a:schemeClr val="bg1"/>
                </a:solidFill>
                <a:latin typeface="American Retro" panose="03010101010101010101" pitchFamily="66" charset="0"/>
              </a:rPr>
              <a:t> was </a:t>
            </a:r>
            <a:r>
              <a:rPr lang="en-US" sz="2400" dirty="0" smtClean="0">
                <a:solidFill>
                  <a:schemeClr val="bg1"/>
                </a:solidFill>
                <a:latin typeface="American Retro" panose="03010101010101010101" pitchFamily="66" charset="0"/>
              </a:rPr>
              <a:t>a legendary </a:t>
            </a:r>
            <a:r>
              <a:rPr lang="en-US" sz="2400" dirty="0">
                <a:solidFill>
                  <a:schemeClr val="bg1"/>
                </a:solidFill>
                <a:latin typeface="American Retro" panose="03010101010101010101" pitchFamily="66" charset="0"/>
              </a:rPr>
              <a:t>American actress, model, and </a:t>
            </a:r>
            <a:r>
              <a:rPr lang="en-US" sz="2400" dirty="0" smtClean="0">
                <a:solidFill>
                  <a:schemeClr val="bg1"/>
                </a:solidFill>
                <a:latin typeface="American Retro" panose="03010101010101010101" pitchFamily="66" charset="0"/>
              </a:rPr>
              <a:t>singer, </a:t>
            </a:r>
            <a:r>
              <a:rPr lang="en-US" sz="2400" dirty="0">
                <a:solidFill>
                  <a:schemeClr val="bg1"/>
                </a:solidFill>
                <a:latin typeface="American Retro" panose="03010101010101010101" pitchFamily="66" charset="0"/>
              </a:rPr>
              <a:t>starring in a number of commercially successful motion pictures during the 1950s and early 1960s.</a:t>
            </a:r>
            <a:endParaRPr lang="uk-UA" sz="4000" dirty="0">
              <a:solidFill>
                <a:schemeClr val="bg1"/>
              </a:solidFill>
              <a:latin typeface="American Retro" panose="03010101010101010101" pitchFamily="66" charset="0"/>
            </a:endParaRPr>
          </a:p>
        </p:txBody>
      </p:sp>
    </p:spTree>
    <p:extLst>
      <p:ext uri="{BB962C8B-B14F-4D97-AF65-F5344CB8AC3E}">
        <p14:creationId xmlns:p14="http://schemas.microsoft.com/office/powerpoint/2010/main" val="169726522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0528" y="188640"/>
            <a:ext cx="5184576" cy="1470025"/>
          </a:xfrm>
        </p:spPr>
        <p:txBody>
          <a:bodyPr>
            <a:normAutofit/>
          </a:bodyPr>
          <a:lstStyle/>
          <a:p>
            <a:r>
              <a:rPr lang="en-US" sz="7200" dirty="0" smtClean="0">
                <a:solidFill>
                  <a:schemeClr val="bg1"/>
                </a:solidFill>
                <a:latin typeface="Bickham Script Pro Regular" pitchFamily="66" charset="0"/>
              </a:rPr>
              <a:t>In early years</a:t>
            </a:r>
            <a:endParaRPr lang="uk-UA" sz="7200" dirty="0">
              <a:solidFill>
                <a:schemeClr val="bg1"/>
              </a:solidFill>
              <a:latin typeface="Alexandra Zeferino Two" panose="03000500000000020003" pitchFamily="66" charset="0"/>
            </a:endParaRPr>
          </a:p>
        </p:txBody>
      </p:sp>
      <p:sp>
        <p:nvSpPr>
          <p:cNvPr id="3" name="TextBox 2"/>
          <p:cNvSpPr txBox="1"/>
          <p:nvPr/>
        </p:nvSpPr>
        <p:spPr>
          <a:xfrm>
            <a:off x="323528" y="1916832"/>
            <a:ext cx="3672408" cy="3016210"/>
          </a:xfrm>
          <a:prstGeom prst="rect">
            <a:avLst/>
          </a:prstGeom>
          <a:noFill/>
        </p:spPr>
        <p:txBody>
          <a:bodyPr wrap="square" rtlCol="0">
            <a:spAutoFit/>
          </a:bodyPr>
          <a:lstStyle/>
          <a:p>
            <a:r>
              <a:rPr lang="en-US" sz="1900" dirty="0">
                <a:solidFill>
                  <a:schemeClr val="bg1"/>
                </a:solidFill>
                <a:latin typeface="American Retro" panose="03010101010101010101" pitchFamily="66" charset="0"/>
              </a:rPr>
              <a:t>She was born on 1 June 1926 in the Los Angeles County </a:t>
            </a:r>
            <a:r>
              <a:rPr lang="en-US" sz="1900" dirty="0" smtClean="0">
                <a:solidFill>
                  <a:schemeClr val="bg1"/>
                </a:solidFill>
                <a:latin typeface="American Retro" panose="03010101010101010101" pitchFamily="66" charset="0"/>
              </a:rPr>
              <a:t>Hospital. </a:t>
            </a:r>
            <a:r>
              <a:rPr lang="en-US" sz="1900" dirty="0">
                <a:solidFill>
                  <a:schemeClr val="bg1"/>
                </a:solidFill>
                <a:latin typeface="American Retro" panose="03010101010101010101" pitchFamily="66" charset="0"/>
              </a:rPr>
              <a:t>She lived with a number of foster parents, as her mother was mentally unstable, until her mum's best friend Grace </a:t>
            </a:r>
            <a:r>
              <a:rPr lang="en-US" sz="1900" dirty="0" err="1">
                <a:solidFill>
                  <a:schemeClr val="bg1"/>
                </a:solidFill>
                <a:latin typeface="American Retro" panose="03010101010101010101" pitchFamily="66" charset="0"/>
              </a:rPr>
              <a:t>Mckee</a:t>
            </a:r>
            <a:r>
              <a:rPr lang="en-US" sz="1900" dirty="0">
                <a:solidFill>
                  <a:schemeClr val="bg1"/>
                </a:solidFill>
                <a:latin typeface="American Retro" panose="03010101010101010101" pitchFamily="66" charset="0"/>
              </a:rPr>
              <a:t> became her guardian</a:t>
            </a:r>
            <a:r>
              <a:rPr lang="en-US" sz="1900" dirty="0" smtClean="0">
                <a:solidFill>
                  <a:schemeClr val="bg1"/>
                </a:solidFill>
                <a:latin typeface="American Retro" panose="03010101010101010101" pitchFamily="66" charset="0"/>
              </a:rPr>
              <a:t>.</a:t>
            </a:r>
          </a:p>
          <a:p>
            <a:endParaRPr lang="en-US" sz="1900" dirty="0" smtClean="0">
              <a:solidFill>
                <a:schemeClr val="bg1"/>
              </a:solidFill>
              <a:latin typeface="American Retro" panose="03010101010101010101" pitchFamily="66" charset="0"/>
            </a:endParaRPr>
          </a:p>
          <a:p>
            <a:r>
              <a:rPr lang="en-US" sz="1900" dirty="0" err="1" smtClean="0">
                <a:solidFill>
                  <a:schemeClr val="bg1"/>
                </a:solidFill>
                <a:latin typeface="American Retro" panose="03010101010101010101" pitchFamily="66" charset="0"/>
              </a:rPr>
              <a:t>Mckee</a:t>
            </a:r>
            <a:r>
              <a:rPr lang="en-US" sz="1900" dirty="0" smtClean="0">
                <a:solidFill>
                  <a:schemeClr val="bg1"/>
                </a:solidFill>
                <a:latin typeface="American Retro" panose="03010101010101010101" pitchFamily="66" charset="0"/>
              </a:rPr>
              <a:t> </a:t>
            </a:r>
            <a:r>
              <a:rPr lang="en-US" sz="1900" dirty="0">
                <a:solidFill>
                  <a:schemeClr val="bg1"/>
                </a:solidFill>
                <a:latin typeface="American Retro" panose="03010101010101010101" pitchFamily="66" charset="0"/>
              </a:rPr>
              <a:t>was inspired by Jean Harlow and allowed the nine-year-old Norma to wear makeup and curl her hair until McKee married and sent Norma to an orphanage</a:t>
            </a:r>
            <a:r>
              <a:rPr lang="en-US" dirty="0" smtClean="0">
                <a:solidFill>
                  <a:schemeClr val="bg1"/>
                </a:solidFill>
                <a:latin typeface="American Retro" panose="03010101010101010101" pitchFamily="66" charset="0"/>
              </a:rPr>
              <a:t>.</a:t>
            </a:r>
          </a:p>
        </p:txBody>
      </p:sp>
    </p:spTree>
    <p:extLst>
      <p:ext uri="{BB962C8B-B14F-4D97-AF65-F5344CB8AC3E}">
        <p14:creationId xmlns:p14="http://schemas.microsoft.com/office/powerpoint/2010/main" val="192148707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0528" y="188640"/>
            <a:ext cx="5184576" cy="1470025"/>
          </a:xfrm>
        </p:spPr>
        <p:txBody>
          <a:bodyPr>
            <a:normAutofit/>
          </a:bodyPr>
          <a:lstStyle/>
          <a:p>
            <a:r>
              <a:rPr lang="en-US" sz="7200" dirty="0">
                <a:solidFill>
                  <a:schemeClr val="bg1"/>
                </a:solidFill>
                <a:latin typeface="Bickham Script Pro Regular" pitchFamily="66" charset="0"/>
              </a:rPr>
              <a:t>Growing up</a:t>
            </a:r>
          </a:p>
        </p:txBody>
      </p:sp>
      <p:sp>
        <p:nvSpPr>
          <p:cNvPr id="4" name="TextBox 3"/>
          <p:cNvSpPr txBox="1"/>
          <p:nvPr/>
        </p:nvSpPr>
        <p:spPr>
          <a:xfrm>
            <a:off x="395536" y="1628800"/>
            <a:ext cx="3456384" cy="3693319"/>
          </a:xfrm>
          <a:prstGeom prst="rect">
            <a:avLst/>
          </a:prstGeom>
          <a:noFill/>
        </p:spPr>
        <p:txBody>
          <a:bodyPr wrap="square" rtlCol="0">
            <a:spAutoFit/>
          </a:bodyPr>
          <a:lstStyle/>
          <a:p>
            <a:r>
              <a:rPr lang="en-US" dirty="0" smtClean="0">
                <a:solidFill>
                  <a:schemeClr val="bg1"/>
                </a:solidFill>
                <a:latin typeface="American Retro" panose="03010101010101010101" pitchFamily="66" charset="0"/>
              </a:rPr>
              <a:t>After Norma's sixteenth birthday, her foster parents had to move from California. To avoid an orphanage or a new foster home, Norma chose to get married. On June 19, 1942, Norma married James Dougherty, but the marriage would all but end when he joined the U.S. Merchant Marines in 1943. </a:t>
            </a:r>
          </a:p>
          <a:p>
            <a:endParaRPr lang="en-US" dirty="0">
              <a:solidFill>
                <a:schemeClr val="bg1"/>
              </a:solidFill>
              <a:latin typeface="American Retro" panose="03010101010101010101" pitchFamily="66" charset="0"/>
            </a:endParaRPr>
          </a:p>
          <a:p>
            <a:r>
              <a:rPr lang="en-US" dirty="0" smtClean="0">
                <a:solidFill>
                  <a:schemeClr val="bg1"/>
                </a:solidFill>
                <a:latin typeface="American Retro" panose="03010101010101010101" pitchFamily="66" charset="0"/>
              </a:rPr>
              <a:t>Her difficult childhood and early failed marriage would make Norma Jean a strong and resilient woman,</a:t>
            </a:r>
            <a:endParaRPr lang="uk-UA" dirty="0" smtClean="0">
              <a:solidFill>
                <a:schemeClr val="bg1"/>
              </a:solidFill>
              <a:latin typeface="American Retro" panose="03010101010101010101" pitchFamily="66" charset="0"/>
            </a:endParaRPr>
          </a:p>
          <a:p>
            <a:endParaRPr lang="uk-UA" dirty="0"/>
          </a:p>
        </p:txBody>
      </p:sp>
    </p:spTree>
    <p:extLst>
      <p:ext uri="{BB962C8B-B14F-4D97-AF65-F5344CB8AC3E}">
        <p14:creationId xmlns:p14="http://schemas.microsoft.com/office/powerpoint/2010/main" val="331923535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7504" y="188717"/>
            <a:ext cx="5184576" cy="1470025"/>
          </a:xfrm>
        </p:spPr>
        <p:txBody>
          <a:bodyPr>
            <a:noAutofit/>
          </a:bodyPr>
          <a:lstStyle/>
          <a:p>
            <a:r>
              <a:rPr lang="en-US" sz="6000" b="1" dirty="0">
                <a:solidFill>
                  <a:schemeClr val="bg1"/>
                </a:solidFill>
                <a:latin typeface="Bickham Script Pro Regular" pitchFamily="66" charset="0"/>
              </a:rPr>
              <a:t>Becoming Marilyn</a:t>
            </a:r>
          </a:p>
        </p:txBody>
      </p:sp>
      <p:sp>
        <p:nvSpPr>
          <p:cNvPr id="4" name="TextBox 3"/>
          <p:cNvSpPr txBox="1"/>
          <p:nvPr/>
        </p:nvSpPr>
        <p:spPr>
          <a:xfrm>
            <a:off x="395536" y="1340768"/>
            <a:ext cx="4392488" cy="5047536"/>
          </a:xfrm>
          <a:prstGeom prst="rect">
            <a:avLst/>
          </a:prstGeom>
          <a:noFill/>
        </p:spPr>
        <p:txBody>
          <a:bodyPr wrap="square" rtlCol="0">
            <a:spAutoFit/>
          </a:bodyPr>
          <a:lstStyle/>
          <a:p>
            <a:r>
              <a:rPr lang="en-US" sz="1600" dirty="0">
                <a:solidFill>
                  <a:schemeClr val="bg1"/>
                </a:solidFill>
                <a:latin typeface="American Retro" panose="03010101010101010101" pitchFamily="66" charset="0"/>
              </a:rPr>
              <a:t>During World War II (</a:t>
            </a:r>
            <a:r>
              <a:rPr lang="en-US" sz="1600" dirty="0" smtClean="0">
                <a:solidFill>
                  <a:schemeClr val="bg1"/>
                </a:solidFill>
                <a:latin typeface="American Retro" panose="03010101010101010101" pitchFamily="66" charset="0"/>
              </a:rPr>
              <a:t>1939–45), </a:t>
            </a:r>
            <a:r>
              <a:rPr lang="en-US" sz="1600" dirty="0">
                <a:solidFill>
                  <a:schemeClr val="bg1"/>
                </a:solidFill>
                <a:latin typeface="American Retro" panose="03010101010101010101" pitchFamily="66" charset="0"/>
              </a:rPr>
              <a:t>Norma Jean worked at the Radio Plane Company in Van Nuys, California, but she was soon discovered by photographers. She enrolled in a three-month modeling course, and in 1946, aware of her considerable charm and the potential it had for a career in </a:t>
            </a:r>
            <a:r>
              <a:rPr lang="en-US" sz="1600" dirty="0" smtClean="0">
                <a:solidFill>
                  <a:schemeClr val="bg1"/>
                </a:solidFill>
                <a:latin typeface="American Retro" panose="03010101010101010101" pitchFamily="66" charset="0"/>
              </a:rPr>
              <a:t>films. </a:t>
            </a:r>
            <a:r>
              <a:rPr lang="en-US" sz="1600" dirty="0">
                <a:solidFill>
                  <a:schemeClr val="bg1"/>
                </a:solidFill>
                <a:latin typeface="American Retro" panose="03010101010101010101" pitchFamily="66" charset="0"/>
              </a:rPr>
              <a:t>She then headed for Hollywood, where Ben Lyon, head of casting </a:t>
            </a:r>
            <a:r>
              <a:rPr lang="en-US" sz="1600" dirty="0" smtClean="0">
                <a:solidFill>
                  <a:schemeClr val="bg1"/>
                </a:solidFill>
                <a:latin typeface="American Retro" panose="03010101010101010101" pitchFamily="66" charset="0"/>
              </a:rPr>
              <a:t>at </a:t>
            </a:r>
            <a:r>
              <a:rPr lang="en-US" sz="1600" i="1" dirty="0" smtClean="0">
                <a:solidFill>
                  <a:schemeClr val="bg1"/>
                </a:solidFill>
                <a:latin typeface="American Retro" panose="03010101010101010101" pitchFamily="66" charset="0"/>
              </a:rPr>
              <a:t>Marilyn Monroe.</a:t>
            </a:r>
          </a:p>
          <a:p>
            <a:r>
              <a:rPr lang="en-US" sz="1600" dirty="0">
                <a:solidFill>
                  <a:schemeClr val="bg1"/>
                </a:solidFill>
                <a:latin typeface="American Retro" panose="03010101010101010101" pitchFamily="66" charset="0"/>
              </a:rPr>
              <a:t>Twentieth Century Fox, arranged a screen test. On August 26, 1946, she signed a one hundred twenty-five dollar a week, one-year contract with the studio. Ben Lyon was the one who suggested a new name for the young actress—Marilyn Monroe</a:t>
            </a:r>
            <a:r>
              <a:rPr lang="en-US" sz="1600" dirty="0" smtClean="0">
                <a:solidFill>
                  <a:schemeClr val="bg1"/>
                </a:solidFill>
                <a:latin typeface="American Retro" panose="03010101010101010101" pitchFamily="66" charset="0"/>
              </a:rPr>
              <a:t>.</a:t>
            </a:r>
          </a:p>
          <a:p>
            <a:endParaRPr lang="en-US" sz="1600" dirty="0">
              <a:solidFill>
                <a:schemeClr val="bg1"/>
              </a:solidFill>
              <a:latin typeface="American Retro" panose="03010101010101010101" pitchFamily="66" charset="0"/>
            </a:endParaRPr>
          </a:p>
          <a:p>
            <a:r>
              <a:rPr lang="en-US" sz="1600" dirty="0" smtClean="0">
                <a:solidFill>
                  <a:schemeClr val="bg1"/>
                </a:solidFill>
                <a:latin typeface="American Retro" panose="03010101010101010101" pitchFamily="66" charset="0"/>
              </a:rPr>
              <a:t>In 1952, after an extensive publicity campaign, Monroe appeared in Don't Bother to Knock, Full House, Clash by Night, We're Not Married, Niagara, and Monkey Business. The magazine Photoplay termed her the "most promising actress," and she was earning top dollars for Twentieth Century Fox.</a:t>
            </a:r>
          </a:p>
          <a:p>
            <a:endParaRPr lang="en-US" dirty="0" smtClean="0">
              <a:solidFill>
                <a:schemeClr val="bg1"/>
              </a:solidFill>
              <a:latin typeface="American Retro" panose="03010101010101010101" pitchFamily="66" charset="0"/>
            </a:endParaRPr>
          </a:p>
        </p:txBody>
      </p:sp>
    </p:spTree>
    <p:extLst>
      <p:ext uri="{BB962C8B-B14F-4D97-AF65-F5344CB8AC3E}">
        <p14:creationId xmlns:p14="http://schemas.microsoft.com/office/powerpoint/2010/main" val="421920805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7504" y="188717"/>
            <a:ext cx="5832648" cy="1470025"/>
          </a:xfrm>
        </p:spPr>
        <p:txBody>
          <a:bodyPr>
            <a:noAutofit/>
          </a:bodyPr>
          <a:lstStyle/>
          <a:p>
            <a:r>
              <a:rPr lang="en-US" sz="4600" b="1" dirty="0">
                <a:solidFill>
                  <a:schemeClr val="bg1"/>
                </a:solidFill>
                <a:latin typeface="Bickham Script Pro Regular" pitchFamily="66" charset="0"/>
              </a:rPr>
              <a:t>Popularity and personal failures</a:t>
            </a:r>
          </a:p>
        </p:txBody>
      </p:sp>
      <p:sp>
        <p:nvSpPr>
          <p:cNvPr id="4" name="TextBox 3"/>
          <p:cNvSpPr txBox="1"/>
          <p:nvPr/>
        </p:nvSpPr>
        <p:spPr>
          <a:xfrm>
            <a:off x="467544" y="1772816"/>
            <a:ext cx="4464496" cy="3416320"/>
          </a:xfrm>
          <a:prstGeom prst="rect">
            <a:avLst/>
          </a:prstGeom>
          <a:noFill/>
        </p:spPr>
        <p:txBody>
          <a:bodyPr wrap="square" rtlCol="0">
            <a:spAutoFit/>
          </a:bodyPr>
          <a:lstStyle/>
          <a:p>
            <a:r>
              <a:rPr lang="en-US" dirty="0">
                <a:solidFill>
                  <a:schemeClr val="bg1"/>
                </a:solidFill>
                <a:latin typeface="American Retro" panose="03010101010101010101" pitchFamily="66" charset="0"/>
              </a:rPr>
              <a:t>On January 14, 1954, Monroe married Yankee baseball player Joe Di Maggio (1919–1999). But the pressures created by her billing as a screen sex symbol caused the marriage to fall apart, and the couple divorced on October 27, 1954</a:t>
            </a:r>
            <a:r>
              <a:rPr lang="en-US" dirty="0" smtClean="0">
                <a:solidFill>
                  <a:schemeClr val="bg1"/>
                </a:solidFill>
                <a:latin typeface="American Retro" panose="03010101010101010101" pitchFamily="66" charset="0"/>
              </a:rPr>
              <a:t>.</a:t>
            </a:r>
          </a:p>
          <a:p>
            <a:r>
              <a:rPr lang="en-US" dirty="0" smtClean="0">
                <a:solidFill>
                  <a:schemeClr val="bg1"/>
                </a:solidFill>
                <a:latin typeface="American Retro" panose="03010101010101010101" pitchFamily="66" charset="0"/>
              </a:rPr>
              <a:t>In 1955 Monroe formed her own studio, Marilyn Monroe Productions, and renegotiated a contract with Twentieth Century Fox. </a:t>
            </a:r>
          </a:p>
          <a:p>
            <a:r>
              <a:rPr lang="en-US" dirty="0" smtClean="0">
                <a:solidFill>
                  <a:schemeClr val="bg1"/>
                </a:solidFill>
                <a:latin typeface="American Retro" panose="03010101010101010101" pitchFamily="66" charset="0"/>
              </a:rPr>
              <a:t>She appeared in Bus Stop in 1956 and married playwright Arthur Miller  on July 1, 1956. In 1961 she starred in The Misfits, for which her husband Miller wrote the screenplay.</a:t>
            </a:r>
            <a:endParaRPr lang="en-US" dirty="0">
              <a:solidFill>
                <a:schemeClr val="bg1"/>
              </a:solidFill>
              <a:latin typeface="American Retro" panose="03010101010101010101" pitchFamily="66" charset="0"/>
            </a:endParaRPr>
          </a:p>
        </p:txBody>
      </p:sp>
      <p:sp>
        <p:nvSpPr>
          <p:cNvPr id="3" name="TextBox 2"/>
          <p:cNvSpPr txBox="1"/>
          <p:nvPr/>
        </p:nvSpPr>
        <p:spPr>
          <a:xfrm>
            <a:off x="467544" y="6093296"/>
            <a:ext cx="5112568" cy="646331"/>
          </a:xfrm>
          <a:prstGeom prst="rect">
            <a:avLst/>
          </a:prstGeom>
          <a:noFill/>
        </p:spPr>
        <p:txBody>
          <a:bodyPr wrap="square" rtlCol="0">
            <a:spAutoFit/>
          </a:bodyPr>
          <a:lstStyle/>
          <a:p>
            <a:r>
              <a:rPr lang="en-US" sz="1200" dirty="0">
                <a:solidFill>
                  <a:schemeClr val="bg1"/>
                </a:solidFill>
              </a:rPr>
              <a:t>Sept. 15 marks the anniversary of the day Marilyn Monroe shot the famous "Seven Year Itch" scene that had her wearing an iconic white dress and standing over a New York City subway grate.</a:t>
            </a:r>
            <a:endParaRPr lang="uk-UA" sz="1200" dirty="0">
              <a:solidFill>
                <a:schemeClr val="bg1"/>
              </a:solidFill>
            </a:endParaRPr>
          </a:p>
        </p:txBody>
      </p:sp>
    </p:spTree>
    <p:extLst>
      <p:ext uri="{BB962C8B-B14F-4D97-AF65-F5344CB8AC3E}">
        <p14:creationId xmlns:p14="http://schemas.microsoft.com/office/powerpoint/2010/main" val="213516124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9424" y="44624"/>
            <a:ext cx="5184576" cy="1470025"/>
          </a:xfrm>
        </p:spPr>
        <p:txBody>
          <a:bodyPr>
            <a:noAutofit/>
          </a:bodyPr>
          <a:lstStyle/>
          <a:p>
            <a:r>
              <a:rPr lang="en-US" sz="7200" b="1" dirty="0">
                <a:solidFill>
                  <a:schemeClr val="bg1"/>
                </a:solidFill>
                <a:latin typeface="Bickham Script Pro Regular" pitchFamily="66" charset="0"/>
              </a:rPr>
              <a:t>End of a star</a:t>
            </a:r>
          </a:p>
        </p:txBody>
      </p:sp>
      <p:sp>
        <p:nvSpPr>
          <p:cNvPr id="4" name="TextBox 3"/>
          <p:cNvSpPr txBox="1"/>
          <p:nvPr/>
        </p:nvSpPr>
        <p:spPr>
          <a:xfrm>
            <a:off x="4788024" y="1340768"/>
            <a:ext cx="4032448" cy="4801314"/>
          </a:xfrm>
          <a:prstGeom prst="rect">
            <a:avLst/>
          </a:prstGeom>
          <a:noFill/>
        </p:spPr>
        <p:txBody>
          <a:bodyPr wrap="square" rtlCol="0">
            <a:spAutoFit/>
          </a:bodyPr>
          <a:lstStyle/>
          <a:p>
            <a:r>
              <a:rPr lang="en-US" dirty="0">
                <a:solidFill>
                  <a:schemeClr val="bg1"/>
                </a:solidFill>
                <a:latin typeface="American Retro" panose="03010101010101010101" pitchFamily="66" charset="0"/>
              </a:rPr>
              <a:t>The couple was divorced on January 24, 1961, and later that year Monroe entered a New York psychiatric clinic. After her brief hospitalization there she returned to the Fox studio to work on a film, but her erratic (unsteady and irregular) behavior betrayed severe emotional disturbance, and the studio fired her in June 1962.</a:t>
            </a:r>
          </a:p>
          <a:p>
            <a:r>
              <a:rPr lang="en-US" dirty="0">
                <a:solidFill>
                  <a:schemeClr val="bg1"/>
                </a:solidFill>
                <a:latin typeface="American Retro" panose="03010101010101010101" pitchFamily="66" charset="0"/>
              </a:rPr>
              <a:t>Marilyn Monroe was found dead in her Los Angeles bungalow on August 5, 1962, an empty bottle of sleeping pills by her side. The exact events surrounding her death are not totally known and have been the subject of many rumors and books over the years. Monroe's image is one of the most lasting and widely seen of any star in the twentieth century—and today. As a subject of biographies, more than twenty books have been written about her short and tragic life</a:t>
            </a:r>
            <a:r>
              <a:rPr lang="en-US" dirty="0" smtClean="0">
                <a:solidFill>
                  <a:schemeClr val="bg1"/>
                </a:solidFill>
                <a:latin typeface="American Retro" panose="03010101010101010101" pitchFamily="66" charset="0"/>
              </a:rPr>
              <a:t>.</a:t>
            </a:r>
            <a:endParaRPr lang="en-US" dirty="0">
              <a:solidFill>
                <a:schemeClr val="bg1"/>
              </a:solidFill>
              <a:latin typeface="American Retro" panose="03010101010101010101" pitchFamily="66" charset="0"/>
            </a:endParaRPr>
          </a:p>
        </p:txBody>
      </p:sp>
    </p:spTree>
    <p:extLst>
      <p:ext uri="{BB962C8B-B14F-4D97-AF65-F5344CB8AC3E}">
        <p14:creationId xmlns:p14="http://schemas.microsoft.com/office/powerpoint/2010/main" val="223789952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Заголовок 2"/>
          <p:cNvSpPr>
            <a:spLocks noGrp="1"/>
          </p:cNvSpPr>
          <p:nvPr>
            <p:ph type="ctrTitle"/>
          </p:nvPr>
        </p:nvSpPr>
        <p:spPr/>
        <p:txBody>
          <a:bodyPr/>
          <a:lstStyle/>
          <a:p>
            <a:endParaRPr lang="uk-UA"/>
          </a:p>
        </p:txBody>
      </p:sp>
      <p:pic>
        <p:nvPicPr>
          <p:cNvPr id="5" name="I wanna be lov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966222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4544" y="2708920"/>
            <a:ext cx="5184576" cy="1470025"/>
          </a:xfrm>
        </p:spPr>
        <p:txBody>
          <a:bodyPr>
            <a:noAutofit/>
          </a:bodyPr>
          <a:lstStyle/>
          <a:p>
            <a:r>
              <a:rPr lang="en-US" sz="13800" dirty="0">
                <a:solidFill>
                  <a:schemeClr val="bg1"/>
                </a:solidFill>
                <a:latin typeface="Bickham Script Pro Regular" pitchFamily="66" charset="0"/>
              </a:rPr>
              <a:t>T</a:t>
            </a:r>
            <a:r>
              <a:rPr lang="en-US" sz="13800" dirty="0" smtClean="0">
                <a:solidFill>
                  <a:schemeClr val="bg1"/>
                </a:solidFill>
                <a:latin typeface="Bickham Script Pro Regular" pitchFamily="66" charset="0"/>
              </a:rPr>
              <a:t>he End</a:t>
            </a:r>
            <a:endParaRPr lang="uk-UA" sz="13800" dirty="0">
              <a:solidFill>
                <a:schemeClr val="bg1"/>
              </a:solidFill>
              <a:latin typeface="Alexandra Zeferino Two" panose="03000500000000020003" pitchFamily="66" charset="0"/>
            </a:endParaRPr>
          </a:p>
        </p:txBody>
      </p:sp>
    </p:spTree>
    <p:extLst>
      <p:ext uri="{BB962C8B-B14F-4D97-AF65-F5344CB8AC3E}">
        <p14:creationId xmlns:p14="http://schemas.microsoft.com/office/powerpoint/2010/main" val="510271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950</TotalTime>
  <Words>602</Words>
  <Application>Microsoft Office PowerPoint</Application>
  <PresentationFormat>Экран (4:3)</PresentationFormat>
  <Paragraphs>26</Paragraphs>
  <Slides>9</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Тема Office</vt:lpstr>
      <vt:lpstr>Marilyn Monroe</vt:lpstr>
      <vt:lpstr>Marilyn Monroe</vt:lpstr>
      <vt:lpstr>In early years</vt:lpstr>
      <vt:lpstr>Growing up</vt:lpstr>
      <vt:lpstr>Becoming Marilyn</vt:lpstr>
      <vt:lpstr>Popularity and personal failures</vt:lpstr>
      <vt:lpstr>End of a star</vt:lpstr>
      <vt:lpstr>Презентация PowerPoint</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20</cp:revision>
  <dcterms:created xsi:type="dcterms:W3CDTF">2013-12-05T16:10:02Z</dcterms:created>
  <dcterms:modified xsi:type="dcterms:W3CDTF">2013-12-06T08:00:06Z</dcterms:modified>
</cp:coreProperties>
</file>