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430F2E-3133-462A-9C02-06BD85F51C6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37D66E1-09C5-4ECA-8E89-904E1465203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780928"/>
            <a:ext cx="50745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Українізація</a:t>
            </a:r>
            <a:endParaRPr lang="ru-RU" sz="7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30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err="1"/>
              <a:t>Важливою</a:t>
            </a:r>
            <a:r>
              <a:rPr lang="ru-RU" sz="3600" dirty="0"/>
              <a:t> </a:t>
            </a:r>
            <a:r>
              <a:rPr lang="ru-RU" sz="3600" dirty="0" err="1"/>
              <a:t>складовою</a:t>
            </a:r>
            <a:r>
              <a:rPr lang="ru-RU" sz="3600" dirty="0"/>
              <a:t> </a:t>
            </a:r>
            <a:r>
              <a:rPr lang="ru-RU" sz="3600" dirty="0" err="1"/>
              <a:t>частиною</a:t>
            </a:r>
            <a:r>
              <a:rPr lang="ru-RU" sz="3600" dirty="0"/>
              <a:t> культурно-</a:t>
            </a:r>
            <a:r>
              <a:rPr lang="ru-RU" sz="3600" dirty="0" err="1"/>
              <a:t>політичних</a:t>
            </a:r>
            <a:r>
              <a:rPr lang="ru-RU" sz="3600" dirty="0"/>
              <a:t> </a:t>
            </a:r>
            <a:r>
              <a:rPr lang="ru-RU" sz="3600" dirty="0" err="1"/>
              <a:t>процесів</a:t>
            </a:r>
            <a:r>
              <a:rPr lang="ru-RU" sz="3600" dirty="0"/>
              <a:t> в </a:t>
            </a:r>
            <a:r>
              <a:rPr lang="ru-RU" sz="3600" dirty="0" err="1"/>
              <a:t>Україні</a:t>
            </a:r>
            <a:r>
              <a:rPr lang="ru-RU" sz="3600" dirty="0"/>
              <a:t> в 20–30-х </a:t>
            </a:r>
            <a:r>
              <a:rPr lang="ru-RU" sz="3600" dirty="0" err="1"/>
              <a:t>рр</a:t>
            </a:r>
            <a:r>
              <a:rPr lang="ru-RU" sz="3600" dirty="0"/>
              <a:t>. </a:t>
            </a:r>
            <a:r>
              <a:rPr lang="ru-RU" sz="3600" dirty="0" err="1"/>
              <a:t>була</a:t>
            </a:r>
            <a:r>
              <a:rPr lang="ru-RU" sz="3600" dirty="0"/>
              <a:t> </a:t>
            </a:r>
            <a:r>
              <a:rPr lang="ru-RU" sz="3600" dirty="0" err="1"/>
              <a:t>політика</a:t>
            </a:r>
            <a:r>
              <a:rPr lang="ru-RU" sz="3600" dirty="0"/>
              <a:t> </a:t>
            </a:r>
            <a:r>
              <a:rPr lang="ru-RU" sz="3600" dirty="0" err="1"/>
              <a:t>коренізації</a:t>
            </a:r>
            <a:r>
              <a:rPr lang="ru-RU" sz="3600" dirty="0"/>
              <a:t>, </a:t>
            </a:r>
            <a:r>
              <a:rPr lang="ru-RU" sz="3600" dirty="0" err="1"/>
              <a:t>проголошена</a:t>
            </a:r>
            <a:r>
              <a:rPr lang="ru-RU" sz="3600" dirty="0"/>
              <a:t> XII </a:t>
            </a:r>
            <a:r>
              <a:rPr lang="ru-RU" sz="3600" dirty="0" err="1"/>
              <a:t>з'їздом</a:t>
            </a:r>
            <a:r>
              <a:rPr lang="ru-RU" sz="3600" dirty="0"/>
              <a:t> РКП(б). В </a:t>
            </a:r>
            <a:r>
              <a:rPr lang="ru-RU" sz="3600" dirty="0" err="1"/>
              <a:t>Україні</a:t>
            </a:r>
            <a:r>
              <a:rPr lang="ru-RU" sz="3600" dirty="0"/>
              <a:t> </a:t>
            </a:r>
            <a:r>
              <a:rPr lang="ru-RU" sz="3600" dirty="0" err="1"/>
              <a:t>ця</a:t>
            </a:r>
            <a:r>
              <a:rPr lang="ru-RU" sz="3600" dirty="0"/>
              <a:t> </a:t>
            </a:r>
            <a:r>
              <a:rPr lang="ru-RU" sz="3600" dirty="0" err="1"/>
              <a:t>політика</a:t>
            </a:r>
            <a:r>
              <a:rPr lang="ru-RU" sz="3600" dirty="0"/>
              <a:t> </a:t>
            </a:r>
            <a:r>
              <a:rPr lang="ru-RU" sz="3600" dirty="0" err="1"/>
              <a:t>дісталла</a:t>
            </a:r>
            <a:r>
              <a:rPr lang="ru-RU" sz="3600" dirty="0"/>
              <a:t> </a:t>
            </a:r>
            <a:r>
              <a:rPr lang="ru-RU" sz="3600" dirty="0" err="1"/>
              <a:t>назву</a:t>
            </a:r>
            <a:r>
              <a:rPr lang="ru-RU" sz="3600" dirty="0"/>
              <a:t> "</a:t>
            </a:r>
            <a:r>
              <a:rPr lang="ru-RU" sz="3600" dirty="0" err="1"/>
              <a:t>українізації</a:t>
            </a:r>
            <a:r>
              <a:rPr lang="ru-RU" sz="3600" dirty="0"/>
              <a:t>".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331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80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r>
              <a:rPr lang="uk-UA" dirty="0" smtClean="0"/>
              <a:t>Основні причини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8363272" cy="5445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Формуванням</a:t>
            </a:r>
            <a:r>
              <a:rPr lang="ru-RU" dirty="0"/>
              <a:t>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арені</a:t>
            </a:r>
            <a:r>
              <a:rPr lang="ru-RU" dirty="0"/>
              <a:t> </a:t>
            </a:r>
            <a:r>
              <a:rPr lang="ru-RU" dirty="0" err="1"/>
              <a:t>привабливого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СРСР як </a:t>
            </a:r>
            <a:r>
              <a:rPr lang="ru-RU" dirty="0" err="1"/>
              <a:t>держави</a:t>
            </a:r>
            <a:r>
              <a:rPr lang="ru-RU" dirty="0"/>
              <a:t>, в </a:t>
            </a:r>
            <a:r>
              <a:rPr lang="ru-RU" dirty="0" err="1"/>
              <a:t>котрій</a:t>
            </a:r>
            <a:r>
              <a:rPr lang="ru-RU" dirty="0"/>
              <a:t> </a:t>
            </a:r>
            <a:r>
              <a:rPr lang="ru-RU" dirty="0" err="1"/>
              <a:t>начебто</a:t>
            </a:r>
            <a:r>
              <a:rPr lang="ru-RU" dirty="0"/>
              <a:t> </a:t>
            </a:r>
            <a:r>
              <a:rPr lang="ru-RU" dirty="0" err="1"/>
              <a:t>забезпечено</a:t>
            </a:r>
            <a:r>
              <a:rPr lang="ru-RU" dirty="0"/>
              <a:t> </a:t>
            </a:r>
            <a:r>
              <a:rPr lang="ru-RU" dirty="0" err="1"/>
              <a:t>гармонійний</a:t>
            </a:r>
            <a:r>
              <a:rPr lang="ru-RU" dirty="0"/>
              <a:t> і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радянських</a:t>
            </a:r>
            <a:r>
              <a:rPr lang="ru-RU" dirty="0"/>
              <a:t> </a:t>
            </a:r>
            <a:r>
              <a:rPr lang="ru-RU" dirty="0" err="1"/>
              <a:t>республік</a:t>
            </a:r>
            <a:r>
              <a:rPr lang="ru-RU" dirty="0"/>
              <a:t> та </a:t>
            </a:r>
            <a:r>
              <a:rPr lang="ru-RU" dirty="0" err="1"/>
              <a:t>гарантовано</a:t>
            </a:r>
            <a:r>
              <a:rPr lang="ru-RU" dirty="0"/>
              <a:t>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Потребою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своєрідного</a:t>
            </a:r>
            <a:r>
              <a:rPr lang="ru-RU" dirty="0"/>
              <a:t> </a:t>
            </a:r>
            <a:r>
              <a:rPr lang="ru-RU" dirty="0" err="1"/>
              <a:t>компромісу</a:t>
            </a:r>
            <a:r>
              <a:rPr lang="ru-RU" dirty="0"/>
              <a:t> з селянством (основною </a:t>
            </a:r>
            <a:r>
              <a:rPr lang="ru-RU" dirty="0" err="1"/>
              <a:t>масою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республік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селянство) та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інтелігенцією</a:t>
            </a:r>
            <a:r>
              <a:rPr lang="ru-RU" dirty="0"/>
              <a:t> шляхом </a:t>
            </a:r>
            <a:r>
              <a:rPr lang="ru-RU" dirty="0" err="1"/>
              <a:t>лібералізації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Намаганням</a:t>
            </a:r>
            <a:r>
              <a:rPr lang="ru-RU" dirty="0"/>
              <a:t> </a:t>
            </a:r>
            <a:r>
              <a:rPr lang="ru-RU" dirty="0" err="1"/>
              <a:t>більшовицької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розширити</a:t>
            </a:r>
            <a:r>
              <a:rPr lang="ru-RU" dirty="0"/>
              <a:t> </a:t>
            </a:r>
            <a:r>
              <a:rPr lang="ru-RU" dirty="0" err="1"/>
              <a:t>соціальну</a:t>
            </a:r>
            <a:r>
              <a:rPr lang="ru-RU" dirty="0"/>
              <a:t> базу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залучивши до </a:t>
            </a:r>
            <a:r>
              <a:rPr lang="ru-RU" dirty="0" err="1"/>
              <a:t>партій</a:t>
            </a:r>
            <a:r>
              <a:rPr lang="ru-RU" dirty="0"/>
              <a:t> і до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республікою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неросійських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3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03448"/>
            <a:ext cx="8229600" cy="1600200"/>
          </a:xfrm>
        </p:spPr>
        <p:txBody>
          <a:bodyPr/>
          <a:lstStyle/>
          <a:p>
            <a:r>
              <a:rPr lang="uk-UA" dirty="0" smtClean="0"/>
              <a:t>Очікувані наслідки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071" y="1019672"/>
            <a:ext cx="9144000" cy="5832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відвертих</a:t>
            </a:r>
            <a:r>
              <a:rPr lang="ru-RU" dirty="0"/>
              <a:t> </a:t>
            </a:r>
            <a:r>
              <a:rPr lang="ru-RU" dirty="0" err="1"/>
              <a:t>шовіністів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секретаря ЦК КП(б)У Е. </a:t>
            </a:r>
            <a:r>
              <a:rPr lang="ru-RU" dirty="0" err="1"/>
              <a:t>Квірінга</a:t>
            </a:r>
            <a:r>
              <a:rPr lang="ru-RU" dirty="0"/>
              <a:t> та другого секретаря Д. Лебедя, </a:t>
            </a:r>
            <a:r>
              <a:rPr lang="ru-RU" dirty="0" err="1"/>
              <a:t>який</a:t>
            </a:r>
            <a:r>
              <a:rPr lang="ru-RU" dirty="0"/>
              <a:t> проголосив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культур, </a:t>
            </a:r>
            <a:r>
              <a:rPr lang="ru-RU" dirty="0" err="1"/>
              <a:t>прогресивної</a:t>
            </a:r>
            <a:r>
              <a:rPr lang="ru-RU" dirty="0"/>
              <a:t>, </a:t>
            </a:r>
            <a:r>
              <a:rPr lang="ru-RU" dirty="0" err="1"/>
              <a:t>революційної</a:t>
            </a:r>
            <a:r>
              <a:rPr lang="ru-RU" dirty="0"/>
              <a:t>, </a:t>
            </a:r>
            <a:r>
              <a:rPr lang="ru-RU" dirty="0" err="1"/>
              <a:t>міської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та </a:t>
            </a:r>
            <a:r>
              <a:rPr lang="ru-RU" dirty="0" err="1"/>
              <a:t>контрреволюційної</a:t>
            </a:r>
            <a:r>
              <a:rPr lang="ru-RU" dirty="0"/>
              <a:t>, </a:t>
            </a:r>
            <a:r>
              <a:rPr lang="ru-RU" dirty="0" err="1"/>
              <a:t>відсталої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 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боротьбі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культура мала </a:t>
            </a:r>
            <a:r>
              <a:rPr lang="ru-RU" dirty="0" err="1"/>
              <a:t>відступити</a:t>
            </a:r>
            <a:r>
              <a:rPr lang="ru-RU" dirty="0"/>
              <a:t> і </a:t>
            </a:r>
            <a:r>
              <a:rPr lang="ru-RU" dirty="0" err="1"/>
              <a:t>загинути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в державному </a:t>
            </a:r>
            <a:r>
              <a:rPr lang="ru-RU" dirty="0" err="1"/>
              <a:t>житті</a:t>
            </a:r>
            <a:r>
              <a:rPr lang="ru-RU" dirty="0"/>
              <a:t>. </a:t>
            </a:r>
            <a:r>
              <a:rPr lang="ru-RU" dirty="0" smtClean="0"/>
              <a:t>З </a:t>
            </a:r>
            <a:r>
              <a:rPr lang="ru-RU" dirty="0" err="1"/>
              <a:t>серпня</a:t>
            </a:r>
            <a:r>
              <a:rPr lang="ru-RU" dirty="0"/>
              <a:t> 1923 р. для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чиновників</a:t>
            </a:r>
            <a:r>
              <a:rPr lang="ru-RU" dirty="0"/>
              <a:t> та </a:t>
            </a:r>
            <a:r>
              <a:rPr lang="ru-RU" dirty="0" err="1"/>
              <a:t>партійних</a:t>
            </a:r>
            <a:r>
              <a:rPr lang="ru-RU" dirty="0"/>
              <a:t> </a:t>
            </a:r>
            <a:r>
              <a:rPr lang="ru-RU" dirty="0" err="1"/>
              <a:t>функціонерів</a:t>
            </a:r>
            <a:r>
              <a:rPr lang="ru-RU" dirty="0"/>
              <a:t> </a:t>
            </a:r>
            <a:r>
              <a:rPr lang="ru-RU" dirty="0" err="1"/>
              <a:t>організовуються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Той, </a:t>
            </a:r>
            <a:r>
              <a:rPr lang="ru-RU" dirty="0" err="1"/>
              <a:t>хто</a:t>
            </a:r>
            <a:r>
              <a:rPr lang="ru-RU" dirty="0"/>
              <a:t> не </a:t>
            </a:r>
            <a:r>
              <a:rPr lang="ru-RU" dirty="0" err="1"/>
              <a:t>пройшов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і не </a:t>
            </a:r>
            <a:r>
              <a:rPr lang="ru-RU" dirty="0" err="1"/>
              <a:t>склав</a:t>
            </a:r>
            <a:r>
              <a:rPr lang="ru-RU" dirty="0"/>
              <a:t> </a:t>
            </a:r>
            <a:r>
              <a:rPr lang="ru-RU" dirty="0" err="1"/>
              <a:t>іспиту</a:t>
            </a:r>
            <a:r>
              <a:rPr lang="ru-RU" dirty="0"/>
              <a:t>, </a:t>
            </a:r>
            <a:r>
              <a:rPr lang="ru-RU" dirty="0" err="1"/>
              <a:t>ризикував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посаду. З 1925 р.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введене</a:t>
            </a:r>
            <a:r>
              <a:rPr lang="ru-RU" dirty="0"/>
              <a:t> </a:t>
            </a:r>
            <a:r>
              <a:rPr lang="ru-RU" dirty="0" err="1"/>
              <a:t>обов'язкове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в державному </a:t>
            </a:r>
            <a:r>
              <a:rPr lang="ru-RU" dirty="0" err="1"/>
              <a:t>діловодстві</a:t>
            </a:r>
            <a:r>
              <a:rPr lang="ru-RU" dirty="0"/>
              <a:t>. З 1927 р. </a:t>
            </a:r>
            <a:r>
              <a:rPr lang="ru-RU" dirty="0" err="1"/>
              <a:t>партійну</a:t>
            </a:r>
            <a:r>
              <a:rPr lang="ru-RU" dirty="0"/>
              <a:t> </a:t>
            </a:r>
            <a:r>
              <a:rPr lang="ru-RU" dirty="0" err="1"/>
              <a:t>документацію</a:t>
            </a:r>
            <a:r>
              <a:rPr lang="ru-RU" dirty="0"/>
              <a:t> переведено на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у </a:t>
            </a:r>
            <a:r>
              <a:rPr lang="ru-RU" dirty="0" err="1"/>
              <a:t>партійному</a:t>
            </a:r>
            <a:r>
              <a:rPr lang="ru-RU" dirty="0"/>
              <a:t> і державному </a:t>
            </a:r>
            <a:r>
              <a:rPr lang="ru-RU" dirty="0" err="1"/>
              <a:t>апараті</a:t>
            </a:r>
            <a:r>
              <a:rPr lang="ru-RU" dirty="0"/>
              <a:t>. Так, у 1923 р.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становила 25–35%, а у 1927 р. – 52–54%. За </a:t>
            </a:r>
            <a:r>
              <a:rPr lang="ru-RU" dirty="0" err="1"/>
              <a:t>кількісним</a:t>
            </a:r>
            <a:r>
              <a:rPr lang="ru-RU" dirty="0"/>
              <a:t> ростом стояли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 Одною з них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державно-</a:t>
            </a:r>
            <a:r>
              <a:rPr lang="ru-RU" dirty="0" err="1"/>
              <a:t>політичної</a:t>
            </a:r>
            <a:r>
              <a:rPr lang="ru-RU" dirty="0"/>
              <a:t>, </a:t>
            </a:r>
            <a:r>
              <a:rPr lang="ru-RU" dirty="0" err="1"/>
              <a:t>господарської</a:t>
            </a:r>
            <a:r>
              <a:rPr lang="ru-RU" dirty="0"/>
              <a:t> та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еліти</a:t>
            </a:r>
            <a:r>
              <a:rPr lang="ru-RU" dirty="0"/>
              <a:t>, </a:t>
            </a:r>
            <a:r>
              <a:rPr lang="ru-RU" dirty="0" err="1"/>
              <a:t>кістяком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націонал-комуністи</a:t>
            </a:r>
            <a:r>
              <a:rPr lang="ru-RU" dirty="0"/>
              <a:t>, </a:t>
            </a:r>
            <a:r>
              <a:rPr lang="ru-RU" dirty="0" err="1"/>
              <a:t>вихідці</a:t>
            </a:r>
            <a:r>
              <a:rPr lang="ru-RU" dirty="0"/>
              <a:t> з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лівих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4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908720"/>
            <a:ext cx="3025649" cy="4608512"/>
          </a:xfrm>
        </p:spPr>
      </p:pic>
    </p:spTree>
    <p:extLst>
      <p:ext uri="{BB962C8B-B14F-4D97-AF65-F5344CB8AC3E}">
        <p14:creationId xmlns:p14="http://schemas.microsoft.com/office/powerpoint/2010/main" val="33320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uk-UA" dirty="0" smtClean="0"/>
              <a:t>Вплив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"</a:t>
            </a:r>
            <a:r>
              <a:rPr lang="ru-RU" dirty="0" err="1"/>
              <a:t>українізація</a:t>
            </a:r>
            <a:r>
              <a:rPr lang="ru-RU" dirty="0"/>
              <a:t>" справила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 Вона </a:t>
            </a:r>
            <a:r>
              <a:rPr lang="ru-RU" dirty="0" err="1"/>
              <a:t>збіглася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 з </a:t>
            </a:r>
            <a:r>
              <a:rPr lang="ru-RU" dirty="0" err="1"/>
              <a:t>розгортанням</a:t>
            </a:r>
            <a:r>
              <a:rPr lang="ru-RU" dirty="0"/>
              <a:t> </a:t>
            </a:r>
            <a:r>
              <a:rPr lang="ru-RU" dirty="0" err="1"/>
              <a:t>більшовиками</a:t>
            </a:r>
            <a:r>
              <a:rPr lang="ru-RU" dirty="0"/>
              <a:t> так </a:t>
            </a:r>
            <a:r>
              <a:rPr lang="ru-RU" dirty="0" err="1"/>
              <a:t>званої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, одним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ліквідація</a:t>
            </a:r>
            <a:r>
              <a:rPr lang="ru-RU" dirty="0"/>
              <a:t> </a:t>
            </a:r>
            <a:r>
              <a:rPr lang="ru-RU" dirty="0" err="1"/>
              <a:t>неписьменності</a:t>
            </a:r>
            <a:r>
              <a:rPr lang="ru-RU" dirty="0"/>
              <a:t>. У 1930 р. в </a:t>
            </a:r>
            <a:r>
              <a:rPr lang="ru-RU" dirty="0" err="1"/>
              <a:t>Україні</a:t>
            </a:r>
            <a:r>
              <a:rPr lang="ru-RU" dirty="0"/>
              <a:t> почали </a:t>
            </a:r>
            <a:r>
              <a:rPr lang="ru-RU" dirty="0" err="1"/>
              <a:t>впроваджувати</a:t>
            </a:r>
            <a:r>
              <a:rPr lang="ru-RU" dirty="0"/>
              <a:t>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початкове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У 1927 р. – 97%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навчалося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так і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перевершений</a:t>
            </a:r>
            <a:r>
              <a:rPr lang="ru-RU" dirty="0"/>
              <a:t> за роки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(у 1990 р. </a:t>
            </a:r>
            <a:r>
              <a:rPr lang="ru-RU" dirty="0" err="1"/>
              <a:t>він</a:t>
            </a:r>
            <a:r>
              <a:rPr lang="ru-RU" dirty="0"/>
              <a:t> становив </a:t>
            </a:r>
            <a:r>
              <a:rPr lang="ru-RU" dirty="0" err="1"/>
              <a:t>лише</a:t>
            </a:r>
            <a:r>
              <a:rPr lang="ru-RU" dirty="0"/>
              <a:t> 47,9%).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україномовних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йшло</a:t>
            </a:r>
            <a:r>
              <a:rPr lang="ru-RU" dirty="0"/>
              <a:t> </a:t>
            </a:r>
            <a:r>
              <a:rPr lang="ru-RU" dirty="0" err="1"/>
              <a:t>паралельно</a:t>
            </a:r>
            <a:r>
              <a:rPr lang="ru-RU" dirty="0"/>
              <a:t> з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галузях</a:t>
            </a:r>
            <a:r>
              <a:rPr lang="ru-RU" dirty="0"/>
              <a:t> </a:t>
            </a:r>
            <a:r>
              <a:rPr lang="ru-RU" dirty="0" err="1"/>
              <a:t>українознавства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77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r>
              <a:rPr lang="uk-UA" dirty="0" smtClean="0"/>
              <a:t>Підсумки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жодна</a:t>
            </a:r>
            <a:r>
              <a:rPr lang="ru-RU" dirty="0"/>
              <a:t> з </a:t>
            </a:r>
            <a:r>
              <a:rPr lang="ru-RU" dirty="0" err="1"/>
              <a:t>республіканських</a:t>
            </a:r>
            <a:r>
              <a:rPr lang="ru-RU" dirty="0"/>
              <a:t> "</a:t>
            </a:r>
            <a:r>
              <a:rPr lang="ru-RU" dirty="0" err="1"/>
              <a:t>коренізацій</a:t>
            </a:r>
            <a:r>
              <a:rPr lang="ru-RU" dirty="0"/>
              <a:t>" не </a:t>
            </a:r>
            <a:r>
              <a:rPr lang="ru-RU" dirty="0" err="1"/>
              <a:t>зайшла</a:t>
            </a:r>
            <a:r>
              <a:rPr lang="ru-RU" dirty="0"/>
              <a:t> так далеко як </a:t>
            </a:r>
            <a:r>
              <a:rPr lang="ru-RU" dirty="0" err="1"/>
              <a:t>українська</a:t>
            </a:r>
            <a:r>
              <a:rPr lang="ru-RU" dirty="0"/>
              <a:t>. За десять </a:t>
            </a:r>
            <a:r>
              <a:rPr lang="ru-RU" dirty="0" err="1"/>
              <a:t>років</a:t>
            </a:r>
            <a:r>
              <a:rPr lang="ru-RU" dirty="0"/>
              <a:t> "</a:t>
            </a:r>
            <a:r>
              <a:rPr lang="ru-RU" dirty="0" err="1"/>
              <a:t>українізації</a:t>
            </a:r>
            <a:r>
              <a:rPr lang="ru-RU" dirty="0"/>
              <a:t>" (1923–1933) </a:t>
            </a:r>
            <a:r>
              <a:rPr lang="ru-RU" dirty="0" err="1"/>
              <a:t>українці</a:t>
            </a:r>
            <a:r>
              <a:rPr lang="ru-RU" dirty="0"/>
              <a:t> </a:t>
            </a:r>
            <a:r>
              <a:rPr lang="ru-RU" dirty="0" err="1"/>
              <a:t>перетворилися</a:t>
            </a:r>
            <a:r>
              <a:rPr lang="ru-RU" dirty="0"/>
              <a:t> на структурно </a:t>
            </a:r>
            <a:r>
              <a:rPr lang="ru-RU" dirty="0" err="1"/>
              <a:t>повноцінну</a:t>
            </a:r>
            <a:r>
              <a:rPr lang="ru-RU" dirty="0"/>
              <a:t> </a:t>
            </a:r>
            <a:r>
              <a:rPr lang="ru-RU" dirty="0" err="1"/>
              <a:t>націю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Проте</a:t>
            </a:r>
            <a:r>
              <a:rPr lang="ru-RU" dirty="0"/>
              <a:t>, на початку 30-х </a:t>
            </a:r>
            <a:r>
              <a:rPr lang="ru-RU" dirty="0" err="1"/>
              <a:t>років</a:t>
            </a:r>
            <a:r>
              <a:rPr lang="ru-RU" dirty="0"/>
              <a:t> "</a:t>
            </a:r>
            <a:r>
              <a:rPr lang="ru-RU" dirty="0" err="1"/>
              <a:t>українізацію</a:t>
            </a:r>
            <a:r>
              <a:rPr lang="ru-RU" dirty="0"/>
              <a:t>", яку </a:t>
            </a:r>
            <a:r>
              <a:rPr lang="ru-RU" dirty="0" err="1"/>
              <a:t>слушно</a:t>
            </a:r>
            <a:r>
              <a:rPr lang="ru-RU" dirty="0"/>
              <a:t> </a:t>
            </a:r>
            <a:r>
              <a:rPr lang="ru-RU" dirty="0" err="1"/>
              <a:t>називали</a:t>
            </a:r>
            <a:r>
              <a:rPr lang="ru-RU" dirty="0"/>
              <a:t> </a:t>
            </a:r>
            <a:r>
              <a:rPr lang="ru-RU" dirty="0" err="1"/>
              <a:t>Українським</a:t>
            </a:r>
            <a:r>
              <a:rPr lang="ru-RU" dirty="0"/>
              <a:t> </a:t>
            </a:r>
            <a:r>
              <a:rPr lang="ru-RU" dirty="0" err="1"/>
              <a:t>Відродженням</a:t>
            </a:r>
            <a:r>
              <a:rPr lang="ru-RU" dirty="0"/>
              <a:t>, почали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згортати</a:t>
            </a:r>
            <a:r>
              <a:rPr lang="ru-RU" dirty="0"/>
              <a:t>. </a:t>
            </a:r>
            <a:r>
              <a:rPr lang="ru-RU" dirty="0" err="1"/>
              <a:t>Розпочинається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з </a:t>
            </a:r>
            <a:r>
              <a:rPr lang="ru-RU" dirty="0" err="1"/>
              <a:t>буржуазним</a:t>
            </a:r>
            <a:r>
              <a:rPr lang="ru-RU" dirty="0"/>
              <a:t> </a:t>
            </a:r>
            <a:r>
              <a:rPr lang="ru-RU" dirty="0" err="1"/>
              <a:t>націоналізмом</a:t>
            </a:r>
            <a:r>
              <a:rPr lang="ru-RU" dirty="0"/>
              <a:t>, на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застрелилися</a:t>
            </a:r>
            <a:r>
              <a:rPr lang="ru-RU" dirty="0"/>
              <a:t> М. </a:t>
            </a:r>
            <a:r>
              <a:rPr lang="ru-RU" dirty="0" err="1"/>
              <a:t>Хвильовий</a:t>
            </a:r>
            <a:r>
              <a:rPr lang="ru-RU" dirty="0"/>
              <a:t> та М. </a:t>
            </a:r>
            <a:r>
              <a:rPr lang="ru-RU" dirty="0" err="1"/>
              <a:t>Скрипник</a:t>
            </a:r>
            <a:r>
              <a:rPr lang="ru-RU" dirty="0"/>
              <a:t> (1933 р.), </a:t>
            </a:r>
            <a:r>
              <a:rPr lang="ru-RU" dirty="0" err="1"/>
              <a:t>що</a:t>
            </a:r>
            <a:r>
              <a:rPr lang="ru-RU" dirty="0"/>
              <a:t> стало </a:t>
            </a:r>
            <a:r>
              <a:rPr lang="ru-RU" dirty="0" err="1"/>
              <a:t>своєрідним</a:t>
            </a:r>
            <a:r>
              <a:rPr lang="ru-RU" dirty="0"/>
              <a:t> сигналом </a:t>
            </a:r>
            <a:r>
              <a:rPr lang="ru-RU" dirty="0" err="1"/>
              <a:t>кінця</a:t>
            </a:r>
            <a:r>
              <a:rPr lang="ru-RU" dirty="0"/>
              <a:t> "</a:t>
            </a:r>
            <a:r>
              <a:rPr lang="ru-RU" dirty="0" err="1"/>
              <a:t>українізації</a:t>
            </a:r>
            <a:r>
              <a:rPr lang="ru-RU" dirty="0"/>
              <a:t>". Остаточно </a:t>
            </a:r>
            <a:r>
              <a:rPr lang="ru-RU" dirty="0" err="1"/>
              <a:t>політика</a:t>
            </a:r>
            <a:r>
              <a:rPr lang="ru-RU" dirty="0"/>
              <a:t> "</a:t>
            </a:r>
            <a:r>
              <a:rPr lang="ru-RU" dirty="0" err="1"/>
              <a:t>українізації</a:t>
            </a:r>
            <a:r>
              <a:rPr lang="ru-RU" dirty="0"/>
              <a:t>"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згорнута</a:t>
            </a:r>
            <a:r>
              <a:rPr lang="ru-RU" dirty="0"/>
              <a:t> в 1938 р., коли </a:t>
            </a:r>
            <a:r>
              <a:rPr lang="ru-RU" dirty="0" err="1"/>
              <a:t>вийшла</a:t>
            </a:r>
            <a:r>
              <a:rPr lang="ru-RU" dirty="0"/>
              <a:t> постанова </a:t>
            </a:r>
            <a:r>
              <a:rPr lang="ru-RU" dirty="0" err="1"/>
              <a:t>Раднаркому</a:t>
            </a:r>
            <a:r>
              <a:rPr lang="ru-RU" dirty="0"/>
              <a:t> УСРР про </a:t>
            </a:r>
            <a:r>
              <a:rPr lang="ru-RU" dirty="0" err="1"/>
              <a:t>обов'язкове</a:t>
            </a:r>
            <a:r>
              <a:rPr lang="ru-RU" dirty="0"/>
              <a:t>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неросійських</a:t>
            </a:r>
            <a:r>
              <a:rPr lang="ru-RU" dirty="0"/>
              <a:t> школах, яка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русифікації</a:t>
            </a:r>
            <a:r>
              <a:rPr lang="ru-RU" dirty="0"/>
              <a:t>, і постанова </a:t>
            </a:r>
            <a:r>
              <a:rPr lang="ru-RU" dirty="0" err="1"/>
              <a:t>Політбюро</a:t>
            </a:r>
            <a:r>
              <a:rPr lang="ru-RU" dirty="0"/>
              <a:t> ЦК КП(б)У про </a:t>
            </a:r>
            <a:r>
              <a:rPr lang="ru-RU" dirty="0" err="1"/>
              <a:t>ліквідацію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адміністративно-територіальних</a:t>
            </a:r>
            <a:r>
              <a:rPr lang="ru-RU" dirty="0"/>
              <a:t> </a:t>
            </a:r>
            <a:r>
              <a:rPr lang="ru-RU" dirty="0" err="1"/>
              <a:t>утворень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3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проголошений</a:t>
            </a:r>
            <a:r>
              <a:rPr lang="ru-RU" dirty="0"/>
              <a:t> </a:t>
            </a:r>
            <a:r>
              <a:rPr lang="ru-RU" dirty="0" err="1"/>
              <a:t>партією</a:t>
            </a:r>
            <a:r>
              <a:rPr lang="ru-RU" dirty="0"/>
              <a:t> курс на "</a:t>
            </a:r>
            <a:r>
              <a:rPr lang="ru-RU" dirty="0" err="1"/>
              <a:t>українізацію</a:t>
            </a:r>
            <a:r>
              <a:rPr lang="ru-RU" dirty="0"/>
              <a:t>"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величезне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б великою </a:t>
            </a:r>
            <a:r>
              <a:rPr lang="ru-RU" dirty="0" err="1"/>
              <a:t>помилкою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результатом </a:t>
            </a:r>
            <a:r>
              <a:rPr lang="ru-RU" dirty="0" err="1"/>
              <a:t>цілеспрямованих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</a:t>
            </a:r>
            <a:r>
              <a:rPr lang="ru-RU" dirty="0" err="1"/>
              <a:t>більшовицької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.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далеким </a:t>
            </a:r>
            <a:r>
              <a:rPr lang="ru-RU" dirty="0" err="1"/>
              <a:t>відгомоном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1917–1920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націонал-комуністи</a:t>
            </a:r>
            <a:r>
              <a:rPr lang="ru-RU" dirty="0"/>
              <a:t> </a:t>
            </a:r>
            <a:r>
              <a:rPr lang="ru-RU" dirty="0" err="1"/>
              <a:t>виступали</a:t>
            </a:r>
            <a:r>
              <a:rPr lang="ru-RU" dirty="0"/>
              <a:t> </a:t>
            </a:r>
            <a:r>
              <a:rPr lang="ru-RU" dirty="0" err="1"/>
              <a:t>керівними</a:t>
            </a:r>
            <a:r>
              <a:rPr lang="ru-RU" dirty="0"/>
              <a:t> кадрами </a:t>
            </a:r>
            <a:r>
              <a:rPr lang="ru-RU" dirty="0" err="1"/>
              <a:t>політики</a:t>
            </a:r>
            <a:r>
              <a:rPr lang="ru-RU" dirty="0"/>
              <a:t> "</a:t>
            </a:r>
            <a:r>
              <a:rPr lang="ru-RU" dirty="0" err="1"/>
              <a:t>українізації</a:t>
            </a:r>
            <a:r>
              <a:rPr lang="ru-RU" dirty="0"/>
              <a:t>", то </a:t>
            </a:r>
            <a:r>
              <a:rPr lang="ru-RU" dirty="0" err="1"/>
              <a:t>величезна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 </a:t>
            </a:r>
            <a:r>
              <a:rPr lang="ru-RU" dirty="0" err="1"/>
              <a:t>виконавців</a:t>
            </a:r>
            <a:r>
              <a:rPr lang="ru-RU" dirty="0"/>
              <a:t> </a:t>
            </a:r>
            <a:r>
              <a:rPr lang="ru-RU" dirty="0" err="1"/>
              <a:t>складалася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з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,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брала участь у </a:t>
            </a:r>
            <a:r>
              <a:rPr lang="ru-RU" dirty="0" err="1"/>
              <a:t>національно-визвольних</a:t>
            </a:r>
            <a:r>
              <a:rPr lang="ru-RU" dirty="0"/>
              <a:t> </a:t>
            </a:r>
            <a:r>
              <a:rPr lang="ru-RU" dirty="0" err="1"/>
              <a:t>змаганнях</a:t>
            </a:r>
            <a:r>
              <a:rPr lang="ru-RU" dirty="0"/>
              <a:t>.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складали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емігранти</a:t>
            </a:r>
            <a:r>
              <a:rPr lang="ru-RU" dirty="0"/>
              <a:t> та </a:t>
            </a:r>
            <a:r>
              <a:rPr lang="ru-RU" dirty="0" err="1"/>
              <a:t>вихідці</a:t>
            </a:r>
            <a:r>
              <a:rPr lang="ru-RU" dirty="0"/>
              <a:t> з </a:t>
            </a:r>
            <a:r>
              <a:rPr lang="ru-RU" dirty="0" err="1"/>
              <a:t>Галичини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повірили</a:t>
            </a:r>
            <a:r>
              <a:rPr lang="ru-RU" dirty="0"/>
              <a:t> у </a:t>
            </a:r>
            <a:r>
              <a:rPr lang="ru-RU" dirty="0" err="1"/>
              <a:t>серйозність</a:t>
            </a:r>
            <a:r>
              <a:rPr lang="ru-RU" dirty="0"/>
              <a:t> курсу на "</a:t>
            </a:r>
            <a:r>
              <a:rPr lang="ru-RU" dirty="0" err="1"/>
              <a:t>українізацію</a:t>
            </a:r>
            <a:r>
              <a:rPr lang="ru-RU" dirty="0"/>
              <a:t>". </a:t>
            </a:r>
            <a:r>
              <a:rPr lang="ru-RU" dirty="0" err="1"/>
              <a:t>Загалом</a:t>
            </a:r>
            <a:r>
              <a:rPr lang="ru-RU" dirty="0"/>
              <a:t> курс на “</a:t>
            </a:r>
            <a:r>
              <a:rPr lang="ru-RU" dirty="0" err="1"/>
              <a:t>українізацію</a:t>
            </a:r>
            <a:r>
              <a:rPr lang="ru-RU" dirty="0"/>
              <a:t>”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тактичним</a:t>
            </a:r>
            <a:r>
              <a:rPr lang="ru-RU" dirty="0"/>
              <a:t> </a:t>
            </a:r>
            <a:r>
              <a:rPr lang="ru-RU" dirty="0" err="1"/>
              <a:t>кроком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відповідав</a:t>
            </a:r>
            <a:r>
              <a:rPr lang="ru-RU" dirty="0"/>
              <a:t> </a:t>
            </a:r>
            <a:r>
              <a:rPr lang="ru-RU" dirty="0" err="1"/>
              <a:t>стратегічним</a:t>
            </a:r>
            <a:r>
              <a:rPr lang="ru-RU" dirty="0"/>
              <a:t> планам </a:t>
            </a:r>
            <a:r>
              <a:rPr lang="ru-RU" dirty="0" err="1"/>
              <a:t>комуністичної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5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</TotalTime>
  <Words>622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Презентация PowerPoint</vt:lpstr>
      <vt:lpstr>Значення</vt:lpstr>
      <vt:lpstr>Презентация PowerPoint</vt:lpstr>
      <vt:lpstr>Основні причини</vt:lpstr>
      <vt:lpstr>Очікувані наслідки</vt:lpstr>
      <vt:lpstr>Презентация PowerPoint</vt:lpstr>
      <vt:lpstr>Вплив</vt:lpstr>
      <vt:lpstr>Підсумки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Алик</dc:creator>
  <cp:lastModifiedBy>Алик</cp:lastModifiedBy>
  <cp:revision>3</cp:revision>
  <dcterms:created xsi:type="dcterms:W3CDTF">2015-02-09T17:17:27Z</dcterms:created>
  <dcterms:modified xsi:type="dcterms:W3CDTF">2015-02-09T17:46:32Z</dcterms:modified>
</cp:coreProperties>
</file>