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8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B772D9-0B62-48AB-BDDF-BCF40222B3FD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9AD528-919C-4D78-9E34-00DC207F3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Визволення Кривого Рога від фашистських загарбників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E2C49-3480-4E59-811B-DCE3641C2A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04EEA-0DAF-493C-B7CB-2371620573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7CC77F-C771-4E1D-A9D0-1627082FBC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4CC7-D27B-48E0-BAFF-3A54B985D3EE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AD19-AF37-4A10-97E5-CB5E1579C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B190-B070-490C-8B45-3E6186BC0DF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C899-C585-43D8-984F-CA50BD8B3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A8CA-DFA0-46F3-B3E2-532B0F4D705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FF2C-E10B-476E-BEC2-65578EAF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FBD5-E614-4E3C-8CE3-E3AB76C9C53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4F47-F50C-4838-A164-674F8FCA4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737C-211D-4547-8D71-E93DDFE0812B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9214-71D0-4DCA-AEB8-30850199C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9A26-1C80-4E67-8C60-CD1D39B6929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1936-1580-4413-8F0D-984BF7D8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710C-E0AE-4D35-B80A-E84FBC699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8B9F-DFB6-4A06-B20B-05CA847BED1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113C-4EEF-478D-86DD-96C87CBB8D84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2100-E42E-4871-B49B-445939603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0B3A-4785-4603-85E9-F01C220A101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E723-812A-46D8-B948-886DEDA3D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C194-6A39-46BD-A762-C62E4808282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B6B0-6667-40F3-84EE-9F38A1C36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6996-6B55-4E8F-8201-0A84B5A1532E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54B8-36C3-4DFB-995B-E2F7108ED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EB7E04A-2B11-40A0-BC03-0F89F5A5892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7D42CC-89AE-49EC-A513-5EA4B1CDE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5" r:id="rId3"/>
    <p:sldLayoutId id="2147483922" r:id="rId4"/>
    <p:sldLayoutId id="2147483926" r:id="rId5"/>
    <p:sldLayoutId id="2147483921" r:id="rId6"/>
    <p:sldLayoutId id="2147483920" r:id="rId7"/>
    <p:sldLayoutId id="2147483927" r:id="rId8"/>
    <p:sldLayoutId id="2147483928" r:id="rId9"/>
    <p:sldLayoutId id="2147483919" r:id="rId10"/>
    <p:sldLayoutId id="21474839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83169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>
                <a:latin typeface="Gabriola"/>
              </a:rPr>
              <a:t>Визволення Кривого Рога від фашистських загарбників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852738"/>
            <a:ext cx="5854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72000" y="0"/>
            <a:ext cx="39608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latin typeface="Gabriola"/>
              </a:rPr>
              <a:t>Атака противника була зірвана загороджувальним вогнем. Зазнавши значних втрат, гітлерівці відступили, а у нас від фосфорних і термітних снарядів вигорів весь ротний опорний пункт.</a:t>
            </a:r>
          </a:p>
        </p:txBody>
      </p:sp>
      <p:pic>
        <p:nvPicPr>
          <p:cNvPr id="9218" name="Picture 2" descr="http://img1.liveinternet.ru/images/attach/c/3/75/500/75500033_3463295_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40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s61.radikal.ru/i173/1005/cf/a27e7d08fc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40624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fs.nashaucheba.ru/tw_files2/urls_3/1106/d-1105683/img2.jpg"/>
          <p:cNvPicPr>
            <a:picLocks noChangeAspect="1" noChangeArrowheads="1"/>
          </p:cNvPicPr>
          <p:nvPr/>
        </p:nvPicPr>
        <p:blipFill>
          <a:blip r:embed="rId4"/>
          <a:srcRect t="8810" b="10158"/>
          <a:stretch>
            <a:fillRect/>
          </a:stretch>
        </p:blipFill>
        <p:spPr bwMode="auto">
          <a:xfrm>
            <a:off x="471488" y="3644900"/>
            <a:ext cx="3810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39988" y="36513"/>
            <a:ext cx="48974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latin typeface="Gabriola"/>
              </a:rPr>
              <a:t>За відвагу в боях 26 частинам і з'єднанням було присвоєно почесні найменування "Нікопольські" та "Криворізькі", 14 солдатам присвоєно звання Герой Радянського Союзу, а Москва салютувала воїнам-визволителям двадцятьма артилерійськими залпами з двохсот двадцяти чотирьох гармат.</a:t>
            </a:r>
          </a:p>
        </p:txBody>
      </p:sp>
      <p:pic>
        <p:nvPicPr>
          <p:cNvPr id="1026" name="Picture 2" descr="http://www.militarists.ru/wp-content/uploads/ussr_h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620713"/>
            <a:ext cx="238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nationmaster.com/wikimir/images/upload.wikimedia.org/wikipedia/en/thumb/c/c3/Hero_of_the_USSR.png/122px-Hero_of_the_USS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758825"/>
            <a:ext cx="15128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im5-tub-ua.yandex.net/i?id=341128289-4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508500"/>
            <a:ext cx="67691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288925"/>
            <a:ext cx="8642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latin typeface="Gabriola"/>
              </a:rPr>
              <a:t>Кривий Ріг було звільнено 22 лютого 1944 року завдяки самовідданості та героїзму радянських воїнів, і цей день став знаковим в історії нашого регіону. </a:t>
            </a:r>
            <a:endParaRPr lang="ru-RU" sz="3600" b="1" i="1">
              <a:latin typeface="Gabriola"/>
            </a:endParaRPr>
          </a:p>
        </p:txBody>
      </p:sp>
      <p:pic>
        <p:nvPicPr>
          <p:cNvPr id="2050" name="Picture 2" descr="http://www.pomnite-nas.ru/img/311/201203201546010.k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13100"/>
            <a:ext cx="74168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iskdnepr.com/files/cache/7e/35/7e359d0211491e350512dc2ac72d9f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-3175"/>
            <a:ext cx="90360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Gabriola"/>
              </a:rPr>
              <a:t>Бої за визволення майже вщент зруйнованого після 2,5 років окупації міста тривали протягом чотирьох місяців. Вони були запеклі, адже для гітлерівців Кривбас мав особливе стратегічне значення, і фашисти усіма силами протистояли радянським військам. </a:t>
            </a:r>
            <a:endParaRPr lang="ru-RU" sz="2800" b="1" i="1">
              <a:latin typeface="Gabriola"/>
            </a:endParaRPr>
          </a:p>
        </p:txBody>
      </p:sp>
      <p:pic>
        <p:nvPicPr>
          <p:cNvPr id="2050" name="Picture 2" descr="http://img-fotki.yandex.ru/get/6202/14576209.4/0_91eba_2d6a477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66960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31750"/>
            <a:ext cx="90360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300" b="1" i="1">
                <a:latin typeface="Gabriola"/>
              </a:rPr>
              <a:t>Ворожі війська могли вдертися до кривого Рога в будь-який час або перервати його сполучення з Дніпропетровською областю та з усією країною. В ці дні зі станції Довгинцеве, Червона та Терни відходили ешелони, навантажені шахтним обладнанням</a:t>
            </a:r>
            <a:r>
              <a:rPr lang="uk-UA" sz="2300" b="1" i="1">
                <a:latin typeface="Constantia" pitchFamily="18" charset="0"/>
              </a:rPr>
              <a:t>.</a:t>
            </a:r>
            <a:br>
              <a:rPr lang="uk-UA" sz="2300" b="1" i="1">
                <a:latin typeface="Constantia" pitchFamily="18" charset="0"/>
              </a:rPr>
            </a:br>
            <a:endParaRPr lang="ru-RU" sz="2300" b="1" i="1">
              <a:latin typeface="Constantia" pitchFamily="18" charset="0"/>
            </a:endParaRPr>
          </a:p>
          <a:p>
            <a:r>
              <a:rPr lang="uk-UA" sz="3200" b="1" i="1">
                <a:latin typeface="Constantia" pitchFamily="18" charset="0"/>
              </a:rPr>
              <a:t> </a:t>
            </a:r>
            <a:endParaRPr lang="ru-RU" sz="3200" b="1" i="1"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2114550"/>
            <a:ext cx="47736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akvojag.s61.in.ua/media/k2/items/cache/ce3beed3a0264eac927573dda0dfb038_Gener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048000"/>
            <a:ext cx="4621213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anzhero.ru/files/70_kurs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5" y="3968750"/>
            <a:ext cx="403383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0050" y="0"/>
            <a:ext cx="84248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Gabriola"/>
              </a:rPr>
              <a:t>15 жовтня розпочався наступ у напрямку Кiровограда й Кривого Рога. У напрямку П’ятихатки—Кривий Рiг наступали танкiсти П. О. Ротмiстрова та 37-а загальновiйськова армiя. 19 жовтня було звiльнено П’ятихатки, а ще через п’ять днiв села Ганнiвку, Лозуватку, Веселi Терни, Колачевський та Олександрiвський рудники.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00438"/>
            <a:ext cx="7648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8100"/>
            <a:ext cx="4572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 b="1" i="1">
                <a:latin typeface="Gabriola"/>
              </a:rPr>
              <a:t>У центрі розташування корпусу оборонялася 10-та  гвардійська повітрянодесантна дивізія генерала Іванова, яка займала десятикілометрову смугу фронтом на північний схід. Її передній край витягнувся уздовж східного берега річки Саксагані від Терноватого Кута до Каменнополя. Штаб дивізії разом з дивізійними частинами розміщувався в центрі смуги, займаючи Веселі Терни - великий населений пункт, зрощену з Ново-Павлівка і становив разом з нею близько тисячі дворів.</a:t>
            </a:r>
          </a:p>
        </p:txBody>
      </p:sp>
      <p:pic>
        <p:nvPicPr>
          <p:cNvPr id="4100" name="Picture 4" descr="http://fictionbook.ru/static/bookimages/05/25/06/05250645.bin.dir/h/i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0350"/>
            <a:ext cx="35274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76825" y="3802063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Gabriola"/>
              </a:rPr>
              <a:t>Генерал 10-ї повітрянодесантної дивізії Іванов </a:t>
            </a:r>
            <a:endParaRPr lang="ru-RU" sz="2400">
              <a:latin typeface="Gabriola"/>
            </a:endParaRPr>
          </a:p>
        </p:txBody>
      </p:sp>
      <p:pic>
        <p:nvPicPr>
          <p:cNvPr id="4102" name="Picture 6" descr="http://sdelanounas.ru/i/a/w/aW1nMC5saXZlaW50ZXJuZXQucnUvaW1hZ2VzL2F0dGFjaC9jLzMvNzYvNjY2Lzc2NjY2Mzk0XzMxOTQxMjlfYmM4ZGYyNTk2ZmVmODU5YmQxNmFjZjNhMDU3LmpwZw=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632325"/>
            <a:ext cx="3816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latin typeface="Gabriola"/>
              </a:rPr>
              <a:t>Перед фронтом гвардійців-десантників оборонялася 62-а піхотна дивізія ворога.</a:t>
            </a:r>
          </a:p>
        </p:txBody>
      </p:sp>
      <p:pic>
        <p:nvPicPr>
          <p:cNvPr id="5122" name="Picture 2" descr="http://www.orel-adm.ru/images/images/70_soborovo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20850"/>
            <a:ext cx="34417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img-fotki.yandex.ru/get/5820/28036830.bb/0_7202d_731b4f6a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789363"/>
            <a:ext cx="34305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club443.ru/uploads/127/post-1232238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1720850"/>
            <a:ext cx="38100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3reich.ru/sergik/oborona_sevastopolj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050" y="3789363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0"/>
            <a:ext cx="77771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latin typeface="Gabriola"/>
              </a:rPr>
              <a:t>Тут нам дуже докучала найвища точка па передньому краї супротивника - курган Могила Баба, розташований проти стику двох наших дивізій. Курган становив вершину кута, звідки фронт загинався на схід. З нього гітлерівці переглядали всю нашу смугу як по фронту, так і в глибину. Взяти Могилу Бабу ми прагнули будь-що-будь. Оволодівши курганом, ми придбали б дуже вигідний спостережний пункт.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374332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shukach.com/sites/default/files/imagecache/node-gallery-display/post_images/14/p1190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852738"/>
            <a:ext cx="3862388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Gabriola"/>
              </a:rPr>
              <a:t>Кілька разів наші підрозділи атакували курган, але безуспішно. Нарешті добре підготовлена ​​нічна атака досягла мети - Могила Баба стала нашою.</a:t>
            </a:r>
          </a:p>
        </p:txBody>
      </p:sp>
      <p:pic>
        <p:nvPicPr>
          <p:cNvPr id="7170" name="Picture 2" descr="http://www.shukach.com/sites/default/files/imagecache/node-gallery-display/post_images/55/P5210079.JPG"/>
          <p:cNvPicPr>
            <a:picLocks noChangeAspect="1" noChangeArrowheads="1"/>
          </p:cNvPicPr>
          <p:nvPr/>
        </p:nvPicPr>
        <p:blipFill>
          <a:blip r:embed="rId2"/>
          <a:srcRect l="7309" t="-896" r="-1678" b="896"/>
          <a:stretch>
            <a:fillRect/>
          </a:stretch>
        </p:blipFill>
        <p:spPr bwMode="auto">
          <a:xfrm>
            <a:off x="971550" y="2060575"/>
            <a:ext cx="74168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0"/>
            <a:ext cx="4572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300" b="1" i="1">
                <a:latin typeface="Gabriola"/>
              </a:rPr>
              <a:t>Гітлерівці не залишилися в боргу і зробили сильну контратаку на підступах до Веселих Тернів. </a:t>
            </a:r>
          </a:p>
          <a:p>
            <a:pPr algn="ctr"/>
            <a:r>
              <a:rPr lang="uk-UA" sz="2300" b="1" i="1">
                <a:latin typeface="Gabriola"/>
              </a:rPr>
              <a:t>За нальотом прослідувала ворожа атака силами піхотного полку. Гітлерівці вивалили з глибокої балки і, піднявшись на гребінь, хвилями покотилися до Веселих Тернів.</a:t>
            </a:r>
          </a:p>
        </p:txBody>
      </p:sp>
      <p:pic>
        <p:nvPicPr>
          <p:cNvPr id="8194" name="Picture 2" descr="http://www.magicnet.ee/uploads/04I2006/img_victory/victory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3213100"/>
            <a:ext cx="3556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33375"/>
            <a:ext cx="3600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4108450"/>
            <a:ext cx="42322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391</Words>
  <Application>Microsoft Office PowerPoint</Application>
  <PresentationFormat>Экран (4:3)</PresentationFormat>
  <Paragraphs>19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Gabriola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UCH</cp:lastModifiedBy>
  <cp:revision>18</cp:revision>
  <dcterms:created xsi:type="dcterms:W3CDTF">2014-02-20T17:03:34Z</dcterms:created>
  <dcterms:modified xsi:type="dcterms:W3CDTF">2004-12-31T22:32:16Z</dcterms:modified>
</cp:coreProperties>
</file>