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2" r:id="rId8"/>
    <p:sldId id="264" r:id="rId9"/>
    <p:sldId id="261" r:id="rId10"/>
    <p:sldId id="265" r:id="rId11"/>
    <p:sldId id="26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552842F-33AD-47F5-97A7-8E1EEDE3706C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F9ECA12-452B-4955-B133-97076096EF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2842F-33AD-47F5-97A7-8E1EEDE3706C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ECA12-452B-4955-B133-97076096EF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2842F-33AD-47F5-97A7-8E1EEDE3706C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ECA12-452B-4955-B133-97076096EF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2842F-33AD-47F5-97A7-8E1EEDE3706C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ECA12-452B-4955-B133-97076096EF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2842F-33AD-47F5-97A7-8E1EEDE3706C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ECA12-452B-4955-B133-97076096EF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2842F-33AD-47F5-97A7-8E1EEDE3706C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ECA12-452B-4955-B133-97076096EF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52842F-33AD-47F5-97A7-8E1EEDE3706C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F9ECA12-452B-4955-B133-97076096EFC4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552842F-33AD-47F5-97A7-8E1EEDE3706C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F9ECA12-452B-4955-B133-97076096EF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2842F-33AD-47F5-97A7-8E1EEDE3706C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ECA12-452B-4955-B133-97076096EF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2842F-33AD-47F5-97A7-8E1EEDE3706C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ECA12-452B-4955-B133-97076096EF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2842F-33AD-47F5-97A7-8E1EEDE3706C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ECA12-452B-4955-B133-97076096EF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552842F-33AD-47F5-97A7-8E1EEDE3706C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F9ECA12-452B-4955-B133-97076096EFC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764704"/>
            <a:ext cx="84582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Хрущёвская </a:t>
            </a:r>
            <a:r>
              <a:rPr lang="ru-RU" b="1" dirty="0" smtClean="0"/>
              <a:t>оттепель</a:t>
            </a:r>
            <a:br>
              <a:rPr lang="ru-RU" b="1" dirty="0" smtClean="0"/>
            </a:br>
            <a:r>
              <a:rPr lang="ru-RU" b="1" dirty="0" smtClean="0"/>
              <a:t>(1953-1964)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49154" name="Picture 2" descr="http://ok.ya1.ru/uploads/posts/2013-06/1372119042_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844824"/>
            <a:ext cx="7016123" cy="48245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20688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«Оттепель» во внешней политике 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6322" name="Picture 2" descr="http://books.iqbuy.ru/img/books/9785/48/60/16/61/9785486016615-b.jpg"/>
          <p:cNvPicPr>
            <a:picLocks noChangeAspect="1" noChangeArrowheads="1"/>
          </p:cNvPicPr>
          <p:nvPr/>
        </p:nvPicPr>
        <p:blipFill>
          <a:blip r:embed="rId2" cstate="print"/>
          <a:srcRect l="17927" t="42100" r="14450" b="17914"/>
          <a:stretch>
            <a:fillRect/>
          </a:stretch>
        </p:blipFill>
        <p:spPr bwMode="auto">
          <a:xfrm>
            <a:off x="5211344" y="1484784"/>
            <a:ext cx="3681136" cy="39028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Rectangle 5"/>
          <p:cNvSpPr txBox="1">
            <a:spLocks noChangeArrowheads="1"/>
          </p:cNvSpPr>
          <p:nvPr/>
        </p:nvSpPr>
        <p:spPr>
          <a:xfrm>
            <a:off x="0" y="1772816"/>
            <a:ext cx="5436096" cy="4525963"/>
          </a:xfrm>
          <a:prstGeom prst="rect">
            <a:avLst/>
          </a:prstGeom>
        </p:spPr>
        <p:txBody>
          <a:bodyPr/>
          <a:lstStyle/>
          <a:p>
            <a:pPr marL="365760" marR="0" lvl="0" indent="-256032" algn="ctr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Создание ОВД (1955 г.)</a:t>
            </a:r>
          </a:p>
          <a:p>
            <a:pPr marL="365760" marR="0" lvl="0" indent="-256032" algn="ctr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Подавление народного восстания в Венгрии (1956 г.)</a:t>
            </a:r>
          </a:p>
          <a:p>
            <a:pPr marL="365760" marR="0" lvl="0" indent="-256032" algn="ctr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Обострение отношений с ФРГ и Возведение Берлинской стены (1962 г.)</a:t>
            </a:r>
          </a:p>
          <a:p>
            <a:pPr marL="365760" marR="0" lvl="0" indent="-256032" algn="ctr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Карибский кризис и ядерное противостояние СССР и США (1962 г.)</a:t>
            </a:r>
          </a:p>
          <a:p>
            <a:pPr marL="365760" indent="-256032" algn="ctr">
              <a:lnSpc>
                <a:spcPct val="90000"/>
              </a:lnSpc>
              <a:spcBef>
                <a:spcPts val="300"/>
              </a:spcBef>
              <a:buClr>
                <a:schemeClr val="accent3"/>
              </a:buClr>
              <a:buFont typeface="Georgia"/>
              <a:buChar char="•"/>
            </a:pPr>
            <a:r>
              <a:rPr lang="ru-RU" sz="2000" dirty="0" smtClean="0"/>
              <a:t>Подписание мирного договора с Австрией и возвращение ей суверенитета (1955 г.)</a:t>
            </a:r>
          </a:p>
          <a:p>
            <a:pPr marL="365760" indent="-256032" algn="ctr">
              <a:lnSpc>
                <a:spcPct val="90000"/>
              </a:lnSpc>
              <a:spcBef>
                <a:spcPts val="300"/>
              </a:spcBef>
              <a:buClr>
                <a:schemeClr val="accent3"/>
              </a:buClr>
              <a:buFont typeface="Georgia"/>
              <a:buChar char="•"/>
            </a:pPr>
            <a:r>
              <a:rPr lang="ru-RU" sz="2000" dirty="0" smtClean="0"/>
              <a:t>Нормализация отношений с Югославией (1954-1955 гг.)</a:t>
            </a:r>
          </a:p>
          <a:p>
            <a:pPr marL="365760" indent="-256032" algn="ctr">
              <a:lnSpc>
                <a:spcPct val="90000"/>
              </a:lnSpc>
              <a:spcBef>
                <a:spcPts val="300"/>
              </a:spcBef>
              <a:buClr>
                <a:schemeClr val="accent3"/>
              </a:buClr>
              <a:buFont typeface="Georgia"/>
              <a:buChar char="•"/>
            </a:pPr>
            <a:endParaRPr lang="ru-RU" sz="2000" dirty="0" smtClean="0"/>
          </a:p>
          <a:p>
            <a:pPr marL="365760" marR="0" lvl="0" indent="-256032" algn="ctr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Нарастание недовольства в обществе политикой Н.С.Хрущева:</a:t>
            </a:r>
            <a:endParaRPr lang="ru-RU" sz="3200" dirty="0">
              <a:solidFill>
                <a:schemeClr val="accent2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67544" y="1772816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kumimoji="0" lang="ru-RU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Горожане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недовольны повышением цен на продовольственные товары</a:t>
            </a:r>
          </a:p>
          <a:p>
            <a:pPr marL="365760" marR="0" lvl="0" indent="-256032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kumimoji="0" lang="ru-RU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Крестьяне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недовольны урезанием личных подсобных хозяйств</a:t>
            </a:r>
          </a:p>
          <a:p>
            <a:pPr marL="365760" marR="0" lvl="0" indent="-256032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kumimoji="0" lang="ru-RU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Интеллигенция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недовольны непоследовательностью культурной «оттепелью»</a:t>
            </a:r>
          </a:p>
          <a:p>
            <a:pPr marL="365760" marR="0" lvl="0" indent="-256032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kumimoji="0" lang="ru-RU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Военные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недовольны сокращением армии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20688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Хрущёвская оттепель</a:t>
            </a:r>
            <a:r>
              <a:rPr lang="ru-RU" dirty="0" smtClean="0"/>
              <a:t> — неофициальное обозначение периода в истории СССР после смерти И. В. Сталина.</a:t>
            </a:r>
          </a:p>
          <a:p>
            <a:pPr algn="ctr"/>
            <a:r>
              <a:rPr lang="ru-RU" b="1" dirty="0" smtClean="0"/>
              <a:t>Характеристики: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ru-RU" dirty="0" smtClean="0"/>
              <a:t> осуждение культа личности Сталина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ru-RU" dirty="0" smtClean="0"/>
              <a:t> освобождение политических заключенных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ru-RU" dirty="0" smtClean="0"/>
              <a:t>ликвидация </a:t>
            </a:r>
            <a:r>
              <a:rPr lang="ru-RU" dirty="0" err="1" smtClean="0"/>
              <a:t>ГУЛАГа</a:t>
            </a:r>
            <a:endParaRPr lang="ru-RU" dirty="0" smtClean="0"/>
          </a:p>
          <a:p>
            <a:pPr marL="342900" indent="-342900" algn="ctr">
              <a:buFont typeface="+mj-lt"/>
              <a:buAutoNum type="arabicPeriod"/>
            </a:pPr>
            <a:r>
              <a:rPr lang="ru-RU" dirty="0" smtClean="0"/>
              <a:t>ослабление тоталитарной власти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ru-RU" dirty="0" smtClean="0"/>
              <a:t> появление некоторой свободы слова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ru-RU" dirty="0" smtClean="0"/>
              <a:t> относительная демократизация политической и общественной жизни 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ru-RU" dirty="0" smtClean="0"/>
              <a:t>большая свобода творческой деятельности </a:t>
            </a:r>
            <a:endParaRPr lang="ru-RU" dirty="0"/>
          </a:p>
        </p:txBody>
      </p:sp>
      <p:pic>
        <p:nvPicPr>
          <p:cNvPr id="1026" name="Picture 2" descr="http://www.chile.mid.ru/0ld/Mas-fotos.files/image0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3501008"/>
            <a:ext cx="6838950" cy="33569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476672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«Оттепель» в экономике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052736"/>
            <a:ext cx="5111552" cy="3637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lnSpc>
                <a:spcPct val="80000"/>
              </a:lnSpc>
              <a:buFont typeface="+mj-lt"/>
              <a:buAutoNum type="arabicPeriod"/>
            </a:pPr>
            <a:r>
              <a:rPr lang="ru-RU" dirty="0"/>
              <a:t>Развитие новых отраслей промышленности (атомной, </a:t>
            </a:r>
            <a:r>
              <a:rPr lang="ru-RU" dirty="0" smtClean="0"/>
              <a:t>космической)</a:t>
            </a:r>
          </a:p>
          <a:p>
            <a:pPr marL="342900" indent="-342900" algn="ctr">
              <a:lnSpc>
                <a:spcPct val="80000"/>
              </a:lnSpc>
              <a:buFont typeface="+mj-lt"/>
              <a:buAutoNum type="arabicPeriod"/>
            </a:pPr>
            <a:endParaRPr lang="ru-RU" dirty="0"/>
          </a:p>
          <a:p>
            <a:pPr marL="342900" indent="-342900" algn="ctr">
              <a:lnSpc>
                <a:spcPct val="80000"/>
              </a:lnSpc>
              <a:buFont typeface="+mj-lt"/>
              <a:buAutoNum type="arabicPeriod"/>
            </a:pPr>
            <a:r>
              <a:rPr lang="ru-RU" dirty="0"/>
              <a:t>Списание долгов с колхозов и уменьшение налогообложения </a:t>
            </a:r>
            <a:r>
              <a:rPr lang="ru-RU" dirty="0" smtClean="0"/>
              <a:t>колхозов</a:t>
            </a:r>
          </a:p>
          <a:p>
            <a:pPr marL="342900" indent="-342900" algn="ctr">
              <a:lnSpc>
                <a:spcPct val="80000"/>
              </a:lnSpc>
              <a:buFont typeface="+mj-lt"/>
              <a:buAutoNum type="arabicPeriod"/>
            </a:pPr>
            <a:endParaRPr lang="ru-RU" dirty="0"/>
          </a:p>
          <a:p>
            <a:pPr marL="342900" indent="-342900" algn="ctr">
              <a:lnSpc>
                <a:spcPct val="80000"/>
              </a:lnSpc>
              <a:buFont typeface="+mj-lt"/>
              <a:buAutoNum type="arabicPeriod"/>
            </a:pPr>
            <a:r>
              <a:rPr lang="ru-RU" dirty="0"/>
              <a:t>Расширение хозяйственной самостоятельности </a:t>
            </a:r>
            <a:r>
              <a:rPr lang="ru-RU" dirty="0" smtClean="0"/>
              <a:t>колхозов</a:t>
            </a:r>
          </a:p>
          <a:p>
            <a:pPr marL="342900" indent="-342900" algn="ctr">
              <a:lnSpc>
                <a:spcPct val="80000"/>
              </a:lnSpc>
              <a:buFont typeface="+mj-lt"/>
              <a:buAutoNum type="arabicPeriod"/>
            </a:pPr>
            <a:endParaRPr lang="ru-RU" dirty="0"/>
          </a:p>
          <a:p>
            <a:pPr marL="342900" indent="-342900" algn="ctr">
              <a:lnSpc>
                <a:spcPct val="80000"/>
              </a:lnSpc>
              <a:buFont typeface="+mj-lt"/>
              <a:buAutoNum type="arabicPeriod"/>
            </a:pPr>
            <a:r>
              <a:rPr lang="ru-RU" dirty="0"/>
              <a:t>Освоение </a:t>
            </a:r>
            <a:r>
              <a:rPr lang="ru-RU" dirty="0" smtClean="0"/>
              <a:t>целины</a:t>
            </a:r>
          </a:p>
          <a:p>
            <a:pPr marL="342900" indent="-342900" algn="ctr">
              <a:lnSpc>
                <a:spcPct val="80000"/>
              </a:lnSpc>
              <a:buFont typeface="+mj-lt"/>
              <a:buAutoNum type="arabicPeriod"/>
            </a:pPr>
            <a:endParaRPr lang="ru-RU" dirty="0"/>
          </a:p>
          <a:p>
            <a:pPr marL="342900" indent="-342900" algn="ctr">
              <a:lnSpc>
                <a:spcPct val="80000"/>
              </a:lnSpc>
              <a:buFont typeface="+mj-lt"/>
              <a:buAutoNum type="arabicPeriod"/>
            </a:pPr>
            <a:r>
              <a:rPr lang="ru-RU" dirty="0" smtClean="0"/>
              <a:t>«</a:t>
            </a:r>
            <a:r>
              <a:rPr lang="ru-RU" dirty="0"/>
              <a:t>Кукурузная эпопея</a:t>
            </a:r>
            <a:r>
              <a:rPr lang="ru-RU" dirty="0" smtClean="0"/>
              <a:t>»</a:t>
            </a:r>
          </a:p>
          <a:p>
            <a:pPr marL="342900" indent="-342900" algn="ctr">
              <a:lnSpc>
                <a:spcPct val="80000"/>
              </a:lnSpc>
              <a:buFont typeface="+mj-lt"/>
              <a:buAutoNum type="arabicPeriod"/>
            </a:pPr>
            <a:endParaRPr lang="ru-RU" dirty="0"/>
          </a:p>
          <a:p>
            <a:pPr marL="342900" indent="-342900" algn="ctr">
              <a:lnSpc>
                <a:spcPct val="80000"/>
              </a:lnSpc>
              <a:buFont typeface="+mj-lt"/>
              <a:buAutoNum type="arabicPeriod"/>
            </a:pPr>
            <a:r>
              <a:rPr lang="ru-RU" dirty="0"/>
              <a:t>Необоснованные задания по заготовке мяса, значительное сокращение поголовья скота</a:t>
            </a:r>
            <a:endParaRPr lang="ru-RU" dirty="0"/>
          </a:p>
        </p:txBody>
      </p:sp>
      <p:pic>
        <p:nvPicPr>
          <p:cNvPr id="52226" name="Picture 2" descr="http://copypast.ru/uploads/posts/1282843848_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980728"/>
            <a:ext cx="3819525" cy="38862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2051720" y="5085184"/>
            <a:ext cx="4572000" cy="14219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ru-RU" b="1" dirty="0"/>
              <a:t>ИТОГ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dirty="0"/>
              <a:t>Падение сельскохозяйственного производства.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dirty="0"/>
              <a:t>Ухудшение снабжения населения продуктами питания.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dirty="0"/>
              <a:t>Начало импорта зерна из-за границы.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5" descr="m_678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852936"/>
            <a:ext cx="6264696" cy="38610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0" y="1412776"/>
            <a:ext cx="914400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/>
              <a:t>Целина - </a:t>
            </a:r>
            <a:r>
              <a:rPr lang="ru-RU" dirty="0" smtClean="0"/>
              <a:t>общее название </a:t>
            </a:r>
            <a:r>
              <a:rPr lang="ru-RU" dirty="0" err="1" smtClean="0"/>
              <a:t>слабоосвоенных</a:t>
            </a:r>
            <a:r>
              <a:rPr lang="ru-RU" dirty="0" smtClean="0"/>
              <a:t> земель в Казахстане, Поволжье, на Урале, в Сибири, на Дальнем Востоке. </a:t>
            </a:r>
          </a:p>
          <a:p>
            <a:pPr algn="ctr"/>
            <a:r>
              <a:rPr lang="ru-RU" dirty="0" smtClean="0"/>
              <a:t>Термин появился в СССР, когда в 1954–1960 гг. была предпринята попытка за счет т.н. «освоения целины» ликвидировать отставание сельского хозяйства и увеличить производство зерна.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692696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«Освоения целины» 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20688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«Оттепель» в социальной сфере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Повышение минимальной зарплаты на 35%</a:t>
            </a: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Увеличение размера пенсий по старости в 2 раза и снижение на 5 лет пенсионного возраста</a:t>
            </a: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Развертывание массового жилищного строительства («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Хрущевки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»)</a:t>
            </a: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Введение денежной оплаты труда колхозникам</a:t>
            </a: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Установление 7-часовго рабочего дня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48680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«Оттепель» в культуре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340768"/>
            <a:ext cx="4572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buFont typeface="Arial" pitchFamily="34" charset="0"/>
              <a:buChar char="•"/>
            </a:pPr>
            <a:r>
              <a:rPr lang="ru-RU" sz="2000" dirty="0" smtClean="0"/>
              <a:t>Начало выхода в свет новых журналов «Юность», «Иностранная литература»</a:t>
            </a:r>
          </a:p>
          <a:p>
            <a:pPr algn="ctr">
              <a:lnSpc>
                <a:spcPct val="90000"/>
              </a:lnSpc>
              <a:buFont typeface="Arial" pitchFamily="34" charset="0"/>
              <a:buChar char="•"/>
            </a:pPr>
            <a:r>
              <a:rPr lang="ru-RU" sz="2000" dirty="0" smtClean="0"/>
              <a:t>«Оттепель» в литературе (И.Эренбург, А.Твардовский, А.Солженицын)</a:t>
            </a:r>
          </a:p>
          <a:p>
            <a:pPr algn="ctr">
              <a:lnSpc>
                <a:spcPct val="90000"/>
              </a:lnSpc>
              <a:buFont typeface="Arial" pitchFamily="34" charset="0"/>
              <a:buChar char="•"/>
            </a:pPr>
            <a:r>
              <a:rPr lang="ru-RU" sz="2000" dirty="0" smtClean="0"/>
              <a:t>Появление новых театральных коллективов </a:t>
            </a:r>
          </a:p>
          <a:p>
            <a:pPr algn="ctr">
              <a:lnSpc>
                <a:spcPct val="90000"/>
              </a:lnSpc>
            </a:pPr>
            <a:r>
              <a:rPr lang="ru-RU" sz="2000" dirty="0" smtClean="0"/>
              <a:t>(«Современник», Театр на «Таганке»)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211960" y="4509120"/>
            <a:ext cx="4572000" cy="172662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Arial" pitchFamily="34" charset="0"/>
              <a:buChar char="•"/>
            </a:pPr>
            <a:r>
              <a:rPr lang="ru-RU" sz="2000" dirty="0" smtClean="0"/>
              <a:t>Возобновление арестов за «антисоветскую деятельность».</a:t>
            </a:r>
          </a:p>
          <a:p>
            <a:pPr algn="ctr">
              <a:lnSpc>
                <a:spcPct val="90000"/>
              </a:lnSpc>
              <a:buFont typeface="Arial" pitchFamily="34" charset="0"/>
              <a:buChar char="•"/>
            </a:pPr>
            <a:r>
              <a:rPr lang="ru-RU" sz="2000" dirty="0" smtClean="0"/>
              <a:t>Контроль партийного аппарата за деятельностью творческой интеллигенции.</a:t>
            </a:r>
          </a:p>
          <a:p>
            <a:pPr algn="ctr">
              <a:lnSpc>
                <a:spcPct val="90000"/>
              </a:lnSpc>
            </a:pPr>
            <a:endParaRPr lang="ru-RU" dirty="0"/>
          </a:p>
        </p:txBody>
      </p:sp>
      <p:pic>
        <p:nvPicPr>
          <p:cNvPr id="53252" name="Picture 4" descr="C:\Users\влада\AppData\Local\Microsoft\Windows\Temporary Internet Files\Content.IE5\N83PTP1Q\MC90035956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628800"/>
            <a:ext cx="2664296" cy="2291796"/>
          </a:xfrm>
          <a:prstGeom prst="rect">
            <a:avLst/>
          </a:prstGeom>
          <a:noFill/>
        </p:spPr>
      </p:pic>
      <p:pic>
        <p:nvPicPr>
          <p:cNvPr id="53255" name="Picture 7" descr="C:\Users\влада\AppData\Local\Microsoft\Windows\Temporary Internet Files\Content.IE5\5LQA52O7\MC90018372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335996"/>
            <a:ext cx="2304256" cy="2332703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476672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«Оттепель» в архитектуре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5589240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Дома хрущевской постройки</a:t>
            </a:r>
            <a:r>
              <a:rPr lang="ru-RU" dirty="0" smtClean="0"/>
              <a:t>— панельные или кирпичные </a:t>
            </a:r>
            <a:r>
              <a:rPr lang="ru-RU" dirty="0" err="1" smtClean="0"/>
              <a:t>двух-пятиэтажные</a:t>
            </a:r>
            <a:r>
              <a:rPr lang="ru-RU" baseline="30000" dirty="0"/>
              <a:t> </a:t>
            </a:r>
            <a:r>
              <a:rPr lang="ru-RU" dirty="0" smtClean="0"/>
              <a:t> дома, массово сооружавшиеся в СССР во время периода управления страной Никиты Сергеевича Хрущёва и получившие в народе его имя.</a:t>
            </a:r>
            <a:endParaRPr lang="ru-RU" dirty="0"/>
          </a:p>
        </p:txBody>
      </p:sp>
      <p:pic>
        <p:nvPicPr>
          <p:cNvPr id="7" name="Picture 5" descr="[IS9IR_6-45]_[PF_04-r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980728"/>
            <a:ext cx="8208912" cy="47108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92696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Реформа образования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Выноска со стрелкой вправо 4"/>
          <p:cNvSpPr/>
          <p:nvPr/>
        </p:nvSpPr>
        <p:spPr>
          <a:xfrm>
            <a:off x="467544" y="1484784"/>
            <a:ext cx="3528392" cy="1224136"/>
          </a:xfrm>
          <a:prstGeom prst="rightArrow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Цель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283968" y="1484784"/>
            <a:ext cx="4464496" cy="122413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Укрепление связи школы и производства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2555776" y="2996952"/>
            <a:ext cx="3672408" cy="136815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Основные </a:t>
            </a:r>
          </a:p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направления</a:t>
            </a:r>
            <a:endParaRPr lang="ru-RU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13" name="Прямая со стрелкой 12"/>
          <p:cNvCxnSpPr>
            <a:stCxn id="9" idx="3"/>
          </p:cNvCxnSpPr>
          <p:nvPr/>
        </p:nvCxnSpPr>
        <p:spPr>
          <a:xfrm flipH="1">
            <a:off x="2051720" y="4164743"/>
            <a:ext cx="1041868" cy="56040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5940152" y="4077072"/>
            <a:ext cx="864096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6" name="Скругленный прямоугольник 25"/>
          <p:cNvSpPr/>
          <p:nvPr/>
        </p:nvSpPr>
        <p:spPr>
          <a:xfrm>
            <a:off x="251520" y="4869160"/>
            <a:ext cx="4032448" cy="122413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Введение обязательного 8 летнего обучения. </a:t>
            </a:r>
          </a:p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Получение среднего образования 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4572000" y="4869160"/>
            <a:ext cx="4355976" cy="122413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Получение высшего образования при наличии производственного стажа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476672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Освоение космоса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Picture 6" descr="Хрущев  и  Гагари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196752"/>
            <a:ext cx="3096344" cy="309634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5301" name="Picture 5" descr="C:\Users\влада\AppData\Local\Microsoft\Windows\Temporary Internet Files\Content.IE5\N83PTP1Q\MP900289276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3573016"/>
            <a:ext cx="3096344" cy="30963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Прямоугольник 9"/>
          <p:cNvSpPr/>
          <p:nvPr/>
        </p:nvSpPr>
        <p:spPr>
          <a:xfrm>
            <a:off x="3923928" y="105273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/>
              <a:t>О</a:t>
            </a:r>
            <a:r>
              <a:rPr lang="ru-RU" dirty="0" smtClean="0"/>
              <a:t>ктябрь 1957 г. впервые в мире выведен на космическую орбиту искусственный спутник Земли</a:t>
            </a:r>
            <a:r>
              <a:rPr lang="ru-RU" b="1" dirty="0" smtClean="0"/>
              <a:t>. </a:t>
            </a:r>
            <a:endParaRPr lang="ru-RU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995936" y="220486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/>
              <a:t>В апреле 1961 г. советский космонавт Ю.А. Гагарин совершил первый в истории пилотируемый космический полет.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11560" y="486916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/>
              <a:t>Затем последовали полеты Г. Титова, А. Николаева, А. Поповича В. Терешковой и Р. Быковского. 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85</TotalTime>
  <Words>391</Words>
  <Application>Microsoft Office PowerPoint</Application>
  <PresentationFormat>Экран (4:3)</PresentationFormat>
  <Paragraphs>68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Городская</vt:lpstr>
      <vt:lpstr>Хрущёвская оттепель (1953-1964)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Нарастание недовольства в обществе политикой Н.С.Хрущева:</vt:lpstr>
    </vt:vector>
  </TitlesOfParts>
  <Company>Ya Blondinko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Хрущёвская оттепель</dc:title>
  <dc:creator>влада</dc:creator>
  <cp:lastModifiedBy>влада</cp:lastModifiedBy>
  <cp:revision>9</cp:revision>
  <dcterms:created xsi:type="dcterms:W3CDTF">2014-04-17T17:01:41Z</dcterms:created>
  <dcterms:modified xsi:type="dcterms:W3CDTF">2014-04-17T18:27:16Z</dcterms:modified>
</cp:coreProperties>
</file>