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66"/>
    <a:srgbClr val="07F9F9"/>
    <a:srgbClr val="99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58326BA-C6CA-4F3A-92C8-43FB130E1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84C5-5BB7-48B5-9C00-6F65F08E3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41790-8E73-4173-BEEF-D3148C023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B441F-7D2F-4CCF-B0D8-5B6B75203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E010-DAD3-429D-9F00-ECF88AA1E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C0D5B-9AED-4189-9154-FC21C5BB0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F801AD-A467-4543-A544-5C32E4808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EC37-6EE4-4CDA-9455-9F32B5682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61F8-334C-4B4F-B82B-394B950C0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89C2-ED8D-4B0F-96EB-70F12D346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F462-73FF-498D-AB4A-181ABE88E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33A8C5-C245-4424-A2AB-1E66CF4D6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4" r:id="rId2"/>
    <p:sldLayoutId id="2147483755" r:id="rId3"/>
    <p:sldLayoutId id="2147483756" r:id="rId4"/>
    <p:sldLayoutId id="2147483763" r:id="rId5"/>
    <p:sldLayoutId id="2147483764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9063" y="692150"/>
            <a:ext cx="4529137" cy="29083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Україна за гетьманування </a:t>
            </a:r>
            <a:br>
              <a:rPr lang="uk-UA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uk-UA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Івана Виговського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4724400"/>
            <a:ext cx="3887787" cy="9144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3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1657-1659 рр.</a:t>
            </a:r>
          </a:p>
        </p:txBody>
      </p:sp>
      <p:pic>
        <p:nvPicPr>
          <p:cNvPr id="5124" name="Picture 4" descr="выгов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35369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24350"/>
          </a:xfrm>
        </p:spPr>
        <p:txBody>
          <a:bodyPr/>
          <a:lstStyle/>
          <a:p>
            <a:pPr algn="ctr" eaLnBrk="1" hangingPunct="1">
              <a:buNone/>
            </a:pPr>
            <a:r>
              <a:rPr lang="uk-UA" dirty="0" smtClean="0"/>
              <a:t>Тільки два роки – </a:t>
            </a:r>
            <a:r>
              <a:rPr lang="uk-UA" dirty="0" smtClean="0"/>
              <a:t>1657-1659  гетьманував </a:t>
            </a:r>
            <a:r>
              <a:rPr lang="uk-UA" dirty="0" smtClean="0"/>
              <a:t>Іван </a:t>
            </a:r>
            <a:r>
              <a:rPr lang="uk-UA" dirty="0" smtClean="0"/>
              <a:t>Виговський. </a:t>
            </a:r>
            <a:r>
              <a:rPr lang="uk-UA" dirty="0" smtClean="0"/>
              <a:t>Витоки родоводу гетьмана беруть початок з древлянської землі, з Київсько-Житомирського Полісся. Рід Виговських відносився до так званої «околичної» шляхти. Основним місцем розселення «околичної» шляхти  була північна частина Київського воєводства. Це </a:t>
            </a:r>
            <a:r>
              <a:rPr lang="uk-UA" dirty="0" err="1" smtClean="0"/>
              <a:t>Коростенський</a:t>
            </a:r>
            <a:r>
              <a:rPr lang="uk-UA" dirty="0" smtClean="0"/>
              <a:t>, Овруцький, </a:t>
            </a:r>
            <a:r>
              <a:rPr lang="uk-UA" dirty="0" err="1" smtClean="0"/>
              <a:t>Малинський</a:t>
            </a:r>
            <a:r>
              <a:rPr lang="uk-UA" dirty="0" smtClean="0"/>
              <a:t>, </a:t>
            </a:r>
            <a:r>
              <a:rPr lang="uk-UA" dirty="0" err="1" smtClean="0"/>
              <a:t>Народицький</a:t>
            </a:r>
            <a:r>
              <a:rPr lang="uk-UA" dirty="0" smtClean="0"/>
              <a:t> райони.  </a:t>
            </a:r>
          </a:p>
          <a:p>
            <a:pPr algn="ctr" eaLnBrk="1" hangingPunct="1">
              <a:buNone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84984"/>
            <a:ext cx="8136904" cy="547260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324350"/>
          </a:xfrm>
        </p:spPr>
        <p:txBody>
          <a:bodyPr/>
          <a:lstStyle/>
          <a:p>
            <a:pPr algn="ctr" eaLnBrk="1" hangingPunct="1">
              <a:buNone/>
            </a:pPr>
            <a:r>
              <a:rPr lang="uk-UA" dirty="0" smtClean="0"/>
              <a:t>Іван Виговський здобув освіту у </a:t>
            </a:r>
            <a:r>
              <a:rPr lang="uk-UA" dirty="0" err="1" smtClean="0"/>
              <a:t>Києво-Могилянському</a:t>
            </a:r>
            <a:r>
              <a:rPr lang="uk-UA" dirty="0" smtClean="0"/>
              <a:t> колегіумі. Службову кар’єру розпочав у 1630-1640 рр. юристом у луцькому міському суді. Згодом став намісником Луцького старости. Брав участь у діяльності луцького братства.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Початок гетьманування І.Виговського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2244725"/>
            <a:ext cx="4208462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Зовнішня політика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244725"/>
            <a:ext cx="4191000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Внутрішня політика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313" y="2708275"/>
            <a:ext cx="4208462" cy="3886200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союзницьких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Московською</a:t>
            </a:r>
            <a:r>
              <a:rPr lang="ru-RU" dirty="0" smtClean="0"/>
              <a:t> державою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Підписання</a:t>
            </a:r>
            <a:r>
              <a:rPr lang="ru-RU" dirty="0" smtClean="0"/>
              <a:t> мирного трактату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шведським</a:t>
            </a:r>
            <a:r>
              <a:rPr lang="ru-RU" dirty="0" smtClean="0"/>
              <a:t> королем, за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визнавав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Запорозького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союзницьких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Кримських</a:t>
            </a:r>
            <a:r>
              <a:rPr lang="ru-RU" dirty="0" smtClean="0"/>
              <a:t> ханством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Досягнення</a:t>
            </a:r>
            <a:r>
              <a:rPr lang="ru-RU" dirty="0" smtClean="0"/>
              <a:t> угоди про </a:t>
            </a:r>
            <a:r>
              <a:rPr lang="ru-RU" dirty="0" err="1" smtClean="0"/>
              <a:t>перемир’я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Річчю</a:t>
            </a:r>
            <a:r>
              <a:rPr lang="ru-RU" dirty="0" smtClean="0"/>
              <a:t> </a:t>
            </a:r>
            <a:r>
              <a:rPr lang="ru-RU" dirty="0" err="1" smtClean="0"/>
              <a:t>Посполитою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2708275"/>
            <a:ext cx="4330700" cy="38862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на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політичне</a:t>
            </a:r>
            <a:r>
              <a:rPr lang="ru-RU" dirty="0" smtClean="0"/>
              <a:t>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козацької</a:t>
            </a:r>
            <a:r>
              <a:rPr lang="ru-RU" dirty="0" smtClean="0"/>
              <a:t> </a:t>
            </a:r>
            <a:r>
              <a:rPr lang="ru-RU" dirty="0" err="1" smtClean="0"/>
              <a:t>старшини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православної</a:t>
            </a:r>
            <a:r>
              <a:rPr lang="ru-RU" dirty="0" smtClean="0"/>
              <a:t> </a:t>
            </a:r>
            <a:r>
              <a:rPr lang="ru-RU" dirty="0" err="1" smtClean="0"/>
              <a:t>шляхти</a:t>
            </a:r>
            <a:r>
              <a:rPr lang="ru-RU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Надавав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у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православних</a:t>
            </a:r>
            <a:r>
              <a:rPr lang="ru-RU" dirty="0" smtClean="0"/>
              <a:t> </a:t>
            </a:r>
            <a:r>
              <a:rPr lang="ru-RU" dirty="0" err="1" smtClean="0"/>
              <a:t>монастирів</a:t>
            </a:r>
            <a:r>
              <a:rPr lang="ru-RU" dirty="0" smtClean="0"/>
              <a:t>,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шляхти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козацької</a:t>
            </a:r>
            <a:r>
              <a:rPr lang="ru-RU" dirty="0" smtClean="0"/>
              <a:t> </a:t>
            </a:r>
            <a:r>
              <a:rPr lang="ru-RU" dirty="0" err="1" smtClean="0"/>
              <a:t>старшини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 smtClean="0"/>
              <a:t>Пасивна</a:t>
            </a:r>
            <a:r>
              <a:rPr lang="ru-RU" dirty="0" smtClean="0"/>
              <a:t> </a:t>
            </a:r>
            <a:r>
              <a:rPr lang="ru-RU" dirty="0" err="1" smtClean="0"/>
              <a:t>економічна</a:t>
            </a:r>
            <a:r>
              <a:rPr lang="ru-RU" dirty="0" smtClean="0"/>
              <a:t> блокада </a:t>
            </a:r>
            <a:r>
              <a:rPr lang="ru-RU" dirty="0" err="1" smtClean="0"/>
              <a:t>Запоріжжя</a:t>
            </a:r>
            <a:r>
              <a:rPr lang="ru-RU" dirty="0" smtClean="0"/>
              <a:t>, яке стало </a:t>
            </a:r>
            <a:r>
              <a:rPr lang="ru-RU" dirty="0" err="1" smtClean="0"/>
              <a:t>осередком</a:t>
            </a:r>
            <a:r>
              <a:rPr lang="ru-RU" dirty="0" smtClean="0"/>
              <a:t> </a:t>
            </a:r>
            <a:r>
              <a:rPr lang="ru-RU" dirty="0" err="1" smtClean="0"/>
              <a:t>опозиції</a:t>
            </a:r>
            <a:r>
              <a:rPr lang="ru-RU" dirty="0" smtClean="0"/>
              <a:t> </a:t>
            </a:r>
            <a:r>
              <a:rPr lang="ru-RU" dirty="0" err="1" smtClean="0"/>
              <a:t>гетьману</a:t>
            </a:r>
            <a:r>
              <a:rPr lang="ru-RU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 smtClean="0"/>
              <a:t>Зазнавши</a:t>
            </a:r>
            <a:r>
              <a:rPr lang="ru-RU" dirty="0" smtClean="0"/>
              <a:t> </a:t>
            </a:r>
            <a:r>
              <a:rPr lang="ru-RU" dirty="0" err="1" smtClean="0"/>
              <a:t>невдачі</a:t>
            </a:r>
            <a:r>
              <a:rPr lang="ru-RU" dirty="0" smtClean="0"/>
              <a:t> в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антигетьманськими</a:t>
            </a:r>
            <a:r>
              <a:rPr lang="ru-RU" dirty="0" smtClean="0"/>
              <a:t> </a:t>
            </a:r>
            <a:r>
              <a:rPr lang="ru-RU" dirty="0" err="1" smtClean="0"/>
              <a:t>виступами</a:t>
            </a:r>
            <a:r>
              <a:rPr lang="ru-RU" dirty="0" smtClean="0"/>
              <a:t>, </a:t>
            </a:r>
            <a:r>
              <a:rPr lang="ru-RU" dirty="0" err="1" smtClean="0"/>
              <a:t>власними</a:t>
            </a:r>
            <a:r>
              <a:rPr lang="ru-RU" dirty="0" smtClean="0"/>
              <a:t> </a:t>
            </a:r>
            <a:r>
              <a:rPr lang="ru-RU" dirty="0" err="1" smtClean="0"/>
              <a:t>зусиллями</a:t>
            </a:r>
            <a:r>
              <a:rPr lang="ru-RU" dirty="0" smtClean="0"/>
              <a:t> </a:t>
            </a:r>
            <a:r>
              <a:rPr lang="ru-RU" dirty="0" err="1" smtClean="0"/>
              <a:t>звернувся</a:t>
            </a:r>
            <a:r>
              <a:rPr lang="ru-RU" dirty="0" smtClean="0"/>
              <a:t> по </a:t>
            </a:r>
            <a:r>
              <a:rPr lang="ru-RU" dirty="0" err="1" smtClean="0"/>
              <a:t>допомогу</a:t>
            </a:r>
            <a:r>
              <a:rPr lang="ru-RU" dirty="0" smtClean="0"/>
              <a:t> до </a:t>
            </a:r>
            <a:r>
              <a:rPr lang="ru-RU" dirty="0" err="1" smtClean="0"/>
              <a:t>Москви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0"/>
            <a:ext cx="7772400" cy="1362075"/>
          </a:xfrm>
        </p:spPr>
        <p:txBody>
          <a:bodyPr/>
          <a:lstStyle/>
          <a:p>
            <a:r>
              <a:rPr lang="uk-UA" dirty="0" smtClean="0"/>
              <a:t>Гадяцький договір</a:t>
            </a:r>
            <a:endParaRPr lang="uk-UA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892480" cy="15097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передбачав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у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Посполитій</a:t>
            </a:r>
            <a:r>
              <a:rPr lang="ru-RU" dirty="0" smtClean="0"/>
              <a:t> </a:t>
            </a:r>
            <a:r>
              <a:rPr lang="ru-RU" dirty="0" err="1" smtClean="0"/>
              <a:t>третьої</a:t>
            </a:r>
            <a:r>
              <a:rPr lang="ru-RU" dirty="0" smtClean="0"/>
              <a:t> </a:t>
            </a:r>
            <a:r>
              <a:rPr lang="ru-RU" dirty="0" err="1" smtClean="0"/>
              <a:t>складової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федерації</a:t>
            </a:r>
            <a:r>
              <a:rPr lang="ru-RU" dirty="0" smtClean="0"/>
              <a:t> - Великого </a:t>
            </a:r>
            <a:r>
              <a:rPr lang="ru-RU" dirty="0" err="1" smtClean="0"/>
              <a:t>Князівства</a:t>
            </a:r>
            <a:r>
              <a:rPr lang="ru-RU" dirty="0" smtClean="0"/>
              <a:t> </a:t>
            </a:r>
            <a:r>
              <a:rPr lang="ru-RU" dirty="0" err="1" smtClean="0"/>
              <a:t>Руського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складалось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, </a:t>
            </a:r>
            <a:r>
              <a:rPr lang="ru-RU" dirty="0" err="1" smtClean="0"/>
              <a:t>Чернігівського</a:t>
            </a:r>
            <a:r>
              <a:rPr lang="ru-RU" dirty="0" smtClean="0"/>
              <a:t> та </a:t>
            </a:r>
            <a:r>
              <a:rPr lang="ru-RU" dirty="0" err="1" smtClean="0"/>
              <a:t>Брацлавського</a:t>
            </a:r>
            <a:r>
              <a:rPr lang="ru-RU" dirty="0" smtClean="0"/>
              <a:t> </a:t>
            </a:r>
            <a:r>
              <a:rPr lang="ru-RU" dirty="0" err="1" smtClean="0"/>
              <a:t>воєводств</a:t>
            </a:r>
            <a:r>
              <a:rPr lang="ru-RU" dirty="0" smtClean="0"/>
              <a:t>, а </a:t>
            </a:r>
            <a:r>
              <a:rPr lang="ru-RU" dirty="0" err="1" smtClean="0"/>
              <a:t>верховна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, як </a:t>
            </a:r>
            <a:r>
              <a:rPr lang="ru-RU" dirty="0" err="1" smtClean="0"/>
              <a:t>військова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цивільна</a:t>
            </a:r>
            <a:r>
              <a:rPr lang="ru-RU" dirty="0" smtClean="0"/>
              <a:t>, мала </a:t>
            </a:r>
            <a:r>
              <a:rPr lang="ru-RU" dirty="0" err="1" smtClean="0"/>
              <a:t>належати</a:t>
            </a:r>
            <a:r>
              <a:rPr lang="ru-RU" dirty="0" smtClean="0"/>
              <a:t> </a:t>
            </a:r>
            <a:r>
              <a:rPr lang="ru-RU" dirty="0" err="1" smtClean="0"/>
              <a:t>гетьману</a:t>
            </a:r>
            <a:r>
              <a:rPr lang="ru-RU" dirty="0" smtClean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обиратимуть</a:t>
            </a:r>
            <a:r>
              <a:rPr lang="ru-RU" dirty="0" smtClean="0"/>
              <a:t> </a:t>
            </a:r>
            <a:r>
              <a:rPr lang="ru-RU" dirty="0" err="1" smtClean="0"/>
              <a:t>пожиттєво</a:t>
            </a:r>
            <a:r>
              <a:rPr lang="ru-RU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Законодавчу </a:t>
            </a:r>
            <a:r>
              <a:rPr lang="uk-UA" dirty="0" smtClean="0"/>
              <a:t>владу в Україні мали виконувати національні збори депутатів від усіх земель Князівства, судову - судовий трибунал з українським діловодством; фінанси, включаючи карбування монет, також передбачались самостійними. Армія мала налічувати 30 тисяч козаків і 10 тисяч найманців. Щороку гетьман мав право подавати польському королю реєстр із 100 козаків кожного полку для нобілітації (надання шляхетства). </a:t>
            </a:r>
            <a:endParaRPr lang="uk-UA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Греко-католицька </a:t>
            </a:r>
            <a:r>
              <a:rPr lang="uk-UA" dirty="0" smtClean="0"/>
              <a:t>унія </a:t>
            </a:r>
            <a:r>
              <a:rPr lang="uk-UA" dirty="0" smtClean="0"/>
              <a:t>скасовувалась </a:t>
            </a:r>
            <a:r>
              <a:rPr lang="uk-UA" dirty="0" smtClean="0"/>
              <a:t>в усій державі, православ'я прирівнювалось у правах з римо-католицькою вірою, а митрополит отримував місце в сенаті. В галузі культури передбачалось заснування в Україні двох університетів, розгалуженої мережі гімназій, шкіл, друкарень.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24350"/>
          </a:xfrm>
        </p:spPr>
        <p:txBody>
          <a:bodyPr/>
          <a:lstStyle/>
          <a:p>
            <a:pPr algn="ctr" eaLnBrk="1" hangingPunct="1">
              <a:buNone/>
            </a:pPr>
            <a:r>
              <a:rPr lang="uk-UA" sz="4800" dirty="0" smtClean="0"/>
              <a:t>У </a:t>
            </a:r>
            <a:r>
              <a:rPr lang="uk-UA" sz="4800" dirty="0" smtClean="0"/>
              <a:t>1659 р. зрікається гетьманської булави. Був звинувачений поляками у зраді і зраджений колишніми соратниками. </a:t>
            </a:r>
          </a:p>
          <a:p>
            <a:pPr algn="ctr" eaLnBrk="1" hangingPunct="1">
              <a:buFont typeface="Georgia" pitchFamily="18" charset="0"/>
              <a:buNone/>
            </a:pPr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836712"/>
            <a:ext cx="6192688" cy="5472608"/>
          </a:xfrm>
        </p:spPr>
        <p:txBody>
          <a:bodyPr>
            <a:normAutofit/>
          </a:bodyPr>
          <a:lstStyle/>
          <a:p>
            <a:pPr marL="624078" indent="-51435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uk-UA" dirty="0" smtClean="0"/>
              <a:t>Павло </a:t>
            </a:r>
            <a:r>
              <a:rPr lang="uk-UA" dirty="0" smtClean="0"/>
              <a:t>Тетеря, вбачаючи у Виговському суперника, запросив його у Корсунь на раду, де він був підступно заарештований і розстріляний. Коли про це дізналася його дружина Олена </a:t>
            </a:r>
            <a:r>
              <a:rPr lang="uk-UA" dirty="0" err="1" smtClean="0"/>
              <a:t>Статкевич</a:t>
            </a:r>
            <a:r>
              <a:rPr lang="uk-UA" dirty="0" smtClean="0"/>
              <a:t>, вона померла від розриву серця. Похований </a:t>
            </a:r>
            <a:r>
              <a:rPr lang="uk-UA" dirty="0" err="1" smtClean="0"/>
              <a:t>іван</a:t>
            </a:r>
            <a:r>
              <a:rPr lang="uk-UA" dirty="0" smtClean="0"/>
              <a:t> Виговський у Великому Скиті біля с. Рудки </a:t>
            </a:r>
            <a:r>
              <a:rPr lang="uk-UA" dirty="0" err="1" smtClean="0"/>
              <a:t>Гніздичової</a:t>
            </a:r>
            <a:r>
              <a:rPr lang="uk-UA" dirty="0" smtClean="0"/>
              <a:t> в Галичині.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ru-RU" dirty="0"/>
          </a:p>
        </p:txBody>
      </p:sp>
      <p:pic>
        <p:nvPicPr>
          <p:cNvPr id="10245" name="Picture 5" descr="http://www.day.kiev.ua/sites/default/files/main/openpublish_article/20051014/4188-2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340768"/>
            <a:ext cx="2931921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256</TotalTime>
  <Words>408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Trebuchet MS</vt:lpstr>
      <vt:lpstr>Georgia</vt:lpstr>
      <vt:lpstr>Wingdings 2</vt:lpstr>
      <vt:lpstr>Calibri</vt:lpstr>
      <vt:lpstr>Городская</vt:lpstr>
      <vt:lpstr>Україна за гетьманування  Івана Виговського</vt:lpstr>
      <vt:lpstr>Слайд 2</vt:lpstr>
      <vt:lpstr> </vt:lpstr>
      <vt:lpstr>Початок гетьманування І.Виговського </vt:lpstr>
      <vt:lpstr>Гадяцький договір</vt:lpstr>
      <vt:lpstr>Слайд 6</vt:lpstr>
      <vt:lpstr>Слайд 7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Феномен дворцовых переворотов: повод, причины, движущие силы.</dc:title>
  <dc:creator>Alexey</dc:creator>
  <cp:lastModifiedBy>Юля</cp:lastModifiedBy>
  <cp:revision>24</cp:revision>
  <dcterms:created xsi:type="dcterms:W3CDTF">2005-02-02T15:50:40Z</dcterms:created>
  <dcterms:modified xsi:type="dcterms:W3CDTF">2014-05-15T04:35:45Z</dcterms:modified>
</cp:coreProperties>
</file>