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7" r:id="rId1"/>
  </p:sldMasterIdLst>
  <p:sldIdLst>
    <p:sldId id="257" r:id="rId2"/>
    <p:sldId id="258" r:id="rId3"/>
    <p:sldId id="259" r:id="rId4"/>
    <p:sldId id="260" r:id="rId5"/>
    <p:sldId id="268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00"/>
    <a:srgbClr val="FF0066"/>
    <a:srgbClr val="07F9F9"/>
    <a:srgbClr val="993300"/>
    <a:srgbClr val="8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Прямоугольник 9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11" name="Скругленный прямоугольник 10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12" name="Скругленный прямоугольник 11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Прямоугольник 13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Прямоугольник 14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Прямоугольник 15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7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58326BA-C6CA-4F3A-92C8-43FB130E1B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2784C5-5BB7-48B5-9C00-6F65F08E35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341790-8E73-4173-BEEF-D3148C0238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6B441F-7D2F-4CCF-B0D8-5B6B75203C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6E010-DAD3-429D-9F00-ECF88AA1EF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2C0D5B-9AED-4189-9154-FC21C5BB0D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AF801AD-A467-4543-A544-5C32E48088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B9EC37-6EE4-4CDA-9455-9F32B56822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1761F8-334C-4B4F-B82B-394B950C05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3B89C2-ED8D-4B0F-96EB-70F12D346B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EFF462-73FF-498D-AB4A-181ABE88E0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039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40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233A8C5-C245-4424-A2AB-1E66CF4D69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54" r:id="rId2"/>
    <p:sldLayoutId id="2147483755" r:id="rId3"/>
    <p:sldLayoutId id="2147483756" r:id="rId4"/>
    <p:sldLayoutId id="2147483763" r:id="rId5"/>
    <p:sldLayoutId id="2147483764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000" kern="1200">
          <a:solidFill>
            <a:srgbClr val="A04DA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929063" y="692150"/>
            <a:ext cx="4529137" cy="29083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4000" b="1" i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Україна за гетьманування </a:t>
            </a:r>
            <a:br>
              <a:rPr lang="uk-UA" sz="4000" b="1" i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uk-UA" sz="4000" b="1" i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Івана Виговського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932363" y="4724400"/>
            <a:ext cx="3887787" cy="914400"/>
          </a:xfrm>
        </p:spPr>
        <p:txBody>
          <a:bodyPr>
            <a:normAutofit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uk-UA" sz="3600" b="1" dirty="0" smtClean="0">
                <a:solidFill>
                  <a:srgbClr val="99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1657-1659 рр.</a:t>
            </a:r>
          </a:p>
        </p:txBody>
      </p:sp>
      <p:pic>
        <p:nvPicPr>
          <p:cNvPr id="5124" name="Picture 4" descr="выговский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3" y="214313"/>
            <a:ext cx="3536950" cy="471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1000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/>
      <p:bldP spid="307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Содержимое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4324350"/>
          </a:xfrm>
        </p:spPr>
        <p:txBody>
          <a:bodyPr/>
          <a:lstStyle/>
          <a:p>
            <a:pPr algn="ctr" eaLnBrk="1" hangingPunct="1">
              <a:buNone/>
            </a:pPr>
            <a:r>
              <a:rPr lang="uk-UA" dirty="0" smtClean="0"/>
              <a:t>Тільки два роки – </a:t>
            </a:r>
            <a:r>
              <a:rPr lang="uk-UA" dirty="0" smtClean="0"/>
              <a:t>1657-1659  гетьманував </a:t>
            </a:r>
            <a:r>
              <a:rPr lang="uk-UA" dirty="0" smtClean="0"/>
              <a:t>Іван </a:t>
            </a:r>
            <a:r>
              <a:rPr lang="uk-UA" dirty="0" smtClean="0"/>
              <a:t>Виговський. </a:t>
            </a:r>
            <a:r>
              <a:rPr lang="uk-UA" dirty="0" smtClean="0"/>
              <a:t>Витоки родоводу гетьмана беруть початок з древлянської землі, з Київсько-Житомирського Полісся. Рід Виговських відносився до так званої «околичної» шляхти. Основним місцем розселення «околичної» шляхти  була північна частина Київського воєводства. Це </a:t>
            </a:r>
            <a:r>
              <a:rPr lang="uk-UA" dirty="0" err="1" smtClean="0"/>
              <a:t>Коростенський</a:t>
            </a:r>
            <a:r>
              <a:rPr lang="uk-UA" dirty="0" smtClean="0"/>
              <a:t>, Овруцький, </a:t>
            </a:r>
            <a:r>
              <a:rPr lang="uk-UA" dirty="0" err="1" smtClean="0"/>
              <a:t>Малинський</a:t>
            </a:r>
            <a:r>
              <a:rPr lang="uk-UA" dirty="0" smtClean="0"/>
              <a:t>, </a:t>
            </a:r>
            <a:r>
              <a:rPr lang="uk-UA" dirty="0" err="1" smtClean="0"/>
              <a:t>Народицький</a:t>
            </a:r>
            <a:r>
              <a:rPr lang="uk-UA" dirty="0" smtClean="0"/>
              <a:t> райони.  </a:t>
            </a:r>
          </a:p>
          <a:p>
            <a:pPr algn="ctr" eaLnBrk="1" hangingPunct="1">
              <a:buNone/>
            </a:pPr>
            <a:endParaRPr lang="ru-RU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284984"/>
            <a:ext cx="8136904" cy="5472608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dirty="0" smtClean="0"/>
              <a:t/>
            </a:r>
            <a:br>
              <a:rPr lang="uk-UA" dirty="0" smtClean="0"/>
            </a:br>
            <a:endParaRPr lang="ru-RU" dirty="0"/>
          </a:p>
        </p:txBody>
      </p:sp>
      <p:sp>
        <p:nvSpPr>
          <p:cNvPr id="5" name="Содержимое 2"/>
          <p:cNvSpPr>
            <a:spLocks noGrp="1"/>
          </p:cNvSpPr>
          <p:nvPr>
            <p:ph idx="1"/>
          </p:nvPr>
        </p:nvSpPr>
        <p:spPr>
          <a:xfrm>
            <a:off x="539552" y="1124744"/>
            <a:ext cx="8229600" cy="4324350"/>
          </a:xfrm>
        </p:spPr>
        <p:txBody>
          <a:bodyPr/>
          <a:lstStyle/>
          <a:p>
            <a:pPr algn="ctr" eaLnBrk="1" hangingPunct="1">
              <a:buNone/>
            </a:pPr>
            <a:r>
              <a:rPr lang="uk-UA" dirty="0" smtClean="0"/>
              <a:t>Іван Виговський здобув освіту у </a:t>
            </a:r>
            <a:r>
              <a:rPr lang="uk-UA" dirty="0" err="1" smtClean="0"/>
              <a:t>Києво-Могилянському</a:t>
            </a:r>
            <a:r>
              <a:rPr lang="uk-UA" dirty="0" smtClean="0"/>
              <a:t> колегіумі. Службову кар’єру розпочав у 1630-1640 рр. юристом у луцькому міському суді. Згодом став намісником Луцького старости. Брав участь у діяльності луцького братства.</a:t>
            </a:r>
            <a:endParaRPr lang="ru-RU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97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dirty="0" smtClean="0"/>
              <a:t>Початок гетьманування І.Виговського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4313" y="2244725"/>
            <a:ext cx="4208462" cy="457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uk-UA" dirty="0" smtClean="0"/>
              <a:t>Зовнішня політика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572000" y="2244725"/>
            <a:ext cx="4191000" cy="457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uk-UA" dirty="0" smtClean="0"/>
              <a:t>Внутрішня політика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14313" y="2708275"/>
            <a:ext cx="4208462" cy="3886200"/>
          </a:xfrm>
        </p:spPr>
        <p:txBody>
          <a:bodyPr>
            <a:normAutofit fontScale="92500"/>
          </a:bodyPr>
          <a:lstStyle/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dirty="0" err="1" smtClean="0"/>
              <a:t>Збереження</a:t>
            </a:r>
            <a:r>
              <a:rPr lang="ru-RU" dirty="0" smtClean="0"/>
              <a:t> </a:t>
            </a:r>
            <a:r>
              <a:rPr lang="ru-RU" dirty="0" err="1" smtClean="0"/>
              <a:t>союзницьких</a:t>
            </a:r>
            <a:r>
              <a:rPr lang="ru-RU" dirty="0" smtClean="0"/>
              <a:t> </a:t>
            </a:r>
            <a:r>
              <a:rPr lang="ru-RU" dirty="0" err="1" smtClean="0"/>
              <a:t>відносин</a:t>
            </a:r>
            <a:r>
              <a:rPr lang="ru-RU" dirty="0" smtClean="0"/>
              <a:t>  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Московською</a:t>
            </a:r>
            <a:r>
              <a:rPr lang="ru-RU" dirty="0" smtClean="0"/>
              <a:t> державою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dirty="0" err="1" smtClean="0"/>
              <a:t>Підписання</a:t>
            </a:r>
            <a:r>
              <a:rPr lang="ru-RU" dirty="0" smtClean="0"/>
              <a:t> мирного трактату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шведським</a:t>
            </a:r>
            <a:r>
              <a:rPr lang="ru-RU" dirty="0" smtClean="0"/>
              <a:t> королем, за </a:t>
            </a:r>
            <a:r>
              <a:rPr lang="ru-RU" dirty="0" err="1" smtClean="0"/>
              <a:t>яким</a:t>
            </a:r>
            <a:r>
              <a:rPr lang="ru-RU" dirty="0" smtClean="0"/>
              <a:t> </a:t>
            </a:r>
            <a:r>
              <a:rPr lang="ru-RU" dirty="0" err="1" smtClean="0"/>
              <a:t>останній</a:t>
            </a:r>
            <a:r>
              <a:rPr lang="ru-RU" dirty="0" smtClean="0"/>
              <a:t> </a:t>
            </a:r>
            <a:r>
              <a:rPr lang="ru-RU" dirty="0" err="1" smtClean="0"/>
              <a:t>визнавав</a:t>
            </a:r>
            <a:r>
              <a:rPr lang="ru-RU" dirty="0" smtClean="0"/>
              <a:t> </a:t>
            </a:r>
            <a:r>
              <a:rPr lang="ru-RU" dirty="0" err="1" smtClean="0"/>
              <a:t>незалежність</a:t>
            </a:r>
            <a:r>
              <a:rPr lang="ru-RU" dirty="0" smtClean="0"/>
              <a:t> </a:t>
            </a:r>
            <a:r>
              <a:rPr lang="ru-RU" dirty="0" err="1" smtClean="0"/>
              <a:t>Війська</a:t>
            </a:r>
            <a:r>
              <a:rPr lang="ru-RU" dirty="0" smtClean="0"/>
              <a:t> </a:t>
            </a:r>
            <a:r>
              <a:rPr lang="ru-RU" dirty="0" err="1" smtClean="0"/>
              <a:t>Запорозького</a:t>
            </a:r>
            <a:endParaRPr lang="ru-RU" dirty="0" smtClean="0"/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dirty="0" err="1" smtClean="0"/>
              <a:t>Відновлення</a:t>
            </a:r>
            <a:r>
              <a:rPr lang="ru-RU" dirty="0" smtClean="0"/>
              <a:t> </a:t>
            </a:r>
            <a:r>
              <a:rPr lang="ru-RU" dirty="0" err="1" smtClean="0"/>
              <a:t>союзницьких</a:t>
            </a:r>
            <a:r>
              <a:rPr lang="ru-RU" dirty="0" smtClean="0"/>
              <a:t> </a:t>
            </a:r>
            <a:r>
              <a:rPr lang="ru-RU" dirty="0" err="1" smtClean="0"/>
              <a:t>відносин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Кримських</a:t>
            </a:r>
            <a:r>
              <a:rPr lang="ru-RU" dirty="0" smtClean="0"/>
              <a:t> ханством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dirty="0" err="1" smtClean="0"/>
              <a:t>Досягнення</a:t>
            </a:r>
            <a:r>
              <a:rPr lang="ru-RU" dirty="0" smtClean="0"/>
              <a:t> угоди про </a:t>
            </a:r>
            <a:r>
              <a:rPr lang="ru-RU" dirty="0" err="1" smtClean="0"/>
              <a:t>перемир’я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Річчю</a:t>
            </a:r>
            <a:r>
              <a:rPr lang="ru-RU" dirty="0" smtClean="0"/>
              <a:t> </a:t>
            </a:r>
            <a:r>
              <a:rPr lang="ru-RU" dirty="0" err="1" smtClean="0"/>
              <a:t>Посполитою</a:t>
            </a:r>
            <a:endParaRPr lang="ru-RU" dirty="0" smtClean="0"/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429125" y="2708275"/>
            <a:ext cx="4330700" cy="3886200"/>
          </a:xfrm>
        </p:spPr>
        <p:txBody>
          <a:bodyPr>
            <a:normAutofit fontScale="92500" lnSpcReduction="10000"/>
          </a:bodyPr>
          <a:lstStyle/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dirty="0" err="1" smtClean="0"/>
              <a:t>Проведення</a:t>
            </a:r>
            <a:r>
              <a:rPr lang="ru-RU" dirty="0" smtClean="0"/>
              <a:t> </a:t>
            </a:r>
            <a:r>
              <a:rPr lang="ru-RU" dirty="0" err="1" smtClean="0"/>
              <a:t>лінії</a:t>
            </a:r>
            <a:r>
              <a:rPr lang="ru-RU" dirty="0" smtClean="0"/>
              <a:t> на </a:t>
            </a:r>
            <a:r>
              <a:rPr lang="ru-RU" dirty="0" err="1" smtClean="0"/>
              <a:t>економічне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політичне</a:t>
            </a:r>
            <a:r>
              <a:rPr lang="ru-RU" dirty="0" smtClean="0"/>
              <a:t> </a:t>
            </a:r>
            <a:r>
              <a:rPr lang="ru-RU" dirty="0" err="1" smtClean="0"/>
              <a:t>зміцнення</a:t>
            </a:r>
            <a:r>
              <a:rPr lang="ru-RU" dirty="0" smtClean="0"/>
              <a:t> </a:t>
            </a:r>
            <a:r>
              <a:rPr lang="ru-RU" dirty="0" err="1" smtClean="0"/>
              <a:t>козацької</a:t>
            </a:r>
            <a:r>
              <a:rPr lang="ru-RU" dirty="0" smtClean="0"/>
              <a:t> </a:t>
            </a:r>
            <a:r>
              <a:rPr lang="ru-RU" dirty="0" err="1" smtClean="0"/>
              <a:t>старшини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православної</a:t>
            </a:r>
            <a:r>
              <a:rPr lang="ru-RU" dirty="0" smtClean="0"/>
              <a:t> </a:t>
            </a:r>
            <a:r>
              <a:rPr lang="ru-RU" dirty="0" err="1" smtClean="0"/>
              <a:t>шляхти</a:t>
            </a:r>
            <a:r>
              <a:rPr lang="ru-RU" dirty="0" smtClean="0"/>
              <a:t> 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dirty="0" smtClean="0"/>
              <a:t>Надавав </a:t>
            </a:r>
            <a:r>
              <a:rPr lang="ru-RU" dirty="0" err="1" smtClean="0"/>
              <a:t>велику</a:t>
            </a:r>
            <a:r>
              <a:rPr lang="ru-RU" dirty="0" smtClean="0"/>
              <a:t>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землі</a:t>
            </a:r>
            <a:r>
              <a:rPr lang="ru-RU" dirty="0" smtClean="0"/>
              <a:t> у </a:t>
            </a:r>
            <a:r>
              <a:rPr lang="ru-RU" dirty="0" err="1" smtClean="0"/>
              <a:t>володіння</a:t>
            </a:r>
            <a:r>
              <a:rPr lang="ru-RU" dirty="0" smtClean="0"/>
              <a:t> </a:t>
            </a:r>
            <a:r>
              <a:rPr lang="ru-RU" dirty="0" err="1" smtClean="0"/>
              <a:t>православних</a:t>
            </a:r>
            <a:r>
              <a:rPr lang="ru-RU" dirty="0" smtClean="0"/>
              <a:t> </a:t>
            </a:r>
            <a:r>
              <a:rPr lang="ru-RU" dirty="0" err="1" smtClean="0"/>
              <a:t>монастирів</a:t>
            </a:r>
            <a:r>
              <a:rPr lang="ru-RU" dirty="0" smtClean="0"/>
              <a:t>,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шляхти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козацької</a:t>
            </a:r>
            <a:r>
              <a:rPr lang="ru-RU" dirty="0" smtClean="0"/>
              <a:t> </a:t>
            </a:r>
            <a:r>
              <a:rPr lang="ru-RU" dirty="0" err="1" smtClean="0"/>
              <a:t>старшини</a:t>
            </a:r>
            <a:endParaRPr lang="ru-RU" dirty="0" smtClean="0"/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dirty="0" smtClean="0"/>
              <a:t> </a:t>
            </a:r>
            <a:r>
              <a:rPr lang="ru-RU" dirty="0" err="1" smtClean="0"/>
              <a:t>Пасивна</a:t>
            </a:r>
            <a:r>
              <a:rPr lang="ru-RU" dirty="0" smtClean="0"/>
              <a:t> </a:t>
            </a:r>
            <a:r>
              <a:rPr lang="ru-RU" dirty="0" err="1" smtClean="0"/>
              <a:t>економічна</a:t>
            </a:r>
            <a:r>
              <a:rPr lang="ru-RU" dirty="0" smtClean="0"/>
              <a:t> блокада </a:t>
            </a:r>
            <a:r>
              <a:rPr lang="ru-RU" dirty="0" err="1" smtClean="0"/>
              <a:t>Запоріжжя</a:t>
            </a:r>
            <a:r>
              <a:rPr lang="ru-RU" dirty="0" smtClean="0"/>
              <a:t>, яке стало </a:t>
            </a:r>
            <a:r>
              <a:rPr lang="ru-RU" dirty="0" err="1" smtClean="0"/>
              <a:t>осередком</a:t>
            </a:r>
            <a:r>
              <a:rPr lang="ru-RU" dirty="0" smtClean="0"/>
              <a:t> </a:t>
            </a:r>
            <a:r>
              <a:rPr lang="ru-RU" dirty="0" err="1" smtClean="0"/>
              <a:t>опозиції</a:t>
            </a:r>
            <a:r>
              <a:rPr lang="ru-RU" dirty="0" smtClean="0"/>
              <a:t> </a:t>
            </a:r>
            <a:r>
              <a:rPr lang="ru-RU" dirty="0" err="1" smtClean="0"/>
              <a:t>гетьману</a:t>
            </a:r>
            <a:r>
              <a:rPr lang="ru-RU" dirty="0" smtClean="0"/>
              <a:t> 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dirty="0" smtClean="0"/>
              <a:t> </a:t>
            </a:r>
            <a:r>
              <a:rPr lang="ru-RU" dirty="0" err="1" smtClean="0"/>
              <a:t>Зазнавши</a:t>
            </a:r>
            <a:r>
              <a:rPr lang="ru-RU" dirty="0" smtClean="0"/>
              <a:t> </a:t>
            </a:r>
            <a:r>
              <a:rPr lang="ru-RU" dirty="0" err="1" smtClean="0"/>
              <a:t>невдачі</a:t>
            </a:r>
            <a:r>
              <a:rPr lang="ru-RU" dirty="0" smtClean="0"/>
              <a:t> в </a:t>
            </a:r>
            <a:r>
              <a:rPr lang="ru-RU" dirty="0" err="1" smtClean="0"/>
              <a:t>боротьбі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антигетьманськими</a:t>
            </a:r>
            <a:r>
              <a:rPr lang="ru-RU" dirty="0" smtClean="0"/>
              <a:t> </a:t>
            </a:r>
            <a:r>
              <a:rPr lang="ru-RU" dirty="0" err="1" smtClean="0"/>
              <a:t>виступами</a:t>
            </a:r>
            <a:r>
              <a:rPr lang="ru-RU" dirty="0" smtClean="0"/>
              <a:t>, </a:t>
            </a:r>
            <a:r>
              <a:rPr lang="ru-RU" dirty="0" err="1" smtClean="0"/>
              <a:t>власними</a:t>
            </a:r>
            <a:r>
              <a:rPr lang="ru-RU" dirty="0" smtClean="0"/>
              <a:t> </a:t>
            </a:r>
            <a:r>
              <a:rPr lang="ru-RU" dirty="0" err="1" smtClean="0"/>
              <a:t>зусиллями</a:t>
            </a:r>
            <a:r>
              <a:rPr lang="ru-RU" dirty="0" smtClean="0"/>
              <a:t> </a:t>
            </a:r>
            <a:r>
              <a:rPr lang="ru-RU" dirty="0" err="1" smtClean="0"/>
              <a:t>звернувся</a:t>
            </a:r>
            <a:r>
              <a:rPr lang="ru-RU" dirty="0" smtClean="0"/>
              <a:t> по </a:t>
            </a:r>
            <a:r>
              <a:rPr lang="ru-RU" dirty="0" err="1" smtClean="0"/>
              <a:t>допомогу</a:t>
            </a:r>
            <a:r>
              <a:rPr lang="ru-RU" dirty="0" smtClean="0"/>
              <a:t> до </a:t>
            </a:r>
            <a:r>
              <a:rPr lang="ru-RU" dirty="0" err="1" smtClean="0"/>
              <a:t>Москви</a:t>
            </a:r>
            <a:r>
              <a:rPr lang="ru-RU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79512" y="0"/>
            <a:ext cx="7772400" cy="1362075"/>
          </a:xfrm>
        </p:spPr>
        <p:txBody>
          <a:bodyPr/>
          <a:lstStyle/>
          <a:p>
            <a:r>
              <a:rPr lang="uk-UA" dirty="0" smtClean="0"/>
              <a:t>Гадяцький договір</a:t>
            </a:r>
            <a:endParaRPr lang="uk-UA" dirty="0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251520" y="1268760"/>
            <a:ext cx="8892480" cy="1509712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ru-RU" dirty="0" err="1" smtClean="0"/>
              <a:t>передбачав</a:t>
            </a:r>
            <a:r>
              <a:rPr lang="ru-RU" dirty="0" smtClean="0"/>
              <a:t> </a:t>
            </a:r>
            <a:r>
              <a:rPr lang="ru-RU" dirty="0" err="1" smtClean="0"/>
              <a:t>утворення</a:t>
            </a:r>
            <a:r>
              <a:rPr lang="ru-RU" dirty="0" smtClean="0"/>
              <a:t> у </a:t>
            </a:r>
            <a:r>
              <a:rPr lang="ru-RU" dirty="0" err="1" smtClean="0"/>
              <a:t>Речі</a:t>
            </a:r>
            <a:r>
              <a:rPr lang="ru-RU" dirty="0" smtClean="0"/>
              <a:t> </a:t>
            </a:r>
            <a:r>
              <a:rPr lang="ru-RU" dirty="0" err="1" smtClean="0"/>
              <a:t>Посполитій</a:t>
            </a:r>
            <a:r>
              <a:rPr lang="ru-RU" dirty="0" smtClean="0"/>
              <a:t> </a:t>
            </a:r>
            <a:r>
              <a:rPr lang="ru-RU" dirty="0" err="1" smtClean="0"/>
              <a:t>третьої</a:t>
            </a:r>
            <a:r>
              <a:rPr lang="ru-RU" dirty="0" smtClean="0"/>
              <a:t> </a:t>
            </a:r>
            <a:r>
              <a:rPr lang="ru-RU" dirty="0" err="1" smtClean="0"/>
              <a:t>складової</a:t>
            </a:r>
            <a:r>
              <a:rPr lang="ru-RU" dirty="0" smtClean="0"/>
              <a:t> </a:t>
            </a:r>
            <a:r>
              <a:rPr lang="ru-RU" dirty="0" err="1" smtClean="0"/>
              <a:t>частини</a:t>
            </a:r>
            <a:r>
              <a:rPr lang="ru-RU" dirty="0" smtClean="0"/>
              <a:t> </a:t>
            </a:r>
            <a:r>
              <a:rPr lang="ru-RU" dirty="0" err="1" smtClean="0"/>
              <a:t>федерації</a:t>
            </a:r>
            <a:r>
              <a:rPr lang="ru-RU" dirty="0" smtClean="0"/>
              <a:t> - Великого </a:t>
            </a:r>
            <a:r>
              <a:rPr lang="ru-RU" dirty="0" err="1" smtClean="0"/>
              <a:t>Князівства</a:t>
            </a:r>
            <a:r>
              <a:rPr lang="ru-RU" dirty="0" smtClean="0"/>
              <a:t> </a:t>
            </a:r>
            <a:r>
              <a:rPr lang="ru-RU" dirty="0" err="1" smtClean="0"/>
              <a:t>Руського</a:t>
            </a:r>
            <a:r>
              <a:rPr lang="ru-RU" dirty="0" smtClean="0"/>
              <a:t>. </a:t>
            </a:r>
            <a:r>
              <a:rPr lang="ru-RU" dirty="0" err="1" smtClean="0"/>
              <a:t>Воно</a:t>
            </a:r>
            <a:r>
              <a:rPr lang="ru-RU" dirty="0" smtClean="0"/>
              <a:t> </a:t>
            </a:r>
            <a:r>
              <a:rPr lang="ru-RU" dirty="0" err="1" smtClean="0"/>
              <a:t>складалось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Київського</a:t>
            </a:r>
            <a:r>
              <a:rPr lang="ru-RU" dirty="0" smtClean="0"/>
              <a:t>, </a:t>
            </a:r>
            <a:r>
              <a:rPr lang="ru-RU" dirty="0" err="1" smtClean="0"/>
              <a:t>Чернігівського</a:t>
            </a:r>
            <a:r>
              <a:rPr lang="ru-RU" dirty="0" smtClean="0"/>
              <a:t> та </a:t>
            </a:r>
            <a:r>
              <a:rPr lang="ru-RU" dirty="0" err="1" smtClean="0"/>
              <a:t>Брацлавського</a:t>
            </a:r>
            <a:r>
              <a:rPr lang="ru-RU" dirty="0" smtClean="0"/>
              <a:t> </a:t>
            </a:r>
            <a:r>
              <a:rPr lang="ru-RU" dirty="0" err="1" smtClean="0"/>
              <a:t>воєводств</a:t>
            </a:r>
            <a:r>
              <a:rPr lang="ru-RU" dirty="0" smtClean="0"/>
              <a:t>, а </a:t>
            </a:r>
            <a:r>
              <a:rPr lang="ru-RU" dirty="0" err="1" smtClean="0"/>
              <a:t>верховна</a:t>
            </a:r>
            <a:r>
              <a:rPr lang="ru-RU" dirty="0" smtClean="0"/>
              <a:t> </a:t>
            </a:r>
            <a:r>
              <a:rPr lang="ru-RU" dirty="0" err="1" smtClean="0"/>
              <a:t>влада</a:t>
            </a:r>
            <a:r>
              <a:rPr lang="ru-RU" dirty="0" smtClean="0"/>
              <a:t> в </a:t>
            </a:r>
            <a:r>
              <a:rPr lang="ru-RU" dirty="0" err="1" smtClean="0"/>
              <a:t>ньому</a:t>
            </a:r>
            <a:r>
              <a:rPr lang="ru-RU" dirty="0" smtClean="0"/>
              <a:t>, як </a:t>
            </a:r>
            <a:r>
              <a:rPr lang="ru-RU" dirty="0" err="1" smtClean="0"/>
              <a:t>військова</a:t>
            </a:r>
            <a:r>
              <a:rPr lang="ru-RU" dirty="0" smtClean="0"/>
              <a:t>, так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цивільна</a:t>
            </a:r>
            <a:r>
              <a:rPr lang="ru-RU" dirty="0" smtClean="0"/>
              <a:t>, мала </a:t>
            </a:r>
            <a:r>
              <a:rPr lang="ru-RU" dirty="0" err="1" smtClean="0"/>
              <a:t>належати</a:t>
            </a:r>
            <a:r>
              <a:rPr lang="ru-RU" dirty="0" smtClean="0"/>
              <a:t> </a:t>
            </a:r>
            <a:r>
              <a:rPr lang="ru-RU" dirty="0" err="1" smtClean="0"/>
              <a:t>гетьману</a:t>
            </a:r>
            <a:r>
              <a:rPr lang="ru-RU" dirty="0" smtClean="0"/>
              <a:t>, </a:t>
            </a:r>
            <a:r>
              <a:rPr lang="ru-RU" dirty="0" err="1" smtClean="0"/>
              <a:t>якого</a:t>
            </a:r>
            <a:r>
              <a:rPr lang="ru-RU" dirty="0" smtClean="0"/>
              <a:t> </a:t>
            </a:r>
            <a:r>
              <a:rPr lang="ru-RU" dirty="0" err="1" smtClean="0"/>
              <a:t>обиратимуть</a:t>
            </a:r>
            <a:r>
              <a:rPr lang="ru-RU" dirty="0" smtClean="0"/>
              <a:t> </a:t>
            </a:r>
            <a:r>
              <a:rPr lang="ru-RU" dirty="0" err="1" smtClean="0"/>
              <a:t>пожиттєво</a:t>
            </a:r>
            <a:r>
              <a:rPr lang="ru-RU" dirty="0" smtClean="0"/>
              <a:t>. </a:t>
            </a:r>
          </a:p>
          <a:p>
            <a:pPr>
              <a:buFont typeface="Arial" pitchFamily="34" charset="0"/>
              <a:buChar char="•"/>
            </a:pPr>
            <a:r>
              <a:rPr lang="uk-UA" dirty="0" smtClean="0"/>
              <a:t>Законодавчу </a:t>
            </a:r>
            <a:r>
              <a:rPr lang="uk-UA" dirty="0" smtClean="0"/>
              <a:t>владу в Україні мали виконувати національні збори депутатів від усіх земель Князівства, судову - судовий трибунал з українським діловодством; фінанси, включаючи карбування монет, також передбачались самостійними. Армія мала налічувати 30 тисяч козаків і 10 тисяч найманців. Щороку гетьман мав право подавати польському королю реєстр із 100 козаків кожного полку для нобілітації (надання шляхетства). </a:t>
            </a:r>
            <a:endParaRPr lang="uk-UA" dirty="0" smtClean="0"/>
          </a:p>
          <a:p>
            <a:pPr>
              <a:buFont typeface="Arial" pitchFamily="34" charset="0"/>
              <a:buChar char="•"/>
            </a:pPr>
            <a:r>
              <a:rPr lang="uk-UA" dirty="0" smtClean="0"/>
              <a:t>Греко-католицька </a:t>
            </a:r>
            <a:r>
              <a:rPr lang="uk-UA" dirty="0" smtClean="0"/>
              <a:t>унія </a:t>
            </a:r>
            <a:r>
              <a:rPr lang="uk-UA" dirty="0" smtClean="0"/>
              <a:t>скасовувалась </a:t>
            </a:r>
            <a:r>
              <a:rPr lang="uk-UA" dirty="0" smtClean="0"/>
              <a:t>в усій державі, православ'я прирівнювалось у правах з римо-католицькою вірою, а митрополит отримував місце в сенаті. В галузі культури передбачалось заснування в Україні двох університетів, розгалуженої мережі гімназій, шкіл, друкарень.</a:t>
            </a:r>
            <a:endParaRPr lang="uk-UA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Содержимое 2"/>
          <p:cNvSpPr>
            <a:spLocks noGrp="1"/>
          </p:cNvSpPr>
          <p:nvPr>
            <p:ph idx="1"/>
          </p:nvPr>
        </p:nvSpPr>
        <p:spPr>
          <a:xfrm>
            <a:off x="539552" y="980728"/>
            <a:ext cx="8229600" cy="4324350"/>
          </a:xfrm>
        </p:spPr>
        <p:txBody>
          <a:bodyPr/>
          <a:lstStyle/>
          <a:p>
            <a:pPr algn="ctr" eaLnBrk="1" hangingPunct="1">
              <a:buNone/>
            </a:pPr>
            <a:r>
              <a:rPr lang="uk-UA" sz="4800" dirty="0" smtClean="0"/>
              <a:t>У </a:t>
            </a:r>
            <a:r>
              <a:rPr lang="uk-UA" sz="4800" dirty="0" smtClean="0"/>
              <a:t>1659 р. зрікається гетьманської булави. Був звинувачений поляками у зраді і зраджений колишніми соратниками. </a:t>
            </a:r>
          </a:p>
          <a:p>
            <a:pPr algn="ctr" eaLnBrk="1" hangingPunct="1">
              <a:buFont typeface="Georgia" pitchFamily="18" charset="0"/>
              <a:buNone/>
            </a:pPr>
            <a:endParaRPr lang="ru-RU" sz="4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252536" y="836712"/>
            <a:ext cx="6192688" cy="5472608"/>
          </a:xfrm>
        </p:spPr>
        <p:txBody>
          <a:bodyPr>
            <a:normAutofit/>
          </a:bodyPr>
          <a:lstStyle/>
          <a:p>
            <a:pPr marL="624078" indent="-514350" algn="ctr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uk-UA" dirty="0" smtClean="0"/>
              <a:t>Павло </a:t>
            </a:r>
            <a:r>
              <a:rPr lang="uk-UA" dirty="0" smtClean="0"/>
              <a:t>Тетеря, вбачаючи у Виговському суперника, запросив його у Корсунь на раду, де він був підступно заарештований і розстріляний. Коли про це дізналася його дружина Олена </a:t>
            </a:r>
            <a:r>
              <a:rPr lang="uk-UA" dirty="0" err="1" smtClean="0"/>
              <a:t>Статкевич</a:t>
            </a:r>
            <a:r>
              <a:rPr lang="uk-UA" dirty="0" smtClean="0"/>
              <a:t>, вона померла від розриву серця. Похований </a:t>
            </a:r>
            <a:r>
              <a:rPr lang="uk-UA" dirty="0" err="1" smtClean="0"/>
              <a:t>іван</a:t>
            </a:r>
            <a:r>
              <a:rPr lang="uk-UA" dirty="0" smtClean="0"/>
              <a:t> Виговський у Великому Скиті біля с. Рудки </a:t>
            </a:r>
            <a:r>
              <a:rPr lang="uk-UA" dirty="0" err="1" smtClean="0"/>
              <a:t>Гніздичової</a:t>
            </a:r>
            <a:r>
              <a:rPr lang="uk-UA" dirty="0" smtClean="0"/>
              <a:t> в Галичині.</a:t>
            </a:r>
          </a:p>
          <a:p>
            <a:pPr marL="624078" indent="-514350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AutoNum type="arabicPeriod"/>
              <a:defRPr/>
            </a:pPr>
            <a:endParaRPr lang="ru-RU" dirty="0"/>
          </a:p>
        </p:txBody>
      </p:sp>
      <p:pic>
        <p:nvPicPr>
          <p:cNvPr id="10245" name="Picture 5" descr="http://www.day.kiev.ua/sites/default/files/main/openpublish_article/20051014/4188-20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1340768"/>
            <a:ext cx="2931921" cy="42484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256</TotalTime>
  <Words>408</Words>
  <Application>Microsoft Office PowerPoint</Application>
  <PresentationFormat>Экран (4:3)</PresentationFormat>
  <Paragraphs>22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Trebuchet MS</vt:lpstr>
      <vt:lpstr>Georgia</vt:lpstr>
      <vt:lpstr>Wingdings 2</vt:lpstr>
      <vt:lpstr>Calibri</vt:lpstr>
      <vt:lpstr>Городская</vt:lpstr>
      <vt:lpstr>Україна за гетьманування  Івана Виговського</vt:lpstr>
      <vt:lpstr>Слайд 2</vt:lpstr>
      <vt:lpstr> </vt:lpstr>
      <vt:lpstr>Початок гетьманування І.Виговського </vt:lpstr>
      <vt:lpstr>Гадяцький договір</vt:lpstr>
      <vt:lpstr>Слайд 6</vt:lpstr>
      <vt:lpstr>Слайд 7</vt:lpstr>
    </vt:vector>
  </TitlesOfParts>
  <Company>DOM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Феномен дворцовых переворотов: повод, причины, движущие силы.</dc:title>
  <dc:creator>Alexey</dc:creator>
  <cp:lastModifiedBy>Юля</cp:lastModifiedBy>
  <cp:revision>24</cp:revision>
  <dcterms:created xsi:type="dcterms:W3CDTF">2005-02-02T15:50:40Z</dcterms:created>
  <dcterms:modified xsi:type="dcterms:W3CDTF">2014-05-15T04:35:45Z</dcterms:modified>
</cp:coreProperties>
</file>