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378D-670D-49F3-9E14-322AF815F343}" type="datetimeFigureOut">
              <a:rPr lang="uk-UA" smtClean="0"/>
              <a:t>17.10.2014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FD84-3B2F-4075-AF76-1A6E72389493}" type="slidenum">
              <a:rPr lang="uk-UA" smtClean="0"/>
              <a:t>‹#›</a:t>
            </a:fld>
            <a:endParaRPr lang="uk-UA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378D-670D-49F3-9E14-322AF815F343}" type="datetimeFigureOut">
              <a:rPr lang="uk-UA" smtClean="0"/>
              <a:t>17.10.2014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FD84-3B2F-4075-AF76-1A6E723894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378D-670D-49F3-9E14-322AF815F343}" type="datetimeFigureOut">
              <a:rPr lang="uk-UA" smtClean="0"/>
              <a:t>17.10.2014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FD84-3B2F-4075-AF76-1A6E723894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378D-670D-49F3-9E14-322AF815F343}" type="datetimeFigureOut">
              <a:rPr lang="uk-UA" smtClean="0"/>
              <a:t>17.10.2014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FD84-3B2F-4075-AF76-1A6E723894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378D-670D-49F3-9E14-322AF815F343}" type="datetimeFigureOut">
              <a:rPr lang="uk-UA" smtClean="0"/>
              <a:t>17.10.2014</a:t>
            </a:fld>
            <a:endParaRPr lang="uk-UA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FD84-3B2F-4075-AF76-1A6E72389493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378D-670D-49F3-9E14-322AF815F343}" type="datetimeFigureOut">
              <a:rPr lang="uk-UA" smtClean="0"/>
              <a:t>17.10.2014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FD84-3B2F-4075-AF76-1A6E723894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378D-670D-49F3-9E14-322AF815F343}" type="datetimeFigureOut">
              <a:rPr lang="uk-UA" smtClean="0"/>
              <a:t>17.10.2014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FD84-3B2F-4075-AF76-1A6E723894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378D-670D-49F3-9E14-322AF815F343}" type="datetimeFigureOut">
              <a:rPr lang="uk-UA" smtClean="0"/>
              <a:t>17.10.2014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FD84-3B2F-4075-AF76-1A6E723894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378D-670D-49F3-9E14-322AF815F343}" type="datetimeFigureOut">
              <a:rPr lang="uk-UA" smtClean="0"/>
              <a:t>17.10.2014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FD84-3B2F-4075-AF76-1A6E723894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378D-670D-49F3-9E14-322AF815F343}" type="datetimeFigureOut">
              <a:rPr lang="uk-UA" smtClean="0"/>
              <a:t>17.10.2014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FD84-3B2F-4075-AF76-1A6E72389493}" type="slidenum">
              <a:rPr lang="uk-UA" smtClean="0"/>
              <a:t>‹#›</a:t>
            </a:fld>
            <a:endParaRPr lang="uk-UA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378D-670D-49F3-9E14-322AF815F343}" type="datetimeFigureOut">
              <a:rPr lang="uk-UA" smtClean="0"/>
              <a:t>17.10.2014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FD84-3B2F-4075-AF76-1A6E72389493}" type="slidenum">
              <a:rPr lang="uk-UA" smtClean="0"/>
              <a:t>‹#›</a:t>
            </a:fld>
            <a:endParaRPr lang="uk-UA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A1C378D-670D-49F3-9E14-322AF815F343}" type="datetimeFigureOut">
              <a:rPr lang="uk-UA" smtClean="0"/>
              <a:t>17.10.2014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AE9FD84-3B2F-4075-AF76-1A6E72389493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060849"/>
            <a:ext cx="4419600" cy="27363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i="1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Павло</a:t>
            </a:r>
            <a:r>
              <a:rPr lang="ru-RU" sz="4400" i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400" i="1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Скоропадський</a:t>
            </a:r>
            <a:r>
              <a:rPr lang="ru-RU" sz="4400" i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400" i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– </a:t>
            </a:r>
            <a:r>
              <a:rPr lang="ru-RU" sz="4400" i="1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останній</a:t>
            </a:r>
            <a:r>
              <a:rPr lang="ru-RU" sz="4400" i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400" i="1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гетьман</a:t>
            </a:r>
            <a:r>
              <a:rPr lang="ru-RU" sz="4400" i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400" i="1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itchFamily="82" charset="0"/>
              </a:rPr>
              <a:t>України</a:t>
            </a:r>
            <a:endParaRPr lang="uk-UA" sz="4400" i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750891" cy="41036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35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653136"/>
            <a:ext cx="8229600" cy="19336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b="1" i="1" dirty="0"/>
              <a:t>У жовтні 1917 р. в Чигирині, першій гетьманській столиці України, з'їзд Вільного козацтва, делегати якого представляли всі українські губернії та Кубань, обрали Павла Скоропадського отаманом Вільного українського козацтва. </a:t>
            </a:r>
          </a:p>
          <a:p>
            <a:endParaRPr lang="uk-UA" dirty="0"/>
          </a:p>
        </p:txBody>
      </p:sp>
      <p:pic>
        <p:nvPicPr>
          <p:cNvPr id="4" name="Picture 4" descr="на лавц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1211"/>
            <a:ext cx="3168352" cy="418255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6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1420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ru-RU" i="1" dirty="0"/>
              <a:t>Участники </a:t>
            </a:r>
            <a:r>
              <a:rPr lang="ru-RU" i="1" dirty="0" err="1"/>
              <a:t>з’їзду</a:t>
            </a:r>
            <a:r>
              <a:rPr lang="ru-RU" i="1" dirty="0"/>
              <a:t> </a:t>
            </a:r>
            <a:r>
              <a:rPr lang="ru-RU" i="1" dirty="0" err="1"/>
              <a:t>Вільного</a:t>
            </a:r>
            <a:r>
              <a:rPr lang="ru-RU" i="1" dirty="0"/>
              <a:t> </a:t>
            </a:r>
            <a:r>
              <a:rPr lang="ru-RU" i="1" dirty="0" err="1"/>
              <a:t>козацтва</a:t>
            </a:r>
            <a:r>
              <a:rPr lang="ru-RU" i="1" dirty="0"/>
              <a:t>, </a:t>
            </a:r>
            <a:r>
              <a:rPr lang="ru-RU" i="1" dirty="0" err="1"/>
              <a:t>які</a:t>
            </a:r>
            <a:r>
              <a:rPr lang="ru-RU" i="1" dirty="0"/>
              <a:t> </a:t>
            </a:r>
            <a:r>
              <a:rPr lang="ru-RU" i="1" dirty="0" err="1"/>
              <a:t>обрали</a:t>
            </a:r>
            <a:r>
              <a:rPr lang="ru-RU" i="1" dirty="0"/>
              <a:t> Павла </a:t>
            </a:r>
            <a:r>
              <a:rPr lang="ru-RU" i="1" dirty="0" err="1"/>
              <a:t>Скоропадського</a:t>
            </a:r>
            <a:r>
              <a:rPr lang="ru-RU" i="1" dirty="0"/>
              <a:t> </a:t>
            </a:r>
            <a:r>
              <a:rPr lang="ru-RU" i="1" dirty="0" err="1"/>
              <a:t>своїм</a:t>
            </a:r>
            <a:r>
              <a:rPr lang="ru-RU" i="1" dirty="0"/>
              <a:t> </a:t>
            </a:r>
            <a:r>
              <a:rPr lang="ru-RU" i="1" dirty="0" err="1"/>
              <a:t>гетьманом</a:t>
            </a:r>
            <a:r>
              <a:rPr lang="ru-RU" i="1" dirty="0"/>
              <a:t>. </a:t>
            </a:r>
            <a:r>
              <a:rPr lang="ru-RU" i="1" dirty="0" err="1"/>
              <a:t>Жовтень</a:t>
            </a:r>
            <a:r>
              <a:rPr lang="ru-RU" i="1" dirty="0"/>
              <a:t> 1917 року</a:t>
            </a:r>
            <a:endParaRPr lang="uk-UA" i="1" dirty="0"/>
          </a:p>
        </p:txBody>
      </p:sp>
      <p:pic>
        <p:nvPicPr>
          <p:cNvPr id="4" name="Picture 4" descr="учасники зїз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6408737" cy="403225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26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941168"/>
            <a:ext cx="8229600" cy="161704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b="1" i="1" dirty="0"/>
              <a:t>29 квітня 1918 р. у Києві Всеукраїнський з'їзд хліборобів одностайно проголосив Гетьманом України Павла Скоропадського. Одразу ж було проголошено про утворення Української Держави на чолі з Гетьманом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7" y="188640"/>
            <a:ext cx="3309937" cy="4754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9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algn="ctr"/>
            <a:r>
              <a:rPr lang="uk-UA" i="1" dirty="0"/>
              <a:t>Делегати Подільської губернії з гетьманом усієї України Павлом Скоропадським на Всеукраїнському з’їзді селян-хліборобів. Київ, 29 квітня 1918 р.</a:t>
            </a:r>
            <a:br>
              <a:rPr lang="uk-UA" i="1" dirty="0"/>
            </a:br>
            <a:endParaRPr lang="uk-UA" i="1" dirty="0"/>
          </a:p>
        </p:txBody>
      </p:sp>
      <p:pic>
        <p:nvPicPr>
          <p:cNvPr id="5" name="Picture 4" descr="695-29-1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7" b="19842"/>
          <a:stretch/>
        </p:blipFill>
        <p:spPr bwMode="auto">
          <a:xfrm>
            <a:off x="1547663" y="3075476"/>
            <a:ext cx="6264275" cy="29674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96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algn="ctr"/>
            <a:r>
              <a:rPr lang="ru-RU" sz="2900" i="1" dirty="0" err="1"/>
              <a:t>Молебень</a:t>
            </a:r>
            <a:r>
              <a:rPr lang="ru-RU" sz="2900" i="1" dirty="0"/>
              <a:t> на </a:t>
            </a:r>
            <a:r>
              <a:rPr lang="ru-RU" sz="2900" i="1" dirty="0" err="1"/>
              <a:t>київському</a:t>
            </a:r>
            <a:r>
              <a:rPr lang="ru-RU" sz="2900" i="1" dirty="0"/>
              <a:t> </a:t>
            </a:r>
            <a:r>
              <a:rPr lang="ru-RU" sz="2900" i="1" dirty="0" err="1"/>
              <a:t>Софіївському</a:t>
            </a:r>
            <a:r>
              <a:rPr lang="ru-RU" sz="2900" i="1" dirty="0"/>
              <a:t> </a:t>
            </a:r>
            <a:r>
              <a:rPr lang="ru-RU" sz="2900" i="1" dirty="0" err="1"/>
              <a:t>майдані</a:t>
            </a:r>
            <a:r>
              <a:rPr lang="ru-RU" sz="2900" i="1" dirty="0"/>
              <a:t> </a:t>
            </a:r>
            <a:r>
              <a:rPr lang="ru-RU" sz="2900" i="1" dirty="0" err="1"/>
              <a:t>після</a:t>
            </a:r>
            <a:r>
              <a:rPr lang="ru-RU" sz="2900" i="1" dirty="0"/>
              <a:t> </a:t>
            </a:r>
            <a:r>
              <a:rPr lang="ru-RU" sz="2900" i="1" dirty="0" err="1"/>
              <a:t>проголошення</a:t>
            </a:r>
            <a:r>
              <a:rPr lang="ru-RU" sz="2900" i="1" dirty="0"/>
              <a:t> Павла </a:t>
            </a:r>
            <a:r>
              <a:rPr lang="ru-RU" sz="2900" i="1" dirty="0" err="1"/>
              <a:t>Скоропадського</a:t>
            </a:r>
            <a:r>
              <a:rPr lang="ru-RU" sz="2900" i="1" dirty="0"/>
              <a:t/>
            </a:r>
            <a:br>
              <a:rPr lang="ru-RU" sz="2900" i="1" dirty="0"/>
            </a:br>
            <a:r>
              <a:rPr lang="ru-RU" sz="2900" i="1" dirty="0" err="1"/>
              <a:t>гетьманом</a:t>
            </a:r>
            <a:r>
              <a:rPr lang="ru-RU" sz="2900" i="1" dirty="0"/>
              <a:t> </a:t>
            </a:r>
            <a:r>
              <a:rPr lang="ru-RU" sz="2900" i="1" dirty="0" err="1"/>
              <a:t>України</a:t>
            </a:r>
            <a:r>
              <a:rPr lang="ru-RU" sz="2900" i="1" dirty="0"/>
              <a:t>, 1918 </a:t>
            </a:r>
            <a:r>
              <a:rPr lang="ru-RU" sz="2900" i="1" dirty="0" err="1"/>
              <a:t>рік</a:t>
            </a:r>
            <a:r>
              <a:rPr lang="ru-RU" sz="2900" i="1" dirty="0"/>
              <a:t> </a:t>
            </a:r>
            <a:endParaRPr lang="uk-UA" sz="2900" i="1" dirty="0"/>
          </a:p>
        </p:txBody>
      </p:sp>
      <p:pic>
        <p:nvPicPr>
          <p:cNvPr id="4" name="Picture 4" descr="молебе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632848" cy="427787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63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666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Уже </a:t>
            </a:r>
            <a:r>
              <a:rPr lang="ru-RU" b="1" i="1" dirty="0" err="1">
                <a:solidFill>
                  <a:srgbClr val="002060"/>
                </a:solidFill>
              </a:rPr>
              <a:t>першого</a:t>
            </a:r>
            <a:r>
              <a:rPr lang="ru-RU" b="1" i="1" dirty="0">
                <a:solidFill>
                  <a:srgbClr val="002060"/>
                </a:solidFill>
              </a:rPr>
              <a:t> дня </a:t>
            </a:r>
            <a:r>
              <a:rPr lang="ru-RU" b="1" i="1" dirty="0" err="1">
                <a:solidFill>
                  <a:srgbClr val="002060"/>
                </a:solidFill>
              </a:rPr>
              <a:t>правління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гетьман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обнародував</a:t>
            </a:r>
            <a:r>
              <a:rPr lang="ru-RU" b="1" i="1" dirty="0">
                <a:solidFill>
                  <a:srgbClr val="002060"/>
                </a:solidFill>
              </a:rPr>
              <a:t> два </a:t>
            </a:r>
            <a:r>
              <a:rPr lang="ru-RU" b="1" i="1" dirty="0" err="1">
                <a:solidFill>
                  <a:srgbClr val="002060"/>
                </a:solidFill>
              </a:rPr>
              <a:t>документи</a:t>
            </a:r>
            <a:r>
              <a:rPr lang="ru-RU" b="1" i="1" dirty="0">
                <a:solidFill>
                  <a:srgbClr val="002060"/>
                </a:solidFill>
              </a:rPr>
              <a:t>: "Грамоту до </a:t>
            </a:r>
            <a:r>
              <a:rPr lang="ru-RU" b="1" i="1" dirty="0" err="1">
                <a:solidFill>
                  <a:srgbClr val="002060"/>
                </a:solidFill>
              </a:rPr>
              <a:t>всього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українського</a:t>
            </a:r>
            <a:r>
              <a:rPr lang="ru-RU" b="1" i="1" dirty="0">
                <a:solidFill>
                  <a:srgbClr val="002060"/>
                </a:solidFill>
              </a:rPr>
              <a:t> народу" і "</a:t>
            </a:r>
            <a:r>
              <a:rPr lang="ru-RU" b="1" i="1" dirty="0" err="1">
                <a:solidFill>
                  <a:srgbClr val="002060"/>
                </a:solidFill>
              </a:rPr>
              <a:t>Закони</a:t>
            </a:r>
            <a:r>
              <a:rPr lang="ru-RU" b="1" i="1" dirty="0">
                <a:solidFill>
                  <a:srgbClr val="002060"/>
                </a:solidFill>
              </a:rPr>
              <a:t> про </a:t>
            </a:r>
            <a:r>
              <a:rPr lang="ru-RU" b="1" i="1" dirty="0" err="1">
                <a:solidFill>
                  <a:srgbClr val="002060"/>
                </a:solidFill>
              </a:rPr>
              <a:t>тимчасовий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державний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устрій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України</a:t>
            </a:r>
            <a:r>
              <a:rPr lang="ru-RU" b="1" i="1" dirty="0">
                <a:solidFill>
                  <a:srgbClr val="002060"/>
                </a:solidFill>
              </a:rPr>
              <a:t>". В "</a:t>
            </a:r>
            <a:r>
              <a:rPr lang="ru-RU" b="1" i="1" dirty="0" err="1">
                <a:solidFill>
                  <a:srgbClr val="002060"/>
                </a:solidFill>
              </a:rPr>
              <a:t>Грамоті</a:t>
            </a:r>
            <a:r>
              <a:rPr lang="ru-RU" b="1" i="1" dirty="0">
                <a:solidFill>
                  <a:srgbClr val="002060"/>
                </a:solidFill>
              </a:rPr>
              <a:t>" </a:t>
            </a:r>
            <a:r>
              <a:rPr lang="ru-RU" b="1" i="1" dirty="0" err="1">
                <a:solidFill>
                  <a:srgbClr val="002060"/>
                </a:solidFill>
              </a:rPr>
              <a:t>наголошено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b="1" i="1" dirty="0" err="1">
                <a:solidFill>
                  <a:srgbClr val="002060"/>
                </a:solidFill>
              </a:rPr>
              <a:t>що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відновлюється</a:t>
            </a:r>
            <a:r>
              <a:rPr lang="ru-RU" b="1" i="1" dirty="0">
                <a:solidFill>
                  <a:srgbClr val="002060"/>
                </a:solidFill>
              </a:rPr>
              <a:t> приватна </a:t>
            </a:r>
            <a:r>
              <a:rPr lang="ru-RU" b="1" i="1" dirty="0" err="1">
                <a:solidFill>
                  <a:srgbClr val="002060"/>
                </a:solidFill>
              </a:rPr>
              <a:t>власність</a:t>
            </a:r>
            <a:r>
              <a:rPr lang="ru-RU" b="1" i="1" dirty="0">
                <a:solidFill>
                  <a:srgbClr val="002060"/>
                </a:solidFill>
              </a:rPr>
              <a:t>, а "</a:t>
            </a:r>
            <a:r>
              <a:rPr lang="ru-RU" b="1" i="1" dirty="0" err="1">
                <a:solidFill>
                  <a:srgbClr val="002060"/>
                </a:solidFill>
              </a:rPr>
              <a:t>всі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розпорядження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колишнього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українського</a:t>
            </a:r>
            <a:r>
              <a:rPr lang="ru-RU" b="1" i="1" dirty="0">
                <a:solidFill>
                  <a:srgbClr val="002060"/>
                </a:solidFill>
              </a:rPr>
              <a:t> уряду, а </a:t>
            </a:r>
            <a:r>
              <a:rPr lang="ru-RU" b="1" i="1" dirty="0" err="1">
                <a:solidFill>
                  <a:srgbClr val="002060"/>
                </a:solidFill>
              </a:rPr>
              <a:t>рівно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Тимчасового</a:t>
            </a:r>
            <a:r>
              <a:rPr lang="ru-RU" b="1" i="1" dirty="0">
                <a:solidFill>
                  <a:srgbClr val="002060"/>
                </a:solidFill>
              </a:rPr>
              <a:t> уряду </a:t>
            </a:r>
            <a:r>
              <a:rPr lang="ru-RU" b="1" i="1" dirty="0" err="1">
                <a:solidFill>
                  <a:srgbClr val="002060"/>
                </a:solidFill>
              </a:rPr>
              <a:t>російського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відмінюються</a:t>
            </a:r>
            <a:r>
              <a:rPr lang="ru-RU" b="1" i="1" dirty="0">
                <a:solidFill>
                  <a:srgbClr val="002060"/>
                </a:solidFill>
              </a:rPr>
              <a:t> і </a:t>
            </a:r>
            <a:r>
              <a:rPr lang="ru-RU" b="1" i="1" dirty="0" err="1">
                <a:solidFill>
                  <a:srgbClr val="002060"/>
                </a:solidFill>
              </a:rPr>
              <a:t>скасуються</a:t>
            </a:r>
            <a:r>
              <a:rPr lang="ru-RU" b="1" i="1" dirty="0">
                <a:solidFill>
                  <a:srgbClr val="002060"/>
                </a:solidFill>
              </a:rPr>
              <a:t>". </a:t>
            </a:r>
            <a:r>
              <a:rPr lang="ru-RU" b="1" i="1" dirty="0" err="1">
                <a:solidFill>
                  <a:srgbClr val="002060"/>
                </a:solidFill>
              </a:rPr>
              <a:t>Відновлено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купівлю</a:t>
            </a:r>
            <a:r>
              <a:rPr lang="ru-RU" b="1" i="1" dirty="0">
                <a:solidFill>
                  <a:srgbClr val="002060"/>
                </a:solidFill>
              </a:rPr>
              <a:t>-продаж </a:t>
            </a:r>
            <a:r>
              <a:rPr lang="ru-RU" b="1" i="1" dirty="0" err="1">
                <a:solidFill>
                  <a:srgbClr val="002060"/>
                </a:solidFill>
              </a:rPr>
              <a:t>землі</a:t>
            </a:r>
            <a:r>
              <a:rPr lang="ru-RU" b="1" i="1" dirty="0">
                <a:solidFill>
                  <a:srgbClr val="002060"/>
                </a:solidFill>
              </a:rPr>
              <a:t>. </a:t>
            </a:r>
            <a:r>
              <a:rPr lang="ru-RU" b="1" i="1" dirty="0" err="1">
                <a:solidFill>
                  <a:srgbClr val="002060"/>
                </a:solidFill>
              </a:rPr>
              <a:t>Поряд</a:t>
            </a:r>
            <a:r>
              <a:rPr lang="ru-RU" b="1" i="1" dirty="0">
                <a:solidFill>
                  <a:srgbClr val="002060"/>
                </a:solidFill>
              </a:rPr>
              <a:t> з </a:t>
            </a:r>
            <a:r>
              <a:rPr lang="ru-RU" b="1" i="1" dirty="0" err="1">
                <a:solidFill>
                  <a:srgbClr val="002060"/>
                </a:solidFill>
              </a:rPr>
              <a:t>цим</a:t>
            </a:r>
            <a:r>
              <a:rPr lang="ru-RU" b="1" i="1" dirty="0">
                <a:solidFill>
                  <a:srgbClr val="002060"/>
                </a:solidFill>
              </a:rPr>
              <a:t> заявлено, </a:t>
            </a:r>
            <a:r>
              <a:rPr lang="ru-RU" b="1" i="1" dirty="0" err="1">
                <a:solidFill>
                  <a:srgbClr val="002060"/>
                </a:solidFill>
              </a:rPr>
              <a:t>що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згодом</a:t>
            </a:r>
            <a:r>
              <a:rPr lang="ru-RU" b="1" i="1" dirty="0">
                <a:solidFill>
                  <a:srgbClr val="002060"/>
                </a:solidFill>
              </a:rPr>
              <a:t> буде </a:t>
            </a:r>
            <a:r>
              <a:rPr lang="ru-RU" b="1" i="1" dirty="0" err="1">
                <a:solidFill>
                  <a:srgbClr val="002060"/>
                </a:solidFill>
              </a:rPr>
              <a:t>викуплено</a:t>
            </a:r>
            <a:r>
              <a:rPr lang="ru-RU" b="1" i="1" dirty="0">
                <a:solidFill>
                  <a:srgbClr val="002060"/>
                </a:solidFill>
              </a:rPr>
              <a:t> землю у великих </a:t>
            </a:r>
            <a:r>
              <a:rPr lang="ru-RU" b="1" i="1" dirty="0" err="1">
                <a:solidFill>
                  <a:srgbClr val="002060"/>
                </a:solidFill>
              </a:rPr>
              <a:t>власників</a:t>
            </a:r>
            <a:r>
              <a:rPr lang="ru-RU" b="1" i="1" dirty="0">
                <a:solidFill>
                  <a:srgbClr val="002060"/>
                </a:solidFill>
              </a:rPr>
              <a:t> для </a:t>
            </a:r>
            <a:r>
              <a:rPr lang="ru-RU" b="1" i="1" dirty="0" err="1">
                <a:solidFill>
                  <a:srgbClr val="002060"/>
                </a:solidFill>
              </a:rPr>
              <a:t>наділення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малоземельних</a:t>
            </a:r>
            <a:r>
              <a:rPr lang="ru-RU" b="1" i="1" dirty="0">
                <a:solidFill>
                  <a:srgbClr val="002060"/>
                </a:solidFill>
              </a:rPr>
              <a:t>. </a:t>
            </a:r>
            <a:r>
              <a:rPr lang="ru-RU" b="1" i="1" dirty="0" err="1">
                <a:solidFill>
                  <a:srgbClr val="002060"/>
                </a:solidFill>
              </a:rPr>
              <a:t>Проголошувалась</a:t>
            </a:r>
            <a:r>
              <a:rPr lang="ru-RU" b="1" i="1" dirty="0">
                <a:solidFill>
                  <a:srgbClr val="002060"/>
                </a:solidFill>
              </a:rPr>
              <a:t> свобода </a:t>
            </a:r>
            <a:r>
              <a:rPr lang="ru-RU" b="1" i="1" dirty="0" err="1">
                <a:solidFill>
                  <a:srgbClr val="002060"/>
                </a:solidFill>
              </a:rPr>
              <a:t>торгівлі</a:t>
            </a:r>
            <a:r>
              <a:rPr lang="ru-RU" b="1" i="1" dirty="0">
                <a:solidFill>
                  <a:srgbClr val="002060"/>
                </a:solidFill>
              </a:rPr>
              <a:t> і приватного </a:t>
            </a:r>
            <a:r>
              <a:rPr lang="ru-RU" b="1" i="1" dirty="0" err="1">
                <a:solidFill>
                  <a:srgbClr val="002060"/>
                </a:solidFill>
              </a:rPr>
              <a:t>підприємництва</a:t>
            </a:r>
            <a:r>
              <a:rPr lang="ru-RU" b="1" i="1" dirty="0">
                <a:solidFill>
                  <a:srgbClr val="002060"/>
                </a:solidFill>
              </a:rPr>
              <a:t>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У </a:t>
            </a:r>
            <a:r>
              <a:rPr lang="ru-RU" b="1" i="1" dirty="0">
                <a:solidFill>
                  <a:srgbClr val="002060"/>
                </a:solidFill>
              </a:rPr>
              <a:t>"</a:t>
            </a:r>
            <a:r>
              <a:rPr lang="ru-RU" b="1" i="1" dirty="0" err="1">
                <a:solidFill>
                  <a:srgbClr val="002060"/>
                </a:solidFill>
              </a:rPr>
              <a:t>Грамоті</a:t>
            </a:r>
            <a:r>
              <a:rPr lang="ru-RU" b="1" i="1" dirty="0">
                <a:solidFill>
                  <a:srgbClr val="002060"/>
                </a:solidFill>
              </a:rPr>
              <a:t>" </a:t>
            </a:r>
            <a:r>
              <a:rPr lang="ru-RU" b="1" i="1" dirty="0" err="1">
                <a:solidFill>
                  <a:srgbClr val="002060"/>
                </a:solidFill>
              </a:rPr>
              <a:t>підкреслено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b="1" i="1" dirty="0" err="1">
                <a:solidFill>
                  <a:srgbClr val="002060"/>
                </a:solidFill>
              </a:rPr>
              <a:t>що</a:t>
            </a:r>
            <a:r>
              <a:rPr lang="ru-RU" b="1" i="1" dirty="0">
                <a:solidFill>
                  <a:srgbClr val="002060"/>
                </a:solidFill>
              </a:rPr>
              <a:t> Центральна Рада </a:t>
            </a:r>
            <a:r>
              <a:rPr lang="ru-RU" b="1" i="1" dirty="0" err="1">
                <a:solidFill>
                  <a:srgbClr val="002060"/>
                </a:solidFill>
              </a:rPr>
              <a:t>розпускається</a:t>
            </a:r>
            <a:r>
              <a:rPr lang="ru-RU" b="1" i="1" dirty="0">
                <a:solidFill>
                  <a:srgbClr val="002060"/>
                </a:solidFill>
              </a:rPr>
              <a:t>. </a:t>
            </a:r>
            <a:r>
              <a:rPr lang="ru-RU" b="1" i="1" dirty="0" err="1">
                <a:solidFill>
                  <a:srgbClr val="002060"/>
                </a:solidFill>
              </a:rPr>
              <a:t>Українська</a:t>
            </a:r>
            <a:r>
              <a:rPr lang="ru-RU" b="1" i="1" dirty="0">
                <a:solidFill>
                  <a:srgbClr val="002060"/>
                </a:solidFill>
              </a:rPr>
              <a:t> Народна </a:t>
            </a:r>
            <a:r>
              <a:rPr lang="ru-RU" b="1" i="1" dirty="0" err="1">
                <a:solidFill>
                  <a:srgbClr val="002060"/>
                </a:solidFill>
              </a:rPr>
              <a:t>Республіка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перейменовувалася</a:t>
            </a:r>
            <a:r>
              <a:rPr lang="ru-RU" b="1" i="1" dirty="0">
                <a:solidFill>
                  <a:srgbClr val="002060"/>
                </a:solidFill>
              </a:rPr>
              <a:t> на "</a:t>
            </a:r>
            <a:r>
              <a:rPr lang="ru-RU" b="1" i="1" dirty="0" err="1">
                <a:solidFill>
                  <a:srgbClr val="002060"/>
                </a:solidFill>
              </a:rPr>
              <a:t>Українську</a:t>
            </a:r>
            <a:r>
              <a:rPr lang="ru-RU" b="1" i="1" dirty="0">
                <a:solidFill>
                  <a:srgbClr val="002060"/>
                </a:solidFill>
              </a:rPr>
              <a:t> державу".</a:t>
            </a:r>
          </a:p>
          <a:p>
            <a:endParaRPr lang="uk-UA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3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тарший за стол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840760" cy="633670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2149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sz="3000" b="1" i="1" dirty="0" err="1">
                <a:solidFill>
                  <a:srgbClr val="002060"/>
                </a:solidFill>
              </a:rPr>
              <a:t>Прерогативи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гетьманської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влади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було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розписано</a:t>
            </a:r>
            <a:r>
              <a:rPr lang="ru-RU" sz="3000" b="1" i="1" dirty="0">
                <a:solidFill>
                  <a:srgbClr val="002060"/>
                </a:solidFill>
              </a:rPr>
              <a:t> в "Законам про </a:t>
            </a:r>
            <a:r>
              <a:rPr lang="ru-RU" sz="3000" b="1" i="1" dirty="0" err="1">
                <a:solidFill>
                  <a:srgbClr val="002060"/>
                </a:solidFill>
              </a:rPr>
              <a:t>тимчасовий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державний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устрій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України</a:t>
            </a:r>
            <a:r>
              <a:rPr lang="ru-RU" sz="3000" b="1" i="1" dirty="0">
                <a:solidFill>
                  <a:srgbClr val="002060"/>
                </a:solidFill>
              </a:rPr>
              <a:t>". </a:t>
            </a:r>
            <a:r>
              <a:rPr lang="ru-RU" sz="3000" b="1" i="1" dirty="0" err="1">
                <a:solidFill>
                  <a:srgbClr val="002060"/>
                </a:solidFill>
              </a:rPr>
              <a:t>Гетьман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призначав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отамана</a:t>
            </a:r>
            <a:r>
              <a:rPr lang="ru-RU" sz="3000" b="1" i="1" dirty="0">
                <a:solidFill>
                  <a:srgbClr val="002060"/>
                </a:solidFill>
              </a:rPr>
              <a:t> (голову) Ради </a:t>
            </a:r>
            <a:r>
              <a:rPr lang="ru-RU" sz="3000" b="1" i="1" dirty="0" err="1">
                <a:solidFill>
                  <a:srgbClr val="002060"/>
                </a:solidFill>
              </a:rPr>
              <a:t>Міністрів</a:t>
            </a:r>
            <a:r>
              <a:rPr lang="ru-RU" sz="3000" b="1" i="1" dirty="0">
                <a:solidFill>
                  <a:srgbClr val="002060"/>
                </a:solidFill>
              </a:rPr>
              <a:t>, </a:t>
            </a:r>
            <a:r>
              <a:rPr lang="ru-RU" sz="3000" b="1" i="1" dirty="0" err="1">
                <a:solidFill>
                  <a:srgbClr val="002060"/>
                </a:solidFill>
              </a:rPr>
              <a:t>затверджував</a:t>
            </a:r>
            <a:r>
              <a:rPr lang="ru-RU" sz="3000" b="1" i="1" dirty="0">
                <a:solidFill>
                  <a:srgbClr val="002060"/>
                </a:solidFill>
              </a:rPr>
              <a:t> і </a:t>
            </a:r>
            <a:r>
              <a:rPr lang="ru-RU" sz="3000" b="1" i="1" dirty="0" err="1">
                <a:solidFill>
                  <a:srgbClr val="002060"/>
                </a:solidFill>
              </a:rPr>
              <a:t>призначав</a:t>
            </a:r>
            <a:r>
              <a:rPr lang="ru-RU" sz="3000" b="1" i="1" dirty="0">
                <a:solidFill>
                  <a:srgbClr val="002060"/>
                </a:solidFill>
              </a:rPr>
              <a:t> склад уряду, </a:t>
            </a:r>
            <a:r>
              <a:rPr lang="ru-RU" sz="3000" b="1" i="1" dirty="0" err="1">
                <a:solidFill>
                  <a:srgbClr val="002060"/>
                </a:solidFill>
              </a:rPr>
              <a:t>виступав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найвищою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посадовою</a:t>
            </a:r>
            <a:r>
              <a:rPr lang="ru-RU" sz="3000" b="1" i="1" dirty="0">
                <a:solidFill>
                  <a:srgbClr val="002060"/>
                </a:solidFill>
              </a:rPr>
              <a:t> особою у </a:t>
            </a:r>
            <a:r>
              <a:rPr lang="ru-RU" sz="3000" b="1" i="1" dirty="0" err="1">
                <a:solidFill>
                  <a:srgbClr val="002060"/>
                </a:solidFill>
              </a:rPr>
              <a:t>зовнішніх</a:t>
            </a:r>
            <a:r>
              <a:rPr lang="ru-RU" sz="3000" b="1" i="1" dirty="0">
                <a:solidFill>
                  <a:srgbClr val="002060"/>
                </a:solidFill>
              </a:rPr>
              <a:t> справах, </a:t>
            </a:r>
            <a:r>
              <a:rPr lang="ru-RU" sz="3000" b="1" i="1" dirty="0" err="1">
                <a:solidFill>
                  <a:srgbClr val="002060"/>
                </a:solidFill>
              </a:rPr>
              <a:t>верховним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воєначальником</a:t>
            </a:r>
            <a:r>
              <a:rPr lang="ru-RU" sz="3000" b="1" i="1" dirty="0">
                <a:solidFill>
                  <a:srgbClr val="002060"/>
                </a:solidFill>
              </a:rPr>
              <a:t>, </a:t>
            </a:r>
            <a:r>
              <a:rPr lang="ru-RU" sz="3000" b="1" i="1" dirty="0" err="1">
                <a:solidFill>
                  <a:srgbClr val="002060"/>
                </a:solidFill>
              </a:rPr>
              <a:t>мав</a:t>
            </a:r>
            <a:r>
              <a:rPr lang="ru-RU" sz="3000" b="1" i="1" dirty="0">
                <a:solidFill>
                  <a:srgbClr val="002060"/>
                </a:solidFill>
              </a:rPr>
              <a:t> право </a:t>
            </a:r>
            <a:r>
              <a:rPr lang="ru-RU" sz="3000" b="1" i="1" dirty="0" err="1">
                <a:solidFill>
                  <a:srgbClr val="002060"/>
                </a:solidFill>
              </a:rPr>
              <a:t>оголошувати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амністію</a:t>
            </a:r>
            <a:r>
              <a:rPr lang="ru-RU" sz="3000" b="1" i="1" dirty="0">
                <a:solidFill>
                  <a:srgbClr val="002060"/>
                </a:solidFill>
              </a:rPr>
              <a:t>, а </a:t>
            </a:r>
            <a:r>
              <a:rPr lang="ru-RU" sz="3000" b="1" i="1" dirty="0" err="1">
                <a:solidFill>
                  <a:srgbClr val="002060"/>
                </a:solidFill>
              </a:rPr>
              <a:t>також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воєнний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чи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особливий</a:t>
            </a:r>
            <a:r>
              <a:rPr lang="ru-RU" sz="3000" b="1" i="1" dirty="0">
                <a:solidFill>
                  <a:srgbClr val="002060"/>
                </a:solidFill>
              </a:rPr>
              <a:t> стан. Усе </a:t>
            </a:r>
            <a:r>
              <a:rPr lang="ru-RU" sz="3000" b="1" i="1" dirty="0" err="1">
                <a:solidFill>
                  <a:srgbClr val="002060"/>
                </a:solidFill>
              </a:rPr>
              <a:t>це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свідчило</a:t>
            </a:r>
            <a:r>
              <a:rPr lang="ru-RU" sz="3000" b="1" i="1" dirty="0">
                <a:solidFill>
                  <a:srgbClr val="002060"/>
                </a:solidFill>
              </a:rPr>
              <a:t>, </a:t>
            </a:r>
            <a:r>
              <a:rPr lang="ru-RU" sz="3000" b="1" i="1" dirty="0" err="1">
                <a:solidFill>
                  <a:srgbClr val="002060"/>
                </a:solidFill>
              </a:rPr>
              <a:t>що</a:t>
            </a:r>
            <a:r>
              <a:rPr lang="ru-RU" sz="3000" b="1" i="1" dirty="0">
                <a:solidFill>
                  <a:srgbClr val="002060"/>
                </a:solidFill>
              </a:rPr>
              <a:t> в </a:t>
            </a:r>
            <a:r>
              <a:rPr lang="ru-RU" sz="3000" b="1" i="1" dirty="0" err="1">
                <a:solidFill>
                  <a:srgbClr val="002060"/>
                </a:solidFill>
              </a:rPr>
              <a:t>Україні</a:t>
            </a:r>
            <a:r>
              <a:rPr lang="ru-RU" sz="3000" b="1" i="1" dirty="0">
                <a:solidFill>
                  <a:srgbClr val="002060"/>
                </a:solidFill>
              </a:rPr>
              <a:t> на </a:t>
            </a:r>
            <a:r>
              <a:rPr lang="ru-RU" sz="3000" b="1" i="1" dirty="0" err="1">
                <a:solidFill>
                  <a:srgbClr val="002060"/>
                </a:solidFill>
              </a:rPr>
              <a:t>зміну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демократичній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парламентській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err="1">
                <a:solidFill>
                  <a:srgbClr val="002060"/>
                </a:solidFill>
              </a:rPr>
              <a:t>формі</a:t>
            </a:r>
            <a:r>
              <a:rPr lang="ru-RU" sz="3000" b="1" i="1" dirty="0">
                <a:solidFill>
                  <a:srgbClr val="002060"/>
                </a:solidFill>
              </a:rPr>
              <a:t> державного </a:t>
            </a:r>
            <a:r>
              <a:rPr lang="ru-RU" sz="3000" b="1" i="1" dirty="0" err="1">
                <a:solidFill>
                  <a:srgbClr val="002060"/>
                </a:solidFill>
              </a:rPr>
              <a:t>управління</a:t>
            </a:r>
            <a:r>
              <a:rPr lang="ru-RU" sz="3000" b="1" i="1" dirty="0">
                <a:solidFill>
                  <a:srgbClr val="002060"/>
                </a:solidFill>
              </a:rPr>
              <a:t> приходить </a:t>
            </a:r>
            <a:r>
              <a:rPr lang="ru-RU" sz="3000" b="1" i="1" dirty="0" err="1">
                <a:solidFill>
                  <a:srgbClr val="002060"/>
                </a:solidFill>
              </a:rPr>
              <a:t>авторитарний</a:t>
            </a:r>
            <a:r>
              <a:rPr lang="ru-RU" sz="3000" b="1" i="1" dirty="0">
                <a:solidFill>
                  <a:srgbClr val="002060"/>
                </a:solidFill>
              </a:rPr>
              <a:t> режим.</a:t>
            </a:r>
          </a:p>
          <a:p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3336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ru-RU" i="1" dirty="0"/>
              <a:t>ЗБРОЙНІ СИЛИ УКРАЇНСЬКОЇ ДЕРЖАВИ (ГЕТЬМАНАТУ)</a:t>
            </a:r>
            <a:endParaRPr lang="uk-UA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365104"/>
            <a:ext cx="8712968" cy="230425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1900" b="1" i="1" dirty="0" smtClean="0"/>
              <a:t>1. Генерал піхоти. Серпень 1918 р.</a:t>
            </a:r>
            <a:br>
              <a:rPr lang="uk-UA" sz="1900" b="1" i="1" dirty="0" smtClean="0"/>
            </a:br>
            <a:r>
              <a:rPr lang="uk-UA" sz="1900" b="1" i="1" dirty="0" smtClean="0"/>
              <a:t>2. Козак 2-го полку </a:t>
            </a:r>
            <a:r>
              <a:rPr lang="uk-UA" sz="1900" b="1" i="1" dirty="0" err="1" smtClean="0"/>
              <a:t>Сердюцької</a:t>
            </a:r>
            <a:r>
              <a:rPr lang="uk-UA" sz="1900" b="1" i="1" dirty="0" smtClean="0"/>
              <a:t> дивізії. Серпень 1918 р.</a:t>
            </a:r>
            <a:br>
              <a:rPr lang="uk-UA" sz="1900" b="1" i="1" dirty="0" smtClean="0"/>
            </a:br>
            <a:r>
              <a:rPr lang="uk-UA" sz="1900" b="1" i="1" dirty="0" smtClean="0"/>
              <a:t>3. Старшина 3-го полку </a:t>
            </a:r>
            <a:r>
              <a:rPr lang="uk-UA" sz="1900" b="1" i="1" dirty="0" err="1" smtClean="0"/>
              <a:t>Сердюцької</a:t>
            </a:r>
            <a:r>
              <a:rPr lang="uk-UA" sz="1900" b="1" i="1" dirty="0" smtClean="0"/>
              <a:t> дивізії, зимова уніформа. Серпень 1918 р.</a:t>
            </a:r>
            <a:br>
              <a:rPr lang="uk-UA" sz="1900" b="1" i="1" dirty="0" smtClean="0"/>
            </a:br>
            <a:r>
              <a:rPr lang="uk-UA" sz="1900" b="1" i="1" dirty="0" smtClean="0"/>
              <a:t>4. Кіннотник 1-ї Козацько-стрілецької (</a:t>
            </a:r>
            <a:r>
              <a:rPr lang="uk-UA" sz="1900" b="1" i="1" dirty="0" err="1" smtClean="0"/>
              <a:t>Сірожупанної</a:t>
            </a:r>
            <a:r>
              <a:rPr lang="uk-UA" sz="1900" b="1" i="1" dirty="0" smtClean="0"/>
              <a:t>) дивізії. Червень 1918 р.</a:t>
            </a:r>
            <a:br>
              <a:rPr lang="uk-UA" sz="1900" b="1" i="1" dirty="0" smtClean="0"/>
            </a:br>
            <a:r>
              <a:rPr lang="uk-UA" sz="1900" b="1" i="1" dirty="0" smtClean="0"/>
              <a:t>5. Козак піхоти. Серпень 1918 р.</a:t>
            </a:r>
            <a:br>
              <a:rPr lang="uk-UA" sz="1900" b="1" i="1" dirty="0" smtClean="0"/>
            </a:br>
            <a:r>
              <a:rPr lang="uk-UA" sz="1900" b="1" i="1" dirty="0" smtClean="0"/>
              <a:t>6. Старшина, приділений по кінноті. Серпень 1918 р.</a:t>
            </a:r>
            <a:br>
              <a:rPr lang="uk-UA" sz="1900" b="1" i="1" dirty="0" smtClean="0"/>
            </a:br>
            <a:r>
              <a:rPr lang="uk-UA" sz="1900" b="1" i="1" dirty="0" smtClean="0"/>
              <a:t>7. Старшина флоту. Липень 1918 р.</a:t>
            </a:r>
          </a:p>
          <a:p>
            <a:pPr marL="0" indent="0">
              <a:buNone/>
            </a:pPr>
            <a:endParaRPr lang="uk-UA" sz="1900" b="1" i="1" dirty="0"/>
          </a:p>
        </p:txBody>
      </p:sp>
      <p:pic>
        <p:nvPicPr>
          <p:cNvPr id="4" name="Picture 9" descr="2_ar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7323" y="1412354"/>
            <a:ext cx="6985000" cy="2952750"/>
          </a:xfrm>
          <a:prstGeom prst="rect">
            <a:avLst/>
          </a:prstGeom>
          <a:noFill/>
          <a:ln/>
          <a:effectLst>
            <a:outerShdw dist="35921" dir="2700000" algn="ctr" rotWithShape="0">
              <a:srgbClr val="80808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8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ru-RU" i="1" dirty="0" err="1"/>
              <a:t>Гетьман</a:t>
            </a:r>
            <a:r>
              <a:rPr lang="ru-RU" i="1" dirty="0"/>
              <a:t> </a:t>
            </a:r>
            <a:r>
              <a:rPr lang="ru-RU" i="1" dirty="0" err="1"/>
              <a:t>України</a:t>
            </a:r>
            <a:r>
              <a:rPr lang="ru-RU" i="1" dirty="0"/>
              <a:t> </a:t>
            </a:r>
            <a:r>
              <a:rPr lang="ru-RU" i="1" dirty="0" err="1"/>
              <a:t>Павло</a:t>
            </a:r>
            <a:r>
              <a:rPr lang="ru-RU" i="1" dirty="0"/>
              <a:t> </a:t>
            </a:r>
            <a:r>
              <a:rPr lang="ru-RU" i="1" dirty="0" err="1"/>
              <a:t>Скоропадський</a:t>
            </a:r>
            <a:r>
              <a:rPr lang="ru-RU" i="1" dirty="0"/>
              <a:t> </a:t>
            </a:r>
            <a:r>
              <a:rPr lang="ru-RU" i="1" dirty="0" err="1"/>
              <a:t>зі</a:t>
            </a:r>
            <a:r>
              <a:rPr lang="ru-RU" i="1" dirty="0"/>
              <a:t> </a:t>
            </a:r>
            <a:r>
              <a:rPr lang="ru-RU" i="1" dirty="0" err="1"/>
              <a:t>своїми</a:t>
            </a:r>
            <a:r>
              <a:rPr lang="ru-RU" i="1" dirty="0"/>
              <a:t> </a:t>
            </a:r>
            <a:r>
              <a:rPr lang="ru-RU" i="1" dirty="0" err="1"/>
              <a:t>офіцерами</a:t>
            </a:r>
            <a:endParaRPr lang="uk-UA" i="1" dirty="0"/>
          </a:p>
        </p:txBody>
      </p:sp>
      <p:pic>
        <p:nvPicPr>
          <p:cNvPr id="4" name="Picture 4" descr="зі своїми офіцера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344816" cy="472295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6948264" y="5877272"/>
            <a:ext cx="1656184" cy="72008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272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861048"/>
            <a:ext cx="8496944" cy="276917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i="1" dirty="0"/>
              <a:t>Павло Петрович походив із давнього відомого роду. Скоропадські - один з </a:t>
            </a:r>
            <a:r>
              <a:rPr lang="uk-UA" b="1" i="1" dirty="0" smtClean="0"/>
              <a:t>найшляхетніших </a:t>
            </a:r>
            <a:r>
              <a:rPr lang="uk-UA" b="1" i="1" dirty="0"/>
              <a:t>українських родів, який упродовж кількох століть грав провідні ролі у вітчизняній політичній та культурницькій історії. </a:t>
            </a:r>
            <a:r>
              <a:rPr lang="uk-UA" b="1" i="1" dirty="0" smtClean="0"/>
              <a:t>Скоропадський </a:t>
            </a:r>
            <a:r>
              <a:rPr lang="uk-UA" b="1" i="1" dirty="0"/>
              <a:t>народився 3 (16) </a:t>
            </a:r>
          </a:p>
          <a:p>
            <a:pPr marL="0" indent="0">
              <a:buNone/>
            </a:pPr>
            <a:r>
              <a:rPr lang="uk-UA" b="1" i="1" dirty="0"/>
              <a:t>Травня 1873 року на німецькому курорті </a:t>
            </a:r>
            <a:r>
              <a:rPr lang="uk-UA" b="1" i="1" dirty="0" err="1"/>
              <a:t>Вісбаден</a:t>
            </a:r>
            <a:r>
              <a:rPr lang="uk-UA" b="1" i="1" dirty="0"/>
              <a:t>. Освіту Павло Петрович розпочав з </a:t>
            </a:r>
            <a:r>
              <a:rPr lang="uk-UA" b="1" i="1" dirty="0" err="1"/>
              <a:t>Стародубської</a:t>
            </a:r>
            <a:r>
              <a:rPr lang="uk-UA" b="1" i="1" dirty="0"/>
              <a:t> гімназії. У 1886 році Павло Скоропадський вступає до Петербурзького Пажеського корпусу, і в 1893 успішно закінчує навчання, отримавши звання корнета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16632"/>
            <a:ext cx="3676650" cy="3743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8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23" y="692696"/>
            <a:ext cx="8286141" cy="52565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48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ru-RU" i="1" dirty="0" err="1"/>
              <a:t>Гетьман</a:t>
            </a:r>
            <a:r>
              <a:rPr lang="ru-RU" i="1" dirty="0"/>
              <a:t> </a:t>
            </a:r>
            <a:r>
              <a:rPr lang="ru-RU" i="1" dirty="0" err="1"/>
              <a:t>Скоропадський</a:t>
            </a:r>
            <a:r>
              <a:rPr lang="ru-RU" i="1" dirty="0"/>
              <a:t> перед </a:t>
            </a:r>
            <a:r>
              <a:rPr lang="ru-RU" i="1" dirty="0" err="1"/>
              <a:t>своєю</a:t>
            </a:r>
            <a:r>
              <a:rPr lang="ru-RU" i="1" dirty="0"/>
              <a:t> </a:t>
            </a:r>
            <a:r>
              <a:rPr lang="ru-RU" i="1" dirty="0" err="1"/>
              <a:t>резиденцією</a:t>
            </a:r>
            <a:r>
              <a:rPr lang="ru-RU" i="1" dirty="0"/>
              <a:t> на </a:t>
            </a:r>
            <a:r>
              <a:rPr lang="ru-RU" i="1" dirty="0" err="1"/>
              <a:t>вул</a:t>
            </a:r>
            <a:r>
              <a:rPr lang="ru-RU" i="1" dirty="0"/>
              <a:t>. </a:t>
            </a:r>
            <a:r>
              <a:rPr lang="ru-RU" i="1" dirty="0" err="1"/>
              <a:t>Інститутській</a:t>
            </a:r>
            <a:r>
              <a:rPr lang="ru-RU" i="1" dirty="0"/>
              <a:t>, 40  де </a:t>
            </a:r>
            <a:r>
              <a:rPr lang="ru-RU" i="1" dirty="0" err="1"/>
              <a:t>він</a:t>
            </a:r>
            <a:r>
              <a:rPr lang="ru-RU" i="1" dirty="0"/>
              <a:t> проводив</a:t>
            </a:r>
            <a:br>
              <a:rPr lang="ru-RU" i="1" dirty="0"/>
            </a:br>
            <a:r>
              <a:rPr lang="ru-RU" i="1" dirty="0"/>
              <a:t> </a:t>
            </a:r>
            <a:r>
              <a:rPr lang="ru-RU" i="1" dirty="0" err="1"/>
              <a:t>зустрічі</a:t>
            </a:r>
            <a:r>
              <a:rPr lang="ru-RU" i="1" dirty="0"/>
              <a:t> з </a:t>
            </a:r>
            <a:r>
              <a:rPr lang="ru-RU" i="1" dirty="0" err="1"/>
              <a:t>іноземними</a:t>
            </a:r>
            <a:r>
              <a:rPr lang="ru-RU" i="1" dirty="0"/>
              <a:t> </a:t>
            </a:r>
            <a:r>
              <a:rPr lang="ru-RU" i="1" dirty="0" smtClean="0"/>
              <a:t>послами</a:t>
            </a:r>
            <a:endParaRPr lang="uk-UA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8" y="2347615"/>
            <a:ext cx="7346950" cy="42497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2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100811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i="1" dirty="0" err="1"/>
              <a:t>Гетьман</a:t>
            </a:r>
            <a:r>
              <a:rPr lang="ru-RU" b="1" i="1" dirty="0"/>
              <a:t> </a:t>
            </a:r>
            <a:r>
              <a:rPr lang="ru-RU" b="1" i="1" dirty="0" err="1"/>
              <a:t>Скоропадський</a:t>
            </a:r>
            <a:r>
              <a:rPr lang="ru-RU" b="1" i="1" dirty="0"/>
              <a:t> з </a:t>
            </a:r>
            <a:r>
              <a:rPr lang="ru-RU" b="1" i="1" dirty="0" err="1"/>
              <a:t>іноземними</a:t>
            </a:r>
            <a:r>
              <a:rPr lang="ru-RU" b="1" i="1" dirty="0"/>
              <a:t> дипломатами.</a:t>
            </a:r>
            <a:endParaRPr lang="uk-UA" b="1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620688"/>
            <a:ext cx="3743325" cy="4535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5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4097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i="1" dirty="0" err="1"/>
              <a:t>Гетьман</a:t>
            </a:r>
            <a:r>
              <a:rPr lang="ru-RU" b="1" i="1" dirty="0"/>
              <a:t> </a:t>
            </a:r>
            <a:r>
              <a:rPr lang="ru-RU" b="1" i="1" dirty="0" err="1"/>
              <a:t>П.Скоропадський</a:t>
            </a:r>
            <a:r>
              <a:rPr lang="ru-RU" b="1" i="1" dirty="0"/>
              <a:t> та кайзер </a:t>
            </a:r>
            <a:r>
              <a:rPr lang="ru-RU" b="1" i="1" dirty="0" err="1"/>
              <a:t>Вільгельм</a:t>
            </a:r>
            <a:r>
              <a:rPr lang="ru-RU" b="1" i="1" dirty="0"/>
              <a:t> II </a:t>
            </a:r>
            <a:br>
              <a:rPr lang="ru-RU" b="1" i="1" dirty="0"/>
            </a:br>
            <a:r>
              <a:rPr lang="ru-RU" b="1" i="1" dirty="0" err="1"/>
              <a:t>під</a:t>
            </a:r>
            <a:r>
              <a:rPr lang="ru-RU" b="1" i="1" dirty="0"/>
              <a:t> час </a:t>
            </a:r>
            <a:r>
              <a:rPr lang="ru-RU" b="1" i="1" dirty="0" err="1"/>
              <a:t>візиту</a:t>
            </a:r>
            <a:r>
              <a:rPr lang="ru-RU" b="1" i="1" dirty="0"/>
              <a:t> до </a:t>
            </a:r>
            <a:r>
              <a:rPr lang="ru-RU" b="1" i="1" dirty="0" err="1"/>
              <a:t>Берліну</a:t>
            </a:r>
            <a:r>
              <a:rPr lang="ru-RU" b="1" i="1" dirty="0"/>
              <a:t> у </a:t>
            </a:r>
            <a:r>
              <a:rPr lang="ru-RU" b="1" i="1" dirty="0" err="1"/>
              <a:t>вересні</a:t>
            </a:r>
            <a:r>
              <a:rPr lang="ru-RU" b="1" i="1" dirty="0"/>
              <a:t> 1918 </a:t>
            </a:r>
            <a:endParaRPr lang="uk-UA" b="1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5384"/>
            <a:ext cx="3455987" cy="4749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8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1662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uk-UA" b="1" i="1" dirty="0">
                <a:solidFill>
                  <a:srgbClr val="002060"/>
                </a:solidFill>
              </a:rPr>
              <a:t>14 листопада 1918р. на засіданні УНС для керівництва збройною боротьбою з гетьманом було створено Директорію УНР на чолі з В. Винниченком. 15 листопада у зверненні до населення України Директорія закликала до збройної боротьби з гетьманом. Через місяць, 14 грудня 1918 р. П. Скоропадський вирішив відмовитися від влади й підписав своє зречення. Воно звучало так: </a:t>
            </a:r>
            <a:endParaRPr lang="uk-UA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b="1" i="1" dirty="0">
                <a:solidFill>
                  <a:srgbClr val="002060"/>
                </a:solidFill>
              </a:rPr>
              <a:t> </a:t>
            </a:r>
            <a:r>
              <a:rPr lang="uk-UA" b="1" i="1" dirty="0" smtClean="0">
                <a:solidFill>
                  <a:srgbClr val="002060"/>
                </a:solidFill>
              </a:rPr>
              <a:t>  "</a:t>
            </a:r>
            <a:r>
              <a:rPr lang="uk-UA" b="1" i="1" dirty="0">
                <a:solidFill>
                  <a:srgbClr val="002060"/>
                </a:solidFill>
              </a:rPr>
              <a:t>Я, Гетьман усієї України, на протязі семи з половиною місяців прикладав усіх своїх сил, щоб вивести край з того тяжкого становища, в якім він перебував. Бог не дав мені сил справитися із завданням, і нині я, з огляду на умови, які тепер склалися, керуючись виключно добром України, відмовляюсь від влади". </a:t>
            </a:r>
            <a:endParaRPr lang="uk-UA" b="1" i="1" dirty="0" smtClean="0">
              <a:solidFill>
                <a:srgbClr val="002060"/>
              </a:solidFill>
            </a:endParaRPr>
          </a:p>
          <a:p>
            <a:r>
              <a:rPr lang="uk-UA" b="1" i="1" dirty="0" smtClean="0">
                <a:solidFill>
                  <a:srgbClr val="002060"/>
                </a:solidFill>
              </a:rPr>
              <a:t>Через </a:t>
            </a:r>
            <a:r>
              <a:rPr lang="uk-UA" b="1" i="1" dirty="0">
                <a:solidFill>
                  <a:srgbClr val="002060"/>
                </a:solidFill>
              </a:rPr>
              <a:t>кілька днів П. Скоропадський із сім'єю виїхав до Берліна, у вигнання. Директорія оголосила його поза законом.</a:t>
            </a:r>
          </a:p>
          <a:p>
            <a:endParaRPr lang="uk-UA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2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i="1" dirty="0"/>
              <a:t>Подружжя Скоропадських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85" y="1482304"/>
            <a:ext cx="3604123" cy="51870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2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uk-UA" sz="4400" i="1" dirty="0"/>
              <a:t>Вшанування пам'яті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345638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i="1" dirty="0" err="1"/>
              <a:t>Вулиця</a:t>
            </a:r>
            <a:r>
              <a:rPr lang="ru-RU" sz="2800" b="1" i="1" dirty="0"/>
              <a:t> Павла </a:t>
            </a:r>
            <a:r>
              <a:rPr lang="ru-RU" sz="2800" b="1" i="1" dirty="0" err="1"/>
              <a:t>Скоропадського</a:t>
            </a:r>
            <a:r>
              <a:rPr lang="ru-RU" sz="2800" b="1" i="1" dirty="0"/>
              <a:t> в </a:t>
            </a:r>
            <a:r>
              <a:rPr lang="ru-RU" sz="2800" b="1" i="1" dirty="0" err="1"/>
              <a:t>місті</a:t>
            </a:r>
            <a:r>
              <a:rPr lang="ru-RU" sz="2800" b="1" i="1" dirty="0"/>
              <a:t> </a:t>
            </a:r>
            <a:r>
              <a:rPr lang="ru-RU" sz="2800" b="1" i="1" dirty="0" err="1"/>
              <a:t>Київ</a:t>
            </a:r>
            <a:r>
              <a:rPr lang="ru-RU" sz="2800" b="1" i="1" dirty="0"/>
              <a:t>.</a:t>
            </a:r>
          </a:p>
          <a:p>
            <a:r>
              <a:rPr lang="ru-RU" sz="2800" b="1" i="1" dirty="0" err="1"/>
              <a:t>Меморіальна</a:t>
            </a:r>
            <a:r>
              <a:rPr lang="ru-RU" sz="2800" b="1" i="1" dirty="0"/>
              <a:t> </a:t>
            </a:r>
            <a:r>
              <a:rPr lang="ru-RU" sz="2800" b="1" i="1" dirty="0" err="1"/>
              <a:t>дошка</a:t>
            </a:r>
            <a:r>
              <a:rPr lang="ru-RU" sz="2800" b="1" i="1" dirty="0"/>
              <a:t> в </a:t>
            </a:r>
            <a:r>
              <a:rPr lang="ru-RU" sz="2800" b="1" i="1" dirty="0" err="1"/>
              <a:t>місті</a:t>
            </a:r>
            <a:r>
              <a:rPr lang="ru-RU" sz="2800" b="1" i="1" dirty="0"/>
              <a:t> </a:t>
            </a:r>
            <a:r>
              <a:rPr lang="ru-RU" sz="2800" b="1" i="1" dirty="0" err="1"/>
              <a:t>Київ</a:t>
            </a:r>
            <a:r>
              <a:rPr lang="ru-RU" sz="2800" b="1" i="1" dirty="0"/>
              <a:t>.</a:t>
            </a:r>
          </a:p>
          <a:p>
            <a:r>
              <a:rPr lang="ru-RU" sz="2800" b="1" i="1" dirty="0"/>
              <a:t>На </a:t>
            </a:r>
            <a:r>
              <a:rPr lang="ru-RU" sz="2800" b="1" i="1" dirty="0" err="1"/>
              <a:t>його</a:t>
            </a:r>
            <a:r>
              <a:rPr lang="ru-RU" sz="2800" b="1" i="1" dirty="0"/>
              <a:t> честь названий 99 </a:t>
            </a:r>
            <a:r>
              <a:rPr lang="ru-RU" sz="2800" b="1" i="1" dirty="0" err="1"/>
              <a:t>пластовий</a:t>
            </a:r>
            <a:r>
              <a:rPr lang="ru-RU" sz="2800" b="1" i="1" dirty="0"/>
              <a:t> </a:t>
            </a:r>
            <a:r>
              <a:rPr lang="ru-RU" sz="2800" b="1" i="1" dirty="0" err="1"/>
              <a:t>курінь</a:t>
            </a:r>
            <a:r>
              <a:rPr lang="ru-RU" sz="2800" b="1" i="1" dirty="0"/>
              <a:t> </a:t>
            </a:r>
            <a:r>
              <a:rPr lang="ru-RU" sz="2800" b="1" i="1" dirty="0" err="1"/>
              <a:t>імені</a:t>
            </a:r>
            <a:r>
              <a:rPr lang="ru-RU" sz="2800" b="1" i="1" dirty="0"/>
              <a:t> </a:t>
            </a:r>
            <a:r>
              <a:rPr lang="ru-RU" sz="2800" b="1" i="1" dirty="0" err="1"/>
              <a:t>Його</a:t>
            </a:r>
            <a:r>
              <a:rPr lang="ru-RU" sz="2800" b="1" i="1" dirty="0"/>
              <a:t> </a:t>
            </a:r>
            <a:r>
              <a:rPr lang="ru-RU" sz="2800" b="1" i="1" dirty="0" err="1"/>
              <a:t>Світлості</a:t>
            </a:r>
            <a:r>
              <a:rPr lang="ru-RU" sz="2800" b="1" i="1" dirty="0"/>
              <a:t> Ясновельможного Пана </a:t>
            </a:r>
            <a:r>
              <a:rPr lang="ru-RU" sz="2800" b="1" i="1" dirty="0" err="1"/>
              <a:t>Гетьмана</a:t>
            </a:r>
            <a:r>
              <a:rPr lang="ru-RU" sz="2800" b="1" i="1" dirty="0"/>
              <a:t> </a:t>
            </a:r>
            <a:r>
              <a:rPr lang="ru-RU" sz="2800" b="1" i="1" dirty="0" err="1"/>
              <a:t>Всієї</a:t>
            </a:r>
            <a:r>
              <a:rPr lang="ru-RU" sz="2800" b="1" i="1" dirty="0"/>
              <a:t> </a:t>
            </a:r>
            <a:r>
              <a:rPr lang="ru-RU" sz="2800" b="1" i="1" dirty="0" err="1"/>
              <a:t>України</a:t>
            </a:r>
            <a:r>
              <a:rPr lang="ru-RU" sz="2800" b="1" i="1" dirty="0"/>
              <a:t> генерала-лейтенанта Павла Петровича </a:t>
            </a:r>
            <a:r>
              <a:rPr lang="ru-RU" sz="2800" b="1" i="1" dirty="0" err="1"/>
              <a:t>Скоропадського</a:t>
            </a:r>
            <a:r>
              <a:rPr lang="ru-RU" sz="2800" b="1" i="1" dirty="0"/>
              <a:t>.</a:t>
            </a:r>
            <a:endParaRPr lang="uk-UA" sz="2800" b="1" i="1" dirty="0"/>
          </a:p>
        </p:txBody>
      </p:sp>
    </p:spTree>
    <p:extLst>
      <p:ext uri="{BB962C8B-B14F-4D97-AF65-F5344CB8AC3E}">
        <p14:creationId xmlns:p14="http://schemas.microsoft.com/office/powerpoint/2010/main" val="401582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1" y="473448"/>
            <a:ext cx="7916559" cy="59078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3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95736" y="2060848"/>
            <a:ext cx="4824536" cy="2808312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Підготувала</a:t>
            </a:r>
          </a:p>
          <a:p>
            <a:pPr algn="ctr"/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Тири </a:t>
            </a:r>
            <a:r>
              <a:rPr lang="uk-UA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пири</a:t>
            </a: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 </a:t>
            </a:r>
            <a:r>
              <a:rPr lang="uk-UA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тра-та-та</a:t>
            </a:r>
            <a:endParaRPr lang="uk-UA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</a:endParaRPr>
          </a:p>
          <a:p>
            <a:pPr algn="ctr"/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Соломія </a:t>
            </a:r>
            <a:r>
              <a:rPr lang="uk-UA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Мончук</a:t>
            </a:r>
            <a:endParaRPr lang="uk-UA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29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1336" y="5373216"/>
            <a:ext cx="5915000" cy="111298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b="1" i="1" dirty="0" err="1"/>
              <a:t>Батько</a:t>
            </a:r>
            <a:r>
              <a:rPr lang="ru-RU" b="1" i="1" dirty="0"/>
              <a:t> </a:t>
            </a:r>
            <a:r>
              <a:rPr lang="ru-RU" b="1" i="1" dirty="0" err="1"/>
              <a:t>майбутнього</a:t>
            </a:r>
            <a:r>
              <a:rPr lang="ru-RU" b="1" i="1" dirty="0"/>
              <a:t> </a:t>
            </a:r>
            <a:r>
              <a:rPr lang="ru-RU" b="1" i="1" dirty="0" err="1"/>
              <a:t>гетьмана</a:t>
            </a:r>
            <a:r>
              <a:rPr lang="ru-RU" b="1" i="1" dirty="0"/>
              <a:t> </a:t>
            </a:r>
            <a:r>
              <a:rPr lang="ru-RU" b="1" i="1" dirty="0" smtClean="0"/>
              <a:t> </a:t>
            </a:r>
          </a:p>
          <a:p>
            <a:pPr marL="0" indent="0" algn="ctr">
              <a:buNone/>
            </a:pPr>
            <a:r>
              <a:rPr lang="ru-RU" b="1" i="1" dirty="0" smtClean="0"/>
              <a:t>Петро </a:t>
            </a:r>
            <a:r>
              <a:rPr lang="ru-RU" b="1" i="1" dirty="0" err="1" smtClean="0"/>
              <a:t>Іванович</a:t>
            </a:r>
            <a:r>
              <a:rPr lang="ru-RU" b="1" i="1" dirty="0"/>
              <a:t> </a:t>
            </a:r>
            <a:r>
              <a:rPr lang="ru-RU" b="1" i="1" dirty="0" err="1" smtClean="0"/>
              <a:t>Скоропадський</a:t>
            </a:r>
            <a:endParaRPr lang="uk-UA" b="1" i="1" dirty="0"/>
          </a:p>
        </p:txBody>
      </p:sp>
      <p:pic>
        <p:nvPicPr>
          <p:cNvPr id="5" name="Picture 4" descr="батько скоропадськ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800" y="188640"/>
            <a:ext cx="3528392" cy="5104298"/>
          </a:xfrm>
          <a:prstGeom prst="rect">
            <a:avLst/>
          </a:prstGeom>
          <a:noFill/>
          <a:ln/>
          <a:effectLst>
            <a:outerShdw dist="35921" dir="2700000" algn="ctr" rotWithShape="0">
              <a:srgbClr val="808080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3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836293"/>
            <a:ext cx="8229600" cy="176105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i="1" dirty="0"/>
              <a:t>У 1895 </a:t>
            </a:r>
            <a:r>
              <a:rPr lang="ru-RU" b="1" i="1" dirty="0" err="1"/>
              <a:t>році</a:t>
            </a:r>
            <a:r>
              <a:rPr lang="ru-RU" b="1" i="1" dirty="0"/>
              <a:t> </a:t>
            </a:r>
            <a:r>
              <a:rPr lang="ru-RU" b="1" i="1" dirty="0" err="1"/>
              <a:t>Скоропадський</a:t>
            </a:r>
            <a:r>
              <a:rPr lang="ru-RU" b="1" i="1" dirty="0"/>
              <a:t> одержав першу </a:t>
            </a:r>
            <a:r>
              <a:rPr lang="ru-RU" b="1" i="1" dirty="0" err="1"/>
              <a:t>нагороду</a:t>
            </a:r>
            <a:r>
              <a:rPr lang="ru-RU" b="1" i="1" dirty="0"/>
              <a:t> — </a:t>
            </a:r>
          </a:p>
          <a:p>
            <a:pPr marL="0" indent="0">
              <a:buNone/>
            </a:pPr>
            <a:r>
              <a:rPr lang="ru-RU" b="1" i="1" dirty="0"/>
              <a:t>орден </a:t>
            </a:r>
            <a:r>
              <a:rPr lang="ru-RU" b="1" i="1" dirty="0" err="1"/>
              <a:t>австрійського</a:t>
            </a:r>
            <a:r>
              <a:rPr lang="ru-RU" b="1" i="1" dirty="0"/>
              <a:t> </a:t>
            </a:r>
            <a:r>
              <a:rPr lang="ru-RU" b="1" i="1" dirty="0" err="1"/>
              <a:t>Кавалерського</a:t>
            </a:r>
            <a:r>
              <a:rPr lang="ru-RU" b="1" i="1" dirty="0"/>
              <a:t> </a:t>
            </a:r>
            <a:r>
              <a:rPr lang="ru-RU" b="1" i="1" dirty="0" err="1"/>
              <a:t>хреста</a:t>
            </a:r>
            <a:r>
              <a:rPr lang="ru-RU" b="1" i="1" dirty="0"/>
              <a:t> Франца-Йосифа</a:t>
            </a:r>
          </a:p>
          <a:p>
            <a:pPr marL="0" indent="0">
              <a:buNone/>
            </a:pPr>
            <a:r>
              <a:rPr lang="ru-RU" b="1" i="1" dirty="0"/>
              <a:t>3-го </a:t>
            </a:r>
            <a:r>
              <a:rPr lang="ru-RU" b="1" i="1" dirty="0" err="1"/>
              <a:t>ступеня</a:t>
            </a:r>
            <a:r>
              <a:rPr lang="ru-RU" b="1" i="1" dirty="0"/>
              <a:t>. </a:t>
            </a:r>
          </a:p>
          <a:p>
            <a:endParaRPr lang="uk-UA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8293"/>
            <a:ext cx="3024336" cy="46008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00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dirty="0"/>
              <a:t>Гетьман з родиною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653136"/>
            <a:ext cx="8229600" cy="197708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i="1" dirty="0"/>
              <a:t>11 </a:t>
            </a:r>
            <a:r>
              <a:rPr lang="ru-RU" b="1" i="1" dirty="0" err="1"/>
              <a:t>січня</a:t>
            </a:r>
            <a:r>
              <a:rPr lang="ru-RU" b="1" i="1" dirty="0"/>
              <a:t> 1898 р. </a:t>
            </a:r>
            <a:r>
              <a:rPr lang="ru-RU" b="1" i="1" dirty="0" err="1"/>
              <a:t>відбулося</a:t>
            </a:r>
            <a:r>
              <a:rPr lang="ru-RU" b="1" i="1" dirty="0"/>
              <a:t> </a:t>
            </a:r>
            <a:r>
              <a:rPr lang="ru-RU" b="1" i="1" dirty="0" err="1"/>
              <a:t>весілля</a:t>
            </a:r>
            <a:r>
              <a:rPr lang="ru-RU" b="1" i="1" dirty="0"/>
              <a:t> Павла </a:t>
            </a:r>
            <a:r>
              <a:rPr lang="ru-RU" b="1" i="1" dirty="0" err="1"/>
              <a:t>Скоропадського</a:t>
            </a:r>
            <a:r>
              <a:rPr lang="ru-RU" b="1" i="1" dirty="0"/>
              <a:t> й </a:t>
            </a:r>
            <a:r>
              <a:rPr lang="ru-RU" b="1" i="1" dirty="0" err="1"/>
              <a:t>Олександри</a:t>
            </a:r>
            <a:r>
              <a:rPr lang="ru-RU" b="1" i="1" dirty="0"/>
              <a:t>, дочки генерал-лейтенанта Дурнова і </a:t>
            </a:r>
            <a:r>
              <a:rPr lang="ru-RU" b="1" i="1" dirty="0" err="1"/>
              <a:t>Марії</a:t>
            </a:r>
            <a:r>
              <a:rPr lang="ru-RU" b="1" i="1" dirty="0"/>
              <a:t> </a:t>
            </a:r>
            <a:r>
              <a:rPr lang="ru-RU" b="1" i="1" dirty="0" err="1"/>
              <a:t>Василівни</a:t>
            </a:r>
            <a:r>
              <a:rPr lang="ru-RU" b="1" i="1" dirty="0"/>
              <a:t>, </a:t>
            </a:r>
            <a:r>
              <a:rPr lang="ru-RU" b="1" i="1" dirty="0" err="1"/>
              <a:t>уродженої</a:t>
            </a:r>
            <a:r>
              <a:rPr lang="ru-RU" b="1" i="1" dirty="0"/>
              <a:t> Кочубей. </a:t>
            </a:r>
            <a:r>
              <a:rPr lang="ru-RU" b="1" i="1" dirty="0" err="1"/>
              <a:t>Незабаром</a:t>
            </a:r>
            <a:r>
              <a:rPr lang="ru-RU" b="1" i="1" dirty="0"/>
              <a:t> у </a:t>
            </a:r>
            <a:r>
              <a:rPr lang="ru-RU" b="1" i="1" dirty="0" err="1"/>
              <a:t>Скоропадських</a:t>
            </a:r>
            <a:r>
              <a:rPr lang="ru-RU" b="1" i="1" dirty="0"/>
              <a:t> </a:t>
            </a:r>
            <a:r>
              <a:rPr lang="ru-RU" b="1" i="1" dirty="0" err="1"/>
              <a:t>народилися</a:t>
            </a:r>
            <a:r>
              <a:rPr lang="ru-RU" b="1" i="1" dirty="0"/>
              <a:t> три дочки, </a:t>
            </a:r>
            <a:r>
              <a:rPr lang="ru-RU" b="1" i="1" dirty="0" err="1"/>
              <a:t>Марія</a:t>
            </a:r>
            <a:r>
              <a:rPr lang="ru-RU" b="1" i="1" dirty="0"/>
              <a:t>, </a:t>
            </a:r>
            <a:r>
              <a:rPr lang="ru-RU" b="1" i="1" dirty="0" err="1"/>
              <a:t>Єлизавета</a:t>
            </a:r>
            <a:r>
              <a:rPr lang="ru-RU" b="1" i="1" dirty="0"/>
              <a:t> та </a:t>
            </a:r>
            <a:r>
              <a:rPr lang="ru-RU" b="1" i="1" dirty="0" err="1"/>
              <a:t>Олена</a:t>
            </a:r>
            <a:r>
              <a:rPr lang="ru-RU" b="1" i="1" dirty="0"/>
              <a:t> і три сини – Петро, Данило й </a:t>
            </a:r>
            <a:r>
              <a:rPr lang="ru-RU" b="1" i="1" dirty="0" err="1"/>
              <a:t>Павло</a:t>
            </a:r>
            <a:r>
              <a:rPr lang="ru-RU" b="1" i="1" dirty="0"/>
              <a:t>. </a:t>
            </a:r>
          </a:p>
          <a:p>
            <a:endParaRPr lang="uk-UA" dirty="0"/>
          </a:p>
        </p:txBody>
      </p:sp>
      <p:pic>
        <p:nvPicPr>
          <p:cNvPr id="6" name="Picture 4" descr="гемьман з родино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21" y="1333488"/>
            <a:ext cx="5112667" cy="331964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98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на фоні природ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6435"/>
            <a:ext cx="3168352" cy="413666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116213"/>
            <a:ext cx="8229600" cy="255314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uk-UA" b="1" i="1" dirty="0"/>
              <a:t>Військова кар’єра складалася </a:t>
            </a:r>
            <a:r>
              <a:rPr lang="uk-UA" b="1" i="1" dirty="0" smtClean="0"/>
              <a:t> вдало </a:t>
            </a:r>
            <a:r>
              <a:rPr lang="uk-UA" b="1" i="1" dirty="0"/>
              <a:t>— молодий гвардієць </a:t>
            </a:r>
            <a:r>
              <a:rPr lang="uk-UA" b="1" i="1" dirty="0" smtClean="0"/>
              <a:t>отримує </a:t>
            </a:r>
            <a:r>
              <a:rPr lang="uk-UA" b="1" i="1" dirty="0"/>
              <a:t>чергові звання.</a:t>
            </a:r>
          </a:p>
          <a:p>
            <a:r>
              <a:rPr lang="uk-UA" b="1" i="1" dirty="0"/>
              <a:t>Настає 1904 рік, а з ним — </a:t>
            </a:r>
            <a:r>
              <a:rPr lang="uk-UA" b="1" i="1" dirty="0" smtClean="0"/>
              <a:t>і </a:t>
            </a:r>
            <a:r>
              <a:rPr lang="uk-UA" b="1" i="1" dirty="0"/>
              <a:t>російсько-японська війна на</a:t>
            </a:r>
          </a:p>
          <a:p>
            <a:r>
              <a:rPr lang="uk-UA" b="1" i="1" dirty="0"/>
              <a:t>Далекому Сході. Як командир </a:t>
            </a:r>
            <a:r>
              <a:rPr lang="uk-UA" b="1" i="1" dirty="0" smtClean="0"/>
              <a:t>5-ої </a:t>
            </a:r>
            <a:r>
              <a:rPr lang="uk-UA" b="1" i="1" dirty="0"/>
              <a:t>сотні Чигиринського козачого полку він бере участь у боях з японцями і отримує за хоробрість золоту зброю. Згодом він одержує чин полковника і стає командиром 20–го Фінляндського драгунського полку.</a:t>
            </a:r>
          </a:p>
          <a:p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210688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i="1" dirty="0"/>
              <a:t>Герб Павла Скоропадського</a:t>
            </a:r>
          </a:p>
        </p:txBody>
      </p:sp>
      <p:pic>
        <p:nvPicPr>
          <p:cNvPr id="4" name="Picture 4" descr="гер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37" y="1556792"/>
            <a:ext cx="3900487" cy="44640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58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197708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uk-UA" b="1" i="1" dirty="0"/>
              <a:t>За хоробрість, вмілі воєнні дії молодий генерал-лейтенант дістає високі нагороди та підвищення по службі — послідовно командує 1-ою бригадою 1-ої гвардійської кавалерійської дивізії, 5-ою кавалерійською бригадою, всією 1-ою гвардійською кавалерійською дивізією. </a:t>
            </a:r>
          </a:p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60648"/>
            <a:ext cx="2808312" cy="42808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7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algn="ctr"/>
            <a:r>
              <a:rPr lang="ru-RU" i="1" dirty="0"/>
              <a:t>У </a:t>
            </a:r>
            <a:r>
              <a:rPr lang="ru-RU" i="1" dirty="0" err="1"/>
              <a:t>січні</a:t>
            </a:r>
            <a:r>
              <a:rPr lang="ru-RU" i="1" dirty="0"/>
              <a:t> 1917-го Павла Петровича </a:t>
            </a:r>
            <a:r>
              <a:rPr lang="ru-RU" i="1" dirty="0" err="1"/>
              <a:t>призначили</a:t>
            </a:r>
            <a:r>
              <a:rPr lang="ru-RU" i="1" dirty="0"/>
              <a:t> </a:t>
            </a:r>
            <a:br>
              <a:rPr lang="ru-RU" i="1" dirty="0"/>
            </a:br>
            <a:r>
              <a:rPr lang="ru-RU" i="1" dirty="0"/>
              <a:t>командиром 34-го корпусу. 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4" name="Picture 4" descr="у військовій форм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437" y="2071140"/>
            <a:ext cx="3887787" cy="467995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0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102</TotalTime>
  <Words>771</Words>
  <Application>Microsoft Office PowerPoint</Application>
  <PresentationFormat>Экран (4:3)</PresentationFormat>
  <Paragraphs>42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Паркет</vt:lpstr>
      <vt:lpstr>Павло Скоропадський – останній гетьман України</vt:lpstr>
      <vt:lpstr>Презентация PowerPoint</vt:lpstr>
      <vt:lpstr>Презентация PowerPoint</vt:lpstr>
      <vt:lpstr>Презентация PowerPoint</vt:lpstr>
      <vt:lpstr>Гетьман з родиною</vt:lpstr>
      <vt:lpstr>Презентация PowerPoint</vt:lpstr>
      <vt:lpstr>Герб Павла Скоропадського</vt:lpstr>
      <vt:lpstr>Презентация PowerPoint</vt:lpstr>
      <vt:lpstr>У січні 1917-го Павла Петровича призначили  командиром 34-го корпусу.  </vt:lpstr>
      <vt:lpstr>Презентация PowerPoint</vt:lpstr>
      <vt:lpstr>Участники з’їзду Вільного козацтва, які обрали Павла Скоропадського своїм гетьманом. Жовтень 1917 року</vt:lpstr>
      <vt:lpstr>Презентация PowerPoint</vt:lpstr>
      <vt:lpstr>Делегати Подільської губернії з гетьманом усієї України Павлом Скоропадським на Всеукраїнському з’їзді селян-хліборобів. Київ, 29 квітня 1918 р. </vt:lpstr>
      <vt:lpstr>Молебень на київському Софіївському майдані після проголошення Павла Скоропадського гетьманом України, 1918 рік </vt:lpstr>
      <vt:lpstr>Презентация PowerPoint</vt:lpstr>
      <vt:lpstr>Презентация PowerPoint</vt:lpstr>
      <vt:lpstr>Презентация PowerPoint</vt:lpstr>
      <vt:lpstr>ЗБРОЙНІ СИЛИ УКРАЇНСЬКОЇ ДЕРЖАВИ (ГЕТЬМАНАТУ)</vt:lpstr>
      <vt:lpstr>Гетьман України Павло Скоропадський зі своїми офіцерами</vt:lpstr>
      <vt:lpstr>Презентация PowerPoint</vt:lpstr>
      <vt:lpstr>Гетьман Скоропадський перед своєю резиденцією на вул. Інститутській, 40  де він проводив  зустрічі з іноземними послами</vt:lpstr>
      <vt:lpstr>Презентация PowerPoint</vt:lpstr>
      <vt:lpstr>Презентация PowerPoint</vt:lpstr>
      <vt:lpstr>Презентация PowerPoint</vt:lpstr>
      <vt:lpstr>Подружжя Скоропадських </vt:lpstr>
      <vt:lpstr>Вшанування пам'яті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“Павло Скоропадський – останній гетьман України”</dc:title>
  <dc:creator>Admin</dc:creator>
  <cp:lastModifiedBy>Admin</cp:lastModifiedBy>
  <cp:revision>11</cp:revision>
  <dcterms:created xsi:type="dcterms:W3CDTF">2014-10-15T17:22:38Z</dcterms:created>
  <dcterms:modified xsi:type="dcterms:W3CDTF">2014-10-17T15:54:43Z</dcterms:modified>
</cp:coreProperties>
</file>