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9" r:id="rId4"/>
    <p:sldId id="260" r:id="rId5"/>
    <p:sldId id="261" r:id="rId6"/>
    <p:sldId id="272" r:id="rId7"/>
    <p:sldId id="273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94747" autoAdjust="0"/>
  </p:normalViewPr>
  <p:slideViewPr>
    <p:cSldViewPr>
      <p:cViewPr varScale="1">
        <p:scale>
          <a:sx n="53" d="100"/>
          <a:sy n="53" d="100"/>
        </p:scale>
        <p:origin x="-802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3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/>
            </a:lvl1pPr>
          </a:lstStyle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Candara" pitchFamily="34" charset="0"/>
                <a:ea typeface="+mj-ea"/>
                <a:cs typeface="+mj-cs"/>
              </a:defRPr>
            </a:lvl1pPr>
          </a:lstStyle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>
                <a:latin typeface="Candara" pitchFamily="34" charset="0"/>
              </a:defRPr>
            </a:lvl1pPr>
          </a:lstStyle>
          <a:p>
            <a:pPr marL="0" algn="l" rtl="0" eaLnBrk="1" latinLnBrk="0" hangingPunct="1"/>
            <a:r>
              <a:rPr kumimoji="0" lang="ru-RU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dirty="0" smtClean="0"/>
              <a:t>Образец текста</a:t>
            </a:r>
          </a:p>
          <a:p>
            <a:pPr lvl="1" eaLnBrk="1" latinLnBrk="0" hangingPunct="1"/>
            <a:r>
              <a:rPr kumimoji="0" lang="ru-RU" dirty="0" smtClean="0"/>
              <a:t>Второй уровень</a:t>
            </a:r>
          </a:p>
          <a:p>
            <a:pPr lvl="2" eaLnBrk="1" latinLnBrk="0" hangingPunct="1"/>
            <a:r>
              <a:rPr kumimoji="0" lang="ru-RU" dirty="0" smtClean="0"/>
              <a:t>Третий уровень</a:t>
            </a:r>
          </a:p>
          <a:p>
            <a:pPr lvl="3" eaLnBrk="1" latinLnBrk="0" hangingPunct="1"/>
            <a:r>
              <a:rPr kumimoji="0" lang="ru-RU" dirty="0" smtClean="0"/>
              <a:t>Четвертый уровень</a:t>
            </a:r>
          </a:p>
          <a:p>
            <a:pPr lvl="4" eaLnBrk="1" latinLnBrk="0" hangingPunct="1"/>
            <a:r>
              <a:rPr kumimoji="0" lang="ru-RU" dirty="0" smtClean="0"/>
              <a:t>Пятый уровень</a:t>
            </a:r>
            <a:endParaRPr kumimoji="0" lang="en-US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latin typeface="Candara" pitchFamily="34" charset="0"/>
              </a:defRPr>
            </a:lvl1pPr>
          </a:lstStyle>
          <a:p>
            <a:fld id="{5B106E36-FD25-4E2D-B0AA-010F637433A0}" type="datetimeFigureOut">
              <a:rPr lang="ru-RU" smtClean="0"/>
              <a:pPr/>
              <a:t>15.03.2013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latin typeface="Candara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latin typeface="Candara" pitchFamily="34" charset="0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Candara" pitchFamily="34" charset="0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Candara" pitchFamily="34" charset="0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Candara" pitchFamily="34" charset="0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Candara" pitchFamily="34" charset="0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Candara" pitchFamily="34" charset="0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Candara" pitchFamily="34" charset="0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A1%D0%B0%D0%BD%D0%B8%D1%82%D0%B0%D1%80%D0%BD%D0%BE-%D0%B7%D0%B0%D1%89%D0%B8%D1%82%D0%BD%D0%B0%D1%8F_%D0%B7%D0%BE%D0%BD%D0%B0" TargetMode="External"/><Relationship Id="rId3" Type="http://schemas.openxmlformats.org/officeDocument/2006/relationships/hyperlink" Target="http://ru.wikipedia.org/wiki/%D0%9F%D0%BE%D0%BB%D0%B5%D1%81%D1%8C%D0%B5" TargetMode="External"/><Relationship Id="rId7" Type="http://schemas.openxmlformats.org/officeDocument/2006/relationships/hyperlink" Target="http://ru.wikipedia.org/wiki/%D0%94%D0%BD%D0%B5%D0%BF%D1%80_(%D1%80%D0%B5%D0%BA%D0%B0)" TargetMode="External"/><Relationship Id="rId12" Type="http://schemas.openxmlformats.org/officeDocument/2006/relationships/hyperlink" Target="http://ru.wikipedia.org/wiki/%D0%9A%D0%B8%D0%B5%D0%B2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Relationship Id="rId6" Type="http://schemas.openxmlformats.org/officeDocument/2006/relationships/hyperlink" Target="http://ru.wikipedia.org/wiki/%D0%9F%D1%80%D0%B8%D0%BF%D1%8F%D1%82%D1%8C_(%D1%80%D0%B5%D0%BA%D0%B0)" TargetMode="External"/><Relationship Id="rId11" Type="http://schemas.openxmlformats.org/officeDocument/2006/relationships/hyperlink" Target="http://ru.wikipedia.org/wiki/%D0%A7%D0%B5%D1%80%D0%BD%D0%BE%D0%B1%D1%8B%D0%BB%D1%8C_(%D0%B3%D0%BE%D1%80%D0%BE%D0%B4)" TargetMode="External"/><Relationship Id="rId5" Type="http://schemas.openxmlformats.org/officeDocument/2006/relationships/hyperlink" Target="http://ru.wikipedia.org/wiki/%D0%91%D0%B5%D0%BB%D0%BE%D1%80%D1%83%D1%81%D1%81%D0%B8%D1%8F" TargetMode="External"/><Relationship Id="rId10" Type="http://schemas.openxmlformats.org/officeDocument/2006/relationships/hyperlink" Target="http://ru.wikipedia.org/wiki/%D0%9F%D1%80%D0%B8%D0%BF%D1%8F%D1%82%D1%8C_(%D0%B3%D0%BE%D1%80%D0%BE%D0%B4)" TargetMode="External"/><Relationship Id="rId4" Type="http://schemas.openxmlformats.org/officeDocument/2006/relationships/hyperlink" Target="http://ru.wikipedia.org/wiki/%D0%A3%D0%BA%D1%80%D0%B0%D0%B8%D0%BD%D0%B0" TargetMode="External"/><Relationship Id="rId9" Type="http://schemas.openxmlformats.org/officeDocument/2006/relationships/hyperlink" Target="http://ru.wikipedia.org/wiki/%D0%9F%D0%BE%D0%BA%D0%B8%D0%BD%D1%83%D1%82%D1%8B%D0%B5_%D0%B3%D0%BE%D1%80%D0%BE%D0%B4%D0%B0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hyperlink" Target="http://ru.wikipedia.org/wiki/1986_%D0%B3%D0%BE%D0%B4" TargetMode="External"/><Relationship Id="rId7" Type="http://schemas.openxmlformats.org/officeDocument/2006/relationships/hyperlink" Target="http://ru.wikipedia.org/wiki/%D0%AF%D0%B4%D0%B5%D1%80%D0%BD%D1%8B%D0%B9_%D1%80%D0%B5%D0%B0%D0%BA%D1%82%D0%BE%D1%80" TargetMode="External"/><Relationship Id="rId2" Type="http://schemas.openxmlformats.org/officeDocument/2006/relationships/hyperlink" Target="http://ru.wikipedia.org/wiki/26_%D0%B0%D0%BF%D1%80%D0%B5%D0%BB%D1%8F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ru.wikipedia.org/wiki/%D0%A3%D0%BA%D1%80%D0%B0%D0%B8%D0%BD%D0%B0" TargetMode="External"/><Relationship Id="rId5" Type="http://schemas.openxmlformats.org/officeDocument/2006/relationships/hyperlink" Target="http://ru.wikipedia.org/wiki/%D0%A3%D0%BA%D1%80%D0%B0%D0%B8%D0%BD%D1%81%D0%BA%D0%B0%D1%8F_%D0%A1%D0%A1%D0%A0" TargetMode="External"/><Relationship Id="rId4" Type="http://schemas.openxmlformats.org/officeDocument/2006/relationships/hyperlink" Target="http://ru.wikipedia.org/wiki/%D0%A7%D0%B5%D1%80%D0%BD%D0%BE%D0%B1%D1%8B%D0%BB%D1%8C%D1%81%D0%BA%D0%B0%D1%8F_%D0%90%D0%AD%D0%A1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692696"/>
            <a:ext cx="7772400" cy="3286148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Авария на Чернобыльской атомной электростанции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67944" y="5733256"/>
            <a:ext cx="4643470" cy="70960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Смирнова Диана 9-Б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Сельскохозяйственная среда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Различные виды сельскохозяйственных растений,  в частности листовые овощи и зелень,  были также загрязнены радионуклидами в различной степени в зависимости от уровней выпадений и стадии произрастания. Прямые выпадения на поверхность растений представляли собой проблему в течение почти двух месяцев.</a:t>
            </a:r>
          </a:p>
          <a:p>
            <a:endParaRPr lang="ru-RU" dirty="0"/>
          </a:p>
        </p:txBody>
      </p:sp>
      <p:pic>
        <p:nvPicPr>
          <p:cNvPr id="7" name="Содержимое 6" descr="i (6)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588224" y="3573016"/>
            <a:ext cx="1143000" cy="861060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785918" y="0"/>
            <a:ext cx="5486400" cy="566738"/>
          </a:xfrm>
        </p:spPr>
        <p:txBody>
          <a:bodyPr>
            <a:normAutofit/>
          </a:bodyPr>
          <a:lstStyle/>
          <a:p>
            <a:r>
              <a:rPr lang="ru-RU" sz="2800" b="0" dirty="0" smtClean="0"/>
              <a:t>     Лесная среда Чернобыля</a:t>
            </a:r>
            <a:endParaRPr lang="ru-RU" sz="2800" b="0" dirty="0"/>
          </a:p>
        </p:txBody>
      </p:sp>
      <p:pic>
        <p:nvPicPr>
          <p:cNvPr id="10" name="Рисунок 9" descr="i (7)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201" b="1201"/>
          <a:stretch>
            <a:fillRect/>
          </a:stretch>
        </p:blipFill>
        <p:spPr>
          <a:xfrm>
            <a:off x="1763688" y="1988840"/>
            <a:ext cx="5486400" cy="3962400"/>
          </a:xfrm>
        </p:spPr>
      </p:pic>
      <p:sp>
        <p:nvSpPr>
          <p:cNvPr id="9" name="Текст 8"/>
          <p:cNvSpPr>
            <a:spLocks noGrp="1"/>
          </p:cNvSpPr>
          <p:nvPr>
            <p:ph type="body" sz="half" idx="2"/>
          </p:nvPr>
        </p:nvSpPr>
        <p:spPr>
          <a:xfrm>
            <a:off x="1792288" y="4929198"/>
            <a:ext cx="5486400" cy="1243002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После чернобыльской аварии наиболее</a:t>
            </a:r>
          </a:p>
          <a:p>
            <a:r>
              <a:rPr lang="ru-RU" sz="1800" dirty="0" smtClean="0"/>
              <a:t>высокие уровни поглощения радиоактивного цезия</a:t>
            </a:r>
          </a:p>
          <a:p>
            <a:r>
              <a:rPr lang="ru-RU" sz="1800" dirty="0" smtClean="0"/>
              <a:t>были зарегистрированы в лесной растительности </a:t>
            </a:r>
            <a:endParaRPr lang="ru-RU" sz="1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85918" y="0"/>
            <a:ext cx="5486400" cy="56673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       Водная среда Чернобыля</a:t>
            </a:r>
            <a:endParaRPr lang="ru-RU" sz="2800" dirty="0"/>
          </a:p>
        </p:txBody>
      </p:sp>
      <p:pic>
        <p:nvPicPr>
          <p:cNvPr id="7" name="Рисунок 6" descr="i (8)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637" b="1637"/>
          <a:stretch>
            <a:fillRect/>
          </a:stretch>
        </p:blipFill>
        <p:spPr>
          <a:xfrm>
            <a:off x="1763688" y="2420888"/>
            <a:ext cx="5486400" cy="3962400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1792288" y="4857760"/>
            <a:ext cx="5486400" cy="1314440"/>
          </a:xfrm>
        </p:spPr>
        <p:txBody>
          <a:bodyPr>
            <a:normAutofit/>
          </a:bodyPr>
          <a:lstStyle/>
          <a:p>
            <a:r>
              <a:rPr lang="ru-RU" sz="1800" dirty="0" smtClean="0"/>
              <a:t>Радионуклиды чернобыльского выброса</a:t>
            </a:r>
          </a:p>
          <a:p>
            <a:r>
              <a:rPr lang="ru-RU" sz="1800" dirty="0" smtClean="0"/>
              <a:t>загрязнили поверхностные водные системы не толь-</a:t>
            </a:r>
          </a:p>
          <a:p>
            <a:r>
              <a:rPr lang="ru-RU" sz="1800" dirty="0" smtClean="0"/>
              <a:t>ко в районах, прилегающих к площадке реактора, но также и во многих других частях Европы.</a:t>
            </a:r>
            <a:endParaRPr lang="ru-RU" sz="1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00010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ИТОГИ 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85000" lnSpcReduction="10000"/>
          </a:bodyPr>
          <a:lstStyle/>
          <a:p>
            <a:r>
              <a:rPr lang="ru-RU" sz="2000" dirty="0" smtClean="0"/>
              <a:t>Итоги реализации чернобыльских программ показывают, что проблема преодоления последствий чернобыльской катастрофы объективно имеет долговременный характер:</a:t>
            </a:r>
          </a:p>
          <a:p>
            <a:r>
              <a:rPr lang="ru-RU" sz="2000" dirty="0" smtClean="0"/>
              <a:t>Выполнен большой объем работ по уточнению радиационной обстановки, экологическим, медико-демографическим, экономическим и социальным характеристикам затронутых аварией территорий и контингентов. В настоящее время возможно надежное прогнозирование ситуации на загрязненных территориях.</a:t>
            </a:r>
          </a:p>
          <a:p>
            <a:r>
              <a:rPr lang="ru-RU" sz="2000" dirty="0" smtClean="0"/>
              <a:t>Выполнены работы по защите населения, включая меры в области сельского и лесного хозяйств, санитарной защиты, дезактивации и благоустройства населенных пунктов. Одновременно реализовывались программы по улучшению медицинского обслуживания населения, оказания специализированной медицинской помощи, социальной защиты затронутых аварией граждан.</a:t>
            </a:r>
          </a:p>
          <a:p>
            <a:r>
              <a:rPr lang="ru-RU" sz="2000" dirty="0" smtClean="0"/>
              <a:t>Благодаря естественным процессам и выполненным работам произошло объективное улучшение радиационной обстановки на всех территориях, подвергшихся радиоактивному загрязнению. На слабозагрязненных территориях Белгородской, Воронежской, Курской, Липецкой, Ленинградской, Пензенской, Рязанской, Тамбовской, Ульяновской областей и Мордовии ее можно считать нормализовавшейся.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r>
              <a:rPr lang="ru-RU" sz="2200" dirty="0" smtClean="0"/>
              <a:t>Российской научной комиссией по радиационной защите принята "Концепция радиационной, медицинской, социальной защиты и реабилитации населения Российской Федерации, подвергшегося аварийному облучению", которая создает научную основу для работ по реабилитации на восстановительной фазе и предполагает изменение принципов зонирования пострадавших территорий и проводимых мероприятий. </a:t>
            </a:r>
          </a:p>
          <a:p>
            <a:r>
              <a:rPr lang="ru-RU" sz="2200" dirty="0" smtClean="0"/>
              <a:t>Выявлены группы повышенного риска - ликвидаторы 1986-1987 годов и детское население наиболее загрязненных районов Брянской, Калужской, Орловской и Тульской областей. Для этих категорий населения необходимо длительное медицинское наблюдение.</a:t>
            </a:r>
          </a:p>
          <a:p>
            <a:endParaRPr lang="ru-RU" sz="2200" dirty="0" smtClean="0"/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Задачи по восстановлению Чернобыльской зоны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5769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охрана здоровья и медицинская реабилитация граждан, подвергшихся воздействию радиации вследствие чернобыльской катастрофы;</a:t>
            </a:r>
          </a:p>
          <a:p>
            <a:r>
              <a:rPr lang="ru-RU" dirty="0" smtClean="0"/>
              <a:t>социально-психологическая реабилитация граждан, подвергшихся радиационному воздействию;</a:t>
            </a:r>
          </a:p>
          <a:p>
            <a:r>
              <a:rPr lang="ru-RU" dirty="0" smtClean="0"/>
              <a:t>радиационный контроль на радиоактивно загрязненных территориях;</a:t>
            </a:r>
          </a:p>
          <a:p>
            <a:r>
              <a:rPr lang="ru-RU" dirty="0" smtClean="0"/>
              <a:t>снижение дозовых нагрузок на население и экологическое оздоровление территорий;</a:t>
            </a:r>
          </a:p>
          <a:p>
            <a:r>
              <a:rPr lang="ru-RU" dirty="0" smtClean="0"/>
              <a:t>социально-экономическая реабилитация населения загрязненных территорий.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0"/>
            <a:ext cx="5486400" cy="56673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Географическое положение Чернобыльской АЭС</a:t>
            </a:r>
            <a:endParaRPr lang="ru-RU" dirty="0"/>
          </a:p>
        </p:txBody>
      </p:sp>
      <p:pic>
        <p:nvPicPr>
          <p:cNvPr id="6" name="Содержимое 5" descr="250px-Chernobyl_Nuclear_Power_Plant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3754" r="3754"/>
          <a:stretch>
            <a:fillRect/>
          </a:stretch>
        </p:blipFill>
        <p:spPr>
          <a:xfrm>
            <a:off x="2051720" y="764704"/>
            <a:ext cx="5486400" cy="3962400"/>
          </a:xfrm>
        </p:spPr>
      </p:pic>
      <p:sp>
        <p:nvSpPr>
          <p:cNvPr id="4" name="Содержимое 3"/>
          <p:cNvSpPr>
            <a:spLocks noGrp="1"/>
          </p:cNvSpPr>
          <p:nvPr>
            <p:ph type="body" sz="half" idx="2"/>
          </p:nvPr>
        </p:nvSpPr>
        <p:spPr>
          <a:xfrm>
            <a:off x="1907704" y="4797152"/>
            <a:ext cx="5486400" cy="1785950"/>
          </a:xfrm>
        </p:spPr>
        <p:txBody>
          <a:bodyPr>
            <a:normAutofit/>
          </a:bodyPr>
          <a:lstStyle/>
          <a:p>
            <a:r>
              <a:rPr lang="ru-RU" dirty="0" smtClean="0"/>
              <a:t>Чернобыльская АЭС расположена в восточной части белорусско-украинского </a:t>
            </a:r>
            <a:r>
              <a:rPr lang="ru-RU" u="sng" dirty="0" smtClean="0">
                <a:hlinkClick r:id="rId3" tooltip="Полесье"/>
              </a:rPr>
              <a:t>Полесья</a:t>
            </a:r>
            <a:r>
              <a:rPr lang="ru-RU" dirty="0" smtClean="0"/>
              <a:t> на севере </a:t>
            </a:r>
            <a:r>
              <a:rPr lang="ru-RU" dirty="0" smtClean="0">
                <a:hlinkClick r:id="rId4" tooltip="Украина"/>
              </a:rPr>
              <a:t>Украины</a:t>
            </a:r>
            <a:r>
              <a:rPr lang="ru-RU" dirty="0" smtClean="0"/>
              <a:t> в 11 км от границы с </a:t>
            </a:r>
            <a:r>
              <a:rPr lang="ru-RU" dirty="0" smtClean="0">
                <a:hlinkClick r:id="rId5" tooltip="Белоруссия"/>
              </a:rPr>
              <a:t>Белоруссией</a:t>
            </a:r>
            <a:r>
              <a:rPr lang="ru-RU" dirty="0" smtClean="0"/>
              <a:t>, на берегу реки </a:t>
            </a:r>
            <a:r>
              <a:rPr lang="ru-RU" dirty="0" smtClean="0">
                <a:hlinkClick r:id="rId6" tooltip="Припять (река)"/>
              </a:rPr>
              <a:t>Припять</a:t>
            </a:r>
            <a:r>
              <a:rPr lang="ru-RU" dirty="0" smtClean="0"/>
              <a:t>, впадающей в </a:t>
            </a:r>
            <a:r>
              <a:rPr lang="ru-RU" dirty="0" smtClean="0">
                <a:hlinkClick r:id="rId7" tooltip="Днепр (река)"/>
              </a:rPr>
              <a:t>Днепр</a:t>
            </a:r>
            <a:r>
              <a:rPr lang="ru-RU" dirty="0" smtClean="0"/>
              <a:t>. К западу от трехкилометровой </a:t>
            </a:r>
            <a:r>
              <a:rPr lang="ru-RU" dirty="0" smtClean="0">
                <a:hlinkClick r:id="rId8" tooltip="Санитарно-защитная зона"/>
              </a:rPr>
              <a:t>санитарно-защитной зоны</a:t>
            </a:r>
            <a:r>
              <a:rPr lang="ru-RU" dirty="0" smtClean="0"/>
              <a:t> АЭС располагается </a:t>
            </a:r>
            <a:r>
              <a:rPr lang="ru-RU" dirty="0" smtClean="0">
                <a:hlinkClick r:id="rId9" tooltip="Покинутые города"/>
              </a:rPr>
              <a:t>покинутый город</a:t>
            </a:r>
            <a:r>
              <a:rPr lang="ru-RU" dirty="0" smtClean="0"/>
              <a:t> </a:t>
            </a:r>
            <a:r>
              <a:rPr lang="ru-RU" dirty="0" smtClean="0">
                <a:hlinkClick r:id="rId10" tooltip="Припять (город)"/>
              </a:rPr>
              <a:t>Припять</a:t>
            </a:r>
            <a:r>
              <a:rPr lang="ru-RU" dirty="0" smtClean="0"/>
              <a:t>, в 18 км к юго-востоку от станции находится бывший районный центр — покинутый город </a:t>
            </a:r>
            <a:r>
              <a:rPr lang="ru-RU" dirty="0" smtClean="0">
                <a:hlinkClick r:id="rId11" tooltip="Чернобыль (город)"/>
              </a:rPr>
              <a:t>Чернобыль</a:t>
            </a:r>
            <a:r>
              <a:rPr lang="ru-RU" dirty="0" smtClean="0"/>
              <a:t>, в 110 км к югу — город </a:t>
            </a:r>
            <a:r>
              <a:rPr lang="ru-RU" dirty="0" smtClean="0">
                <a:hlinkClick r:id="rId12" tooltip="Киев"/>
              </a:rPr>
              <a:t>Киев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Чернобыльская авария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err="1" smtClean="0"/>
              <a:t>Черно́быльская</a:t>
            </a:r>
            <a:r>
              <a:rPr lang="ru-RU" b="1" dirty="0" smtClean="0"/>
              <a:t> </a:t>
            </a:r>
            <a:r>
              <a:rPr lang="ru-RU" b="1" dirty="0" err="1" smtClean="0"/>
              <a:t>ава́рия</a:t>
            </a:r>
            <a:r>
              <a:rPr lang="ru-RU" dirty="0" smtClean="0"/>
              <a:t> — разрушение </a:t>
            </a:r>
            <a:r>
              <a:rPr lang="ru-RU" dirty="0" smtClean="0">
                <a:hlinkClick r:id="rId2" tooltip="26 апреля"/>
              </a:rPr>
              <a:t>26 апреля</a:t>
            </a:r>
            <a:r>
              <a:rPr lang="ru-RU" dirty="0" smtClean="0"/>
              <a:t> </a:t>
            </a:r>
            <a:r>
              <a:rPr lang="ru-RU" dirty="0" smtClean="0">
                <a:hlinkClick r:id="rId3" tooltip="1986 год"/>
              </a:rPr>
              <a:t>1986 года</a:t>
            </a:r>
            <a:r>
              <a:rPr lang="ru-RU" dirty="0" smtClean="0"/>
              <a:t> четвёртого энергоблока </a:t>
            </a:r>
            <a:r>
              <a:rPr lang="ru-RU" dirty="0" smtClean="0">
                <a:hlinkClick r:id="rId4" tooltip="Чернобыльская АЭС"/>
              </a:rPr>
              <a:t>Чернобыльской атомной электростанции</a:t>
            </a:r>
            <a:r>
              <a:rPr lang="ru-RU" dirty="0" smtClean="0"/>
              <a:t>, расположенной на территории </a:t>
            </a:r>
            <a:r>
              <a:rPr lang="ru-RU" dirty="0" smtClean="0">
                <a:hlinkClick r:id="rId5" tooltip="Украинская ССР"/>
              </a:rPr>
              <a:t>Украинской ССР</a:t>
            </a:r>
            <a:r>
              <a:rPr lang="ru-RU" dirty="0" smtClean="0"/>
              <a:t> (ныне — </a:t>
            </a:r>
            <a:r>
              <a:rPr lang="ru-RU" dirty="0" smtClean="0">
                <a:hlinkClick r:id="rId6" tooltip="Украина"/>
              </a:rPr>
              <a:t>Украина</a:t>
            </a:r>
            <a:r>
              <a:rPr lang="ru-RU" dirty="0" smtClean="0"/>
              <a:t>). Разрушение носило взрывной характер, </a:t>
            </a:r>
            <a:r>
              <a:rPr lang="ru-RU" dirty="0" smtClean="0">
                <a:hlinkClick r:id="rId7" tooltip="Ядерный реактор"/>
              </a:rPr>
              <a:t>реактор</a:t>
            </a:r>
            <a:r>
              <a:rPr lang="ru-RU" dirty="0" smtClean="0"/>
              <a:t> был полностью разрушен, и в окружающую среду было выброшено большое  количество радиоактивных веществ.</a:t>
            </a:r>
            <a:endParaRPr lang="ru-RU" dirty="0"/>
          </a:p>
        </p:txBody>
      </p:sp>
      <p:pic>
        <p:nvPicPr>
          <p:cNvPr id="8" name="Содержимое 7" descr="i.jpg"/>
          <p:cNvPicPr>
            <a:picLocks noGrp="1" noChangeAspect="1"/>
          </p:cNvPicPr>
          <p:nvPr>
            <p:ph sz="half" idx="2"/>
          </p:nvPr>
        </p:nvPicPr>
        <p:blipFill>
          <a:blip r:embed="rId8"/>
          <a:stretch>
            <a:fillRect/>
          </a:stretch>
        </p:blipFill>
        <p:spPr>
          <a:xfrm>
            <a:off x="6084168" y="2708920"/>
            <a:ext cx="1143000" cy="8534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Причины Чернобыльской аварии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реактор не соответствовал нормам безопасности и имел опасные конструктивные особенности;</a:t>
            </a:r>
          </a:p>
          <a:p>
            <a:r>
              <a:rPr lang="ru-RU" dirty="0" smtClean="0"/>
              <a:t>низкое качество регламента эксплуатации в части обеспечения безопасности;</a:t>
            </a:r>
          </a:p>
          <a:p>
            <a:r>
              <a:rPr lang="ru-RU" dirty="0" smtClean="0"/>
              <a:t>неэффективность режима регулирования и надзора за безопасностью в ядерной энергетике, общая недостаточность культуры безопасности в ядерных вопросах как на национальном, так и на местном уровне;</a:t>
            </a:r>
          </a:p>
          <a:p>
            <a:r>
              <a:rPr lang="ru-RU" dirty="0" smtClean="0"/>
              <a:t>отсутствовал эффективный обмен информацией по безопасности как между операторами, так и между операторами и проектировщиками, персонал не обладал достаточным пониманием особенностей станции, влияющих на безопасность;</a:t>
            </a:r>
          </a:p>
          <a:p>
            <a:r>
              <a:rPr lang="ru-RU" dirty="0" smtClean="0"/>
              <a:t>персонал допустил ряд ошибок и нарушил существующие инструкции и программу испытаний.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437988" y="188641"/>
            <a:ext cx="229425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dirty="0" smtClean="0">
                <a:latin typeface="Candara" pitchFamily="34" charset="0"/>
              </a:rPr>
              <a:t> </a:t>
            </a:r>
            <a:endParaRPr lang="ru-RU" sz="2400" dirty="0">
              <a:latin typeface="Candar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Медицинские последствия Чернобыльской аварии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Рак щитовидной железы и другая </a:t>
            </a:r>
            <a:r>
              <a:rPr lang="ru-RU" dirty="0" err="1" smtClean="0"/>
              <a:t>тиреоидная</a:t>
            </a:r>
            <a:r>
              <a:rPr lang="ru-RU" dirty="0" smtClean="0"/>
              <a:t> патология</a:t>
            </a:r>
          </a:p>
          <a:p>
            <a:r>
              <a:rPr lang="ru-RU" dirty="0" smtClean="0"/>
              <a:t>Лейкемия</a:t>
            </a:r>
          </a:p>
          <a:p>
            <a:r>
              <a:rPr lang="ru-RU" dirty="0" smtClean="0"/>
              <a:t>Другие, чем рак щитовидной железы, солидные раки</a:t>
            </a:r>
          </a:p>
          <a:p>
            <a:r>
              <a:rPr lang="ru-RU" dirty="0" smtClean="0"/>
              <a:t>Нераковые и </a:t>
            </a:r>
            <a:r>
              <a:rPr lang="ru-RU" dirty="0" err="1" smtClean="0"/>
              <a:t>нетиреоидные</a:t>
            </a:r>
            <a:r>
              <a:rPr lang="ru-RU" dirty="0" smtClean="0"/>
              <a:t> эффекты:</a:t>
            </a:r>
          </a:p>
          <a:p>
            <a:pPr lvl="3"/>
            <a:r>
              <a:rPr lang="ru-RU" dirty="0" smtClean="0"/>
              <a:t>Смертность, которая </a:t>
            </a:r>
            <a:r>
              <a:rPr lang="ru-RU" dirty="0" err="1" smtClean="0"/>
              <a:t>атрибутирована</a:t>
            </a:r>
            <a:r>
              <a:rPr lang="ru-RU" dirty="0" smtClean="0"/>
              <a:t> к аварии на ЧАЭС</a:t>
            </a:r>
          </a:p>
          <a:p>
            <a:pPr lvl="3"/>
            <a:r>
              <a:rPr lang="ru-RU" dirty="0" smtClean="0"/>
              <a:t>Психиатрические и психологические следствия и эффекты в центральной нервной системе</a:t>
            </a:r>
          </a:p>
          <a:p>
            <a:pPr lvl="3"/>
            <a:r>
              <a:rPr lang="ru-RU" dirty="0" smtClean="0"/>
              <a:t>Репродуктивные эффекты и здоровье детей</a:t>
            </a:r>
          </a:p>
          <a:p>
            <a:pPr lvl="3"/>
            <a:r>
              <a:rPr lang="ru-RU" dirty="0" smtClean="0"/>
              <a:t>Катаракты</a:t>
            </a:r>
          </a:p>
          <a:p>
            <a:pPr lvl="3"/>
            <a:r>
              <a:rPr lang="ru-RU" dirty="0" err="1" smtClean="0"/>
              <a:t>Сердечно-сосудистые</a:t>
            </a:r>
            <a:r>
              <a:rPr lang="ru-RU" dirty="0" smtClean="0"/>
              <a:t> заболевания</a:t>
            </a:r>
          </a:p>
          <a:p>
            <a:pPr lvl="3"/>
            <a:r>
              <a:rPr lang="ru-RU" dirty="0" smtClean="0"/>
              <a:t>Иммунологические эффекты</a:t>
            </a:r>
          </a:p>
          <a:p>
            <a:endParaRPr lang="ru-RU" dirty="0"/>
          </a:p>
        </p:txBody>
      </p:sp>
      <p:pic>
        <p:nvPicPr>
          <p:cNvPr id="6" name="Содержимое 5" descr="i (1)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479054" y="2000241"/>
            <a:ext cx="4362143" cy="3286148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Четыре основных механизма</a:t>
            </a:r>
            <a:br>
              <a:rPr lang="ru-RU" sz="3200" dirty="0" smtClean="0"/>
            </a:br>
            <a:r>
              <a:rPr lang="ru-RU" sz="3200" dirty="0" smtClean="0"/>
              <a:t>облучения населения</a:t>
            </a:r>
            <a:endParaRPr lang="ru-RU" sz="32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доза внешнего облучения в результате прохождения радиоактивного облака,</a:t>
            </a:r>
          </a:p>
          <a:p>
            <a:r>
              <a:rPr lang="ru-RU" dirty="0" smtClean="0"/>
              <a:t>доза внутреннего облучения в результате ингаляции радиоактивных материалов из облака и вторично взвешенных частиц, </a:t>
            </a:r>
          </a:p>
          <a:p>
            <a:r>
              <a:rPr lang="ru-RU" dirty="0" smtClean="0"/>
              <a:t> доза внешнего облучения от радиоактивного материала,  выпавшего на почву и другие поверхности,  </a:t>
            </a:r>
          </a:p>
          <a:p>
            <a:r>
              <a:rPr lang="ru-RU" dirty="0" smtClean="0"/>
              <a:t> доза внутреннего облучения от </a:t>
            </a:r>
            <a:r>
              <a:rPr lang="ru-RU" dirty="0" err="1" smtClean="0"/>
              <a:t>перорального</a:t>
            </a:r>
            <a:r>
              <a:rPr lang="ru-RU" dirty="0" smtClean="0"/>
              <a:t> поступления пищевых продуктов и воды</a:t>
            </a:r>
            <a:endParaRPr lang="ru-RU" dirty="0"/>
          </a:p>
        </p:txBody>
      </p:sp>
      <p:pic>
        <p:nvPicPr>
          <p:cNvPr id="7" name="Содержимое 6" descr="i (2)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096000" y="3432651"/>
            <a:ext cx="1143000" cy="861060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Генетические последствия Чернобыля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после чернобыльской катастрофы генетические мутации вдвое увеличили число врожденных аномалий у потомков местных жителей. Все живое на пострадавших от радиации территориях будет </a:t>
            </a:r>
            <a:r>
              <a:rPr lang="ru-RU" sz="2000" dirty="0" err="1" smtClean="0"/>
              <a:t>мутировать</a:t>
            </a:r>
            <a:r>
              <a:rPr lang="ru-RU" sz="2000" dirty="0" smtClean="0"/>
              <a:t> многие сотни лет.</a:t>
            </a:r>
            <a:endParaRPr lang="ru-RU" sz="2000" dirty="0"/>
          </a:p>
        </p:txBody>
      </p:sp>
      <p:pic>
        <p:nvPicPr>
          <p:cNvPr id="5" name="Содержимое 4" descr="i (4)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88024" y="1556792"/>
            <a:ext cx="3214710" cy="4592443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err="1" smtClean="0"/>
              <a:t>Радиационно</a:t>
            </a:r>
            <a:r>
              <a:rPr lang="ru-RU" sz="3600" dirty="0" smtClean="0"/>
              <a:t> индуцированные последствия для растений и животных</a:t>
            </a:r>
            <a:endParaRPr lang="ru-RU" sz="36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В пострадавших районах наблюдались острые радиационные эффекты (гибель растений и животных в результате излучения,  потеря воспроизводства и т.д.)  и долгосрочные последствия (изменение </a:t>
            </a:r>
            <a:r>
              <a:rPr lang="ru-RU" sz="2000" dirty="0" err="1" smtClean="0"/>
              <a:t>биоразнообразия</a:t>
            </a:r>
            <a:r>
              <a:rPr lang="ru-RU" sz="2000" dirty="0" smtClean="0"/>
              <a:t>,  цитогенетические аномалии</a:t>
            </a:r>
            <a:endParaRPr lang="ru-RU" sz="2000" dirty="0"/>
          </a:p>
        </p:txBody>
      </p:sp>
      <p:pic>
        <p:nvPicPr>
          <p:cNvPr id="7" name="Содержимое 6" descr="i (5)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00562" y="1643050"/>
            <a:ext cx="4135973" cy="3088193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Радиоактивное загрязнение окружающей среды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Основные выбросы из четвертого энергоблока Чернобыльской атомной электростанции продолжались десять дней и в их состав входили радиоактивные газы,  конденсированные аэрозоли и большое количество частиц топлива.</a:t>
            </a:r>
            <a:endParaRPr lang="ru-RU" sz="2000" dirty="0"/>
          </a:p>
        </p:txBody>
      </p:sp>
      <p:pic>
        <p:nvPicPr>
          <p:cNvPr id="9" name="Содержимое 8" descr="i (3)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429124" y="1714488"/>
            <a:ext cx="4417876" cy="3357586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231</TotalTime>
  <Words>688</Words>
  <Application>Microsoft Office PowerPoint</Application>
  <PresentationFormat>Экран (4:3)</PresentationFormat>
  <Paragraphs>59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Апекс</vt:lpstr>
      <vt:lpstr>Авария на Чернобыльской атомной электростанции</vt:lpstr>
      <vt:lpstr>Географическое положение Чернобыльской АЭС</vt:lpstr>
      <vt:lpstr> Чернобыльская авария</vt:lpstr>
      <vt:lpstr>Причины Чернобыльской аварии</vt:lpstr>
      <vt:lpstr>Медицинские последствия Чернобыльской аварии</vt:lpstr>
      <vt:lpstr>Четыре основных механизма облучения населения</vt:lpstr>
      <vt:lpstr>Генетические последствия Чернобыля</vt:lpstr>
      <vt:lpstr>Радиационно индуцированные последствия для растений и животных</vt:lpstr>
      <vt:lpstr>Радиоактивное загрязнение окружающей среды</vt:lpstr>
      <vt:lpstr>Сельскохозяйственная среда</vt:lpstr>
      <vt:lpstr>     Лесная среда Чернобыля</vt:lpstr>
      <vt:lpstr>       Водная среда Чернобыля</vt:lpstr>
      <vt:lpstr>ИТОГИ  </vt:lpstr>
      <vt:lpstr>Презентация PowerPoint</vt:lpstr>
      <vt:lpstr>Задачи по восстановлению Чернобыльской зоны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по географии на тему: Чернобыльская авария</dc:title>
  <dc:creator>паха</dc:creator>
  <cp:lastModifiedBy>Таня</cp:lastModifiedBy>
  <cp:revision>26</cp:revision>
  <dcterms:created xsi:type="dcterms:W3CDTF">2011-09-28T22:21:12Z</dcterms:created>
  <dcterms:modified xsi:type="dcterms:W3CDTF">2013-03-15T19:28:40Z</dcterms:modified>
</cp:coreProperties>
</file>