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350" r:id="rId15"/>
    <p:sldId id="270" r:id="rId16"/>
    <p:sldId id="351" r:id="rId17"/>
    <p:sldId id="271" r:id="rId18"/>
    <p:sldId id="273" r:id="rId19"/>
    <p:sldId id="274" r:id="rId20"/>
    <p:sldId id="275" r:id="rId21"/>
    <p:sldId id="276" r:id="rId22"/>
    <p:sldId id="277" r:id="rId23"/>
    <p:sldId id="352" r:id="rId24"/>
    <p:sldId id="353" r:id="rId25"/>
    <p:sldId id="278" r:id="rId26"/>
    <p:sldId id="279" r:id="rId27"/>
    <p:sldId id="354" r:id="rId28"/>
    <p:sldId id="280" r:id="rId29"/>
    <p:sldId id="281" r:id="rId30"/>
    <p:sldId id="282" r:id="rId31"/>
    <p:sldId id="355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1" r:id="rId70"/>
    <p:sldId id="322" r:id="rId71"/>
    <p:sldId id="320" r:id="rId72"/>
    <p:sldId id="323" r:id="rId73"/>
    <p:sldId id="324" r:id="rId74"/>
    <p:sldId id="325" r:id="rId75"/>
    <p:sldId id="326" r:id="rId76"/>
    <p:sldId id="327" r:id="rId77"/>
    <p:sldId id="329" r:id="rId78"/>
    <p:sldId id="330" r:id="rId79"/>
    <p:sldId id="331" r:id="rId80"/>
    <p:sldId id="332" r:id="rId81"/>
    <p:sldId id="333" r:id="rId82"/>
    <p:sldId id="334" r:id="rId83"/>
    <p:sldId id="335" r:id="rId84"/>
    <p:sldId id="336" r:id="rId85"/>
    <p:sldId id="337" r:id="rId86"/>
    <p:sldId id="338" r:id="rId87"/>
    <p:sldId id="339" r:id="rId88"/>
    <p:sldId id="340" r:id="rId89"/>
    <p:sldId id="342" r:id="rId90"/>
    <p:sldId id="343" r:id="rId91"/>
    <p:sldId id="341" r:id="rId92"/>
    <p:sldId id="344" r:id="rId93"/>
    <p:sldId id="345" r:id="rId94"/>
    <p:sldId id="346" r:id="rId95"/>
    <p:sldId id="347" r:id="rId96"/>
    <p:sldId id="348" r:id="rId97"/>
    <p:sldId id="349" r:id="rId98"/>
    <p:sldId id="356" r:id="rId9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4" d="100"/>
          <a:sy n="74" d="100"/>
        </p:scale>
        <p:origin x="-1182" y="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gif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492896"/>
            <a:ext cx="8305800" cy="1981200"/>
          </a:xfrm>
        </p:spPr>
        <p:txBody>
          <a:bodyPr/>
          <a:lstStyle/>
          <a:p>
            <a:r>
              <a:rPr lang="uk-UA" sz="6600" dirty="0" smtClean="0"/>
              <a:t>Середньовічна Україна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1) </a:t>
            </a:r>
            <a:r>
              <a:rPr lang="ru-RU" dirty="0" smtClean="0">
                <a:solidFill>
                  <a:schemeClr val="bg1"/>
                </a:solidFill>
              </a:rPr>
              <a:t>882-978 </a:t>
            </a:r>
            <a:r>
              <a:rPr lang="ru-RU" dirty="0" err="1" smtClean="0">
                <a:solidFill>
                  <a:schemeClr val="bg1"/>
                </a:solidFill>
              </a:rPr>
              <a:t>рр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dirty="0" smtClean="0"/>
              <a:t>— </a:t>
            </a:r>
            <a:r>
              <a:rPr lang="ru-RU" dirty="0" err="1" smtClean="0"/>
              <a:t>утворення</a:t>
            </a:r>
            <a:r>
              <a:rPr lang="ru-RU" dirty="0" smtClean="0"/>
              <a:t> та </a:t>
            </a:r>
            <a:r>
              <a:rPr lang="ru-RU" dirty="0" err="1" smtClean="0"/>
              <a:t>становлення</a:t>
            </a:r>
            <a:r>
              <a:rPr lang="ru-RU" dirty="0" smtClean="0"/>
              <a:t> </a:t>
            </a:r>
            <a:r>
              <a:rPr lang="ru-RU" dirty="0" err="1" smtClean="0"/>
              <a:t>східнослов’янської</a:t>
            </a:r>
            <a:r>
              <a:rPr lang="ru-RU" dirty="0" smtClean="0"/>
              <a:t> </a:t>
            </a:r>
            <a:r>
              <a:rPr lang="ru-RU" dirty="0" err="1" smtClean="0"/>
              <a:t>держави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центром у </a:t>
            </a:r>
            <a:r>
              <a:rPr lang="ru-RU" dirty="0" err="1" smtClean="0"/>
              <a:t>Києві</a:t>
            </a:r>
            <a:r>
              <a:rPr lang="ru-RU" dirty="0" smtClean="0"/>
              <a:t>;</a:t>
            </a:r>
          </a:p>
          <a:p>
            <a:pPr>
              <a:buNone/>
            </a:pPr>
            <a:r>
              <a:rPr lang="ru-RU" dirty="0" smtClean="0"/>
              <a:t>2) </a:t>
            </a:r>
            <a:r>
              <a:rPr lang="ru-RU" dirty="0" smtClean="0">
                <a:solidFill>
                  <a:schemeClr val="bg1"/>
                </a:solidFill>
              </a:rPr>
              <a:t>978-1054 </a:t>
            </a:r>
            <a:r>
              <a:rPr lang="ru-RU" dirty="0" err="1" smtClean="0">
                <a:solidFill>
                  <a:schemeClr val="bg1"/>
                </a:solidFill>
              </a:rPr>
              <a:t>рр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dirty="0" smtClean="0"/>
              <a:t>— </a:t>
            </a:r>
            <a:r>
              <a:rPr lang="ru-RU" dirty="0" err="1" smtClean="0"/>
              <a:t>розквіт</a:t>
            </a:r>
            <a:r>
              <a:rPr lang="ru-RU" dirty="0" smtClean="0"/>
              <a:t> </a:t>
            </a:r>
            <a:r>
              <a:rPr lang="ru-RU" dirty="0" err="1" smtClean="0"/>
              <a:t>Київської</a:t>
            </a:r>
            <a:r>
              <a:rPr lang="ru-RU" dirty="0" smtClean="0"/>
              <a:t> </a:t>
            </a:r>
            <a:r>
              <a:rPr lang="ru-RU" dirty="0" err="1" smtClean="0"/>
              <a:t>Русі</a:t>
            </a:r>
            <a:r>
              <a:rPr lang="ru-RU" dirty="0" smtClean="0"/>
              <a:t>, </a:t>
            </a:r>
            <a:r>
              <a:rPr lang="ru-RU" dirty="0" err="1" smtClean="0"/>
              <a:t>зростання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політичної</a:t>
            </a:r>
            <a:r>
              <a:rPr lang="ru-RU" dirty="0" smtClean="0"/>
              <a:t> </a:t>
            </a:r>
            <a:r>
              <a:rPr lang="ru-RU" dirty="0" err="1" smtClean="0"/>
              <a:t>могутності</a:t>
            </a:r>
            <a:r>
              <a:rPr lang="ru-RU" dirty="0" smtClean="0"/>
              <a:t>, </a:t>
            </a:r>
            <a:r>
              <a:rPr lang="ru-RU" dirty="0" err="1" smtClean="0"/>
              <a:t>збільшення</a:t>
            </a:r>
            <a:r>
              <a:rPr lang="ru-RU" dirty="0" smtClean="0"/>
              <a:t> </a:t>
            </a:r>
            <a:r>
              <a:rPr lang="ru-RU" dirty="0" err="1" smtClean="0"/>
              <a:t>території</a:t>
            </a:r>
            <a:r>
              <a:rPr lang="ru-RU" dirty="0" smtClean="0"/>
              <a:t>, </a:t>
            </a:r>
            <a:r>
              <a:rPr lang="ru-RU" dirty="0" err="1" smtClean="0"/>
              <a:t>значні</a:t>
            </a:r>
            <a:r>
              <a:rPr lang="ru-RU" dirty="0" smtClean="0"/>
              <a:t> </a:t>
            </a:r>
            <a:r>
              <a:rPr lang="ru-RU" dirty="0" err="1" smtClean="0"/>
              <a:t>досягнення</a:t>
            </a:r>
            <a:r>
              <a:rPr lang="ru-RU" dirty="0" smtClean="0"/>
              <a:t> в </a:t>
            </a:r>
            <a:r>
              <a:rPr lang="ru-RU" dirty="0" err="1" smtClean="0"/>
              <a:t>сфері</a:t>
            </a:r>
            <a:r>
              <a:rPr lang="ru-RU" dirty="0" smtClean="0"/>
              <a:t> </a:t>
            </a:r>
            <a:r>
              <a:rPr lang="ru-RU" dirty="0" err="1" smtClean="0"/>
              <a:t>культури</a:t>
            </a:r>
            <a:r>
              <a:rPr lang="ru-RU" dirty="0" smtClean="0"/>
              <a:t>;</a:t>
            </a:r>
          </a:p>
          <a:p>
            <a:pPr>
              <a:buNone/>
            </a:pPr>
            <a:r>
              <a:rPr lang="ru-RU" dirty="0" smtClean="0"/>
              <a:t>3) </a:t>
            </a:r>
            <a:r>
              <a:rPr lang="ru-RU" dirty="0" smtClean="0">
                <a:solidFill>
                  <a:schemeClr val="bg1"/>
                </a:solidFill>
              </a:rPr>
              <a:t>1054-1360 </a:t>
            </a:r>
            <a:r>
              <a:rPr lang="ru-RU" dirty="0" err="1" smtClean="0">
                <a:solidFill>
                  <a:schemeClr val="bg1"/>
                </a:solidFill>
              </a:rPr>
              <a:t>рр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dirty="0" smtClean="0"/>
              <a:t>— </a:t>
            </a:r>
            <a:r>
              <a:rPr lang="ru-RU" dirty="0" err="1" smtClean="0"/>
              <a:t>поступовий</a:t>
            </a:r>
            <a:r>
              <a:rPr lang="ru-RU" dirty="0" smtClean="0"/>
              <a:t> </a:t>
            </a:r>
            <a:r>
              <a:rPr lang="ru-RU" dirty="0" err="1" smtClean="0"/>
              <a:t>занепад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розпад</a:t>
            </a:r>
            <a:r>
              <a:rPr lang="ru-RU" dirty="0" smtClean="0"/>
              <a:t> </a:t>
            </a:r>
            <a:r>
              <a:rPr lang="ru-RU" dirty="0" err="1" smtClean="0"/>
              <a:t>Київської</a:t>
            </a:r>
            <a:r>
              <a:rPr lang="ru-RU" dirty="0" smtClean="0"/>
              <a:t> </a:t>
            </a:r>
            <a:r>
              <a:rPr lang="ru-RU" dirty="0" err="1" smtClean="0"/>
              <a:t>Русі</a:t>
            </a:r>
            <a:r>
              <a:rPr lang="ru-RU" dirty="0" smtClean="0"/>
              <a:t>, </a:t>
            </a:r>
            <a:r>
              <a:rPr lang="ru-RU" dirty="0" err="1" smtClean="0"/>
              <a:t>утворення</a:t>
            </a:r>
            <a:r>
              <a:rPr lang="ru-RU" dirty="0" smtClean="0"/>
              <a:t> </a:t>
            </a:r>
            <a:r>
              <a:rPr lang="ru-RU" dirty="0" err="1" smtClean="0"/>
              <a:t>самостійних</a:t>
            </a:r>
            <a:r>
              <a:rPr lang="ru-RU" dirty="0" smtClean="0"/>
              <a:t> </a:t>
            </a:r>
            <a:r>
              <a:rPr lang="ru-RU" dirty="0" err="1" smtClean="0"/>
              <a:t>князівств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57310"/>
          </a:xfrm>
        </p:spPr>
        <p:txBody>
          <a:bodyPr>
            <a:noAutofit/>
          </a:bodyPr>
          <a:lstStyle/>
          <a:p>
            <a:r>
              <a:rPr lang="ru-RU" sz="3200" dirty="0" err="1" smtClean="0"/>
              <a:t>Історію</a:t>
            </a:r>
            <a:r>
              <a:rPr lang="ru-RU" sz="3200" dirty="0" smtClean="0"/>
              <a:t> </a:t>
            </a:r>
            <a:r>
              <a:rPr lang="ru-RU" sz="3200" dirty="0" err="1" smtClean="0"/>
              <a:t>Київської</a:t>
            </a:r>
            <a:r>
              <a:rPr lang="ru-RU" sz="3200" dirty="0" smtClean="0"/>
              <a:t> </a:t>
            </a:r>
            <a:r>
              <a:rPr lang="ru-RU" sz="3200" dirty="0" err="1" smtClean="0"/>
              <a:t>Русі</a:t>
            </a:r>
            <a:r>
              <a:rPr lang="ru-RU" sz="3200" dirty="0" smtClean="0"/>
              <a:t> </a:t>
            </a:r>
            <a:r>
              <a:rPr lang="ru-RU" sz="3200" dirty="0" err="1" smtClean="0"/>
              <a:t>можна</a:t>
            </a:r>
            <a:r>
              <a:rPr lang="ru-RU" sz="3200" dirty="0" smtClean="0"/>
              <a:t> </a:t>
            </a:r>
            <a:r>
              <a:rPr lang="ru-RU" sz="3200" dirty="0" err="1" smtClean="0"/>
              <a:t>розділити</a:t>
            </a:r>
            <a:r>
              <a:rPr lang="ru-RU" sz="3200" dirty="0" smtClean="0"/>
              <a:t> на </a:t>
            </a:r>
            <a:r>
              <a:rPr lang="ru-RU" sz="3200" dirty="0" err="1" smtClean="0"/>
              <a:t>такі</a:t>
            </a:r>
            <a:r>
              <a:rPr lang="ru-RU" sz="3200" dirty="0" smtClean="0"/>
              <a:t> </a:t>
            </a:r>
            <a:r>
              <a:rPr lang="ru-RU" sz="3200" dirty="0" err="1" smtClean="0"/>
              <a:t>основні</a:t>
            </a:r>
            <a:r>
              <a:rPr lang="ru-RU" sz="3200" dirty="0" smtClean="0"/>
              <a:t> </a:t>
            </a:r>
            <a:r>
              <a:rPr lang="ru-RU" sz="3200" dirty="0" err="1" smtClean="0"/>
              <a:t>періоди</a:t>
            </a:r>
            <a:r>
              <a:rPr lang="ru-RU" sz="3200" dirty="0" smtClean="0"/>
              <a:t>:</a:t>
            </a:r>
            <a:r>
              <a:rPr lang="ru-RU" sz="4400" dirty="0" smtClean="0"/>
              <a:t/>
            </a:r>
            <a:br>
              <a:rPr lang="ru-RU" sz="4400" dirty="0" smtClean="0"/>
            </a:b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685800" y="4572008"/>
            <a:ext cx="7924800" cy="2000264"/>
          </a:xfrm>
        </p:spPr>
        <p:txBody>
          <a:bodyPr>
            <a:normAutofit/>
          </a:bodyPr>
          <a:lstStyle/>
          <a:p>
            <a:r>
              <a:rPr lang="ru-RU" dirty="0" err="1" smtClean="0"/>
              <a:t>Сьогодні</a:t>
            </a:r>
            <a:r>
              <a:rPr lang="ru-RU" dirty="0" smtClean="0"/>
              <a:t> </a:t>
            </a:r>
            <a:r>
              <a:rPr lang="ru-RU" dirty="0" err="1" smtClean="0"/>
              <a:t>серед</a:t>
            </a:r>
            <a:r>
              <a:rPr lang="ru-RU" dirty="0" smtClean="0"/>
              <a:t> </a:t>
            </a:r>
            <a:r>
              <a:rPr lang="ru-RU" dirty="0" err="1" smtClean="0"/>
              <a:t>істориків</a:t>
            </a:r>
            <a:r>
              <a:rPr lang="ru-RU" dirty="0" smtClean="0"/>
              <a:t> </a:t>
            </a:r>
            <a:r>
              <a:rPr lang="ru-RU" dirty="0" err="1" smtClean="0"/>
              <a:t>побутує</a:t>
            </a:r>
            <a:r>
              <a:rPr lang="ru-RU" dirty="0" smtClean="0"/>
              <a:t> </a:t>
            </a:r>
            <a:r>
              <a:rPr lang="ru-RU" dirty="0" err="1" smtClean="0"/>
              <a:t>кілька</a:t>
            </a:r>
            <a:r>
              <a:rPr lang="ru-RU" dirty="0" smtClean="0"/>
              <a:t> </a:t>
            </a:r>
            <a:r>
              <a:rPr lang="ru-RU" dirty="0" err="1" smtClean="0"/>
              <a:t>наукових</a:t>
            </a:r>
            <a:r>
              <a:rPr lang="ru-RU" dirty="0" smtClean="0"/>
              <a:t> </a:t>
            </a:r>
            <a:r>
              <a:rPr lang="ru-RU" dirty="0" err="1" smtClean="0"/>
              <a:t>теорій</a:t>
            </a:r>
            <a:r>
              <a:rPr lang="ru-RU" dirty="0" smtClean="0"/>
              <a:t> </a:t>
            </a:r>
            <a:r>
              <a:rPr lang="ru-RU" dirty="0" err="1" smtClean="0"/>
              <a:t>походження</a:t>
            </a:r>
            <a:r>
              <a:rPr lang="ru-RU" dirty="0" smtClean="0"/>
              <a:t> </a:t>
            </a:r>
            <a:r>
              <a:rPr lang="ru-RU" dirty="0" err="1" smtClean="0"/>
              <a:t>назви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bg1"/>
                </a:solidFill>
              </a:rPr>
              <a:t>«Русь». </a:t>
            </a:r>
            <a:r>
              <a:rPr lang="ru-RU" dirty="0" smtClean="0"/>
              <a:t>У широкому </a:t>
            </a:r>
            <a:r>
              <a:rPr lang="ru-RU" dirty="0" err="1" smtClean="0"/>
              <a:t>розумінні</a:t>
            </a:r>
            <a:r>
              <a:rPr lang="ru-RU" dirty="0" smtClean="0"/>
              <a:t> ними </a:t>
            </a:r>
            <a:r>
              <a:rPr lang="ru-RU" dirty="0" err="1" smtClean="0"/>
              <a:t>охоплювалися</a:t>
            </a:r>
            <a:r>
              <a:rPr lang="ru-RU" dirty="0" smtClean="0"/>
              <a:t> </a:t>
            </a:r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 err="1" smtClean="0"/>
              <a:t>східнослов'янські</a:t>
            </a:r>
            <a:r>
              <a:rPr lang="ru-RU" dirty="0" smtClean="0"/>
              <a:t> </a:t>
            </a:r>
            <a:r>
              <a:rPr lang="ru-RU" dirty="0" err="1" smtClean="0"/>
              <a:t>землі</a:t>
            </a:r>
            <a:r>
              <a:rPr lang="ru-RU" dirty="0" smtClean="0"/>
              <a:t>, у </a:t>
            </a:r>
            <a:r>
              <a:rPr lang="ru-RU" dirty="0" err="1" smtClean="0"/>
              <a:t>вузькому</a:t>
            </a:r>
            <a:r>
              <a:rPr lang="ru-RU" dirty="0" smtClean="0"/>
              <a:t> - </a:t>
            </a:r>
            <a:r>
              <a:rPr lang="ru-RU" dirty="0" err="1" smtClean="0"/>
              <a:t>територія</a:t>
            </a:r>
            <a:r>
              <a:rPr lang="ru-RU" dirty="0" smtClean="0"/>
              <a:t> </a:t>
            </a:r>
            <a:r>
              <a:rPr lang="ru-RU" dirty="0" err="1" smtClean="0"/>
              <a:t>Південної</a:t>
            </a:r>
            <a:r>
              <a:rPr lang="ru-RU" dirty="0" smtClean="0"/>
              <a:t> </a:t>
            </a:r>
            <a:r>
              <a:rPr lang="ru-RU" dirty="0" err="1" smtClean="0"/>
              <a:t>Русі</a:t>
            </a:r>
            <a:r>
              <a:rPr lang="ru-RU" dirty="0" smtClean="0"/>
              <a:t> -</a:t>
            </a:r>
            <a:r>
              <a:rPr lang="ru-RU" dirty="0" err="1" smtClean="0"/>
              <a:t>Київщини</a:t>
            </a:r>
            <a:r>
              <a:rPr lang="ru-RU" dirty="0" smtClean="0"/>
              <a:t>, </a:t>
            </a:r>
            <a:r>
              <a:rPr lang="ru-RU" dirty="0" err="1" smtClean="0"/>
              <a:t>Чернігівщини</a:t>
            </a:r>
            <a:r>
              <a:rPr lang="ru-RU" dirty="0" smtClean="0"/>
              <a:t>, </a:t>
            </a:r>
            <a:r>
              <a:rPr lang="ru-RU" dirty="0" err="1" smtClean="0"/>
              <a:t>Переяславщини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4" name="Содержимое 3" descr="1326318961_kuivskarus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071538" y="0"/>
            <a:ext cx="7400925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428596" y="3000372"/>
            <a:ext cx="2400288" cy="419080"/>
          </a:xfrm>
        </p:spPr>
        <p:txBody>
          <a:bodyPr>
            <a:normAutofit/>
          </a:bodyPr>
          <a:lstStyle/>
          <a:p>
            <a:r>
              <a:rPr lang="uk-UA" sz="1600" dirty="0" smtClean="0">
                <a:solidFill>
                  <a:schemeClr val="bg1"/>
                </a:solidFill>
              </a:rPr>
              <a:t>Князь Рюрик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4294967295"/>
          </p:nvPr>
        </p:nvSpPr>
        <p:spPr>
          <a:xfrm>
            <a:off x="5929322" y="428604"/>
            <a:ext cx="3214678" cy="6238896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У 862 р. </a:t>
            </a:r>
            <a:r>
              <a:rPr lang="ru-RU" dirty="0" err="1" smtClean="0"/>
              <a:t>варязький</a:t>
            </a:r>
            <a:r>
              <a:rPr lang="ru-RU" dirty="0" smtClean="0"/>
              <a:t> вождь (конунг) </a:t>
            </a:r>
            <a:r>
              <a:rPr lang="ru-RU" dirty="0" err="1" smtClean="0"/>
              <a:t>Рюрик</a:t>
            </a:r>
            <a:r>
              <a:rPr lang="ru-RU" dirty="0" smtClean="0"/>
              <a:t> </a:t>
            </a:r>
            <a:r>
              <a:rPr lang="ru-RU" dirty="0" err="1" smtClean="0"/>
              <a:t>стає</a:t>
            </a:r>
            <a:r>
              <a:rPr lang="ru-RU" dirty="0" smtClean="0"/>
              <a:t> князем у </a:t>
            </a:r>
            <a:r>
              <a:rPr lang="ru-RU" dirty="0" err="1" smtClean="0"/>
              <a:t>Новгороді</a:t>
            </a:r>
            <a:r>
              <a:rPr lang="ru-RU" dirty="0" smtClean="0"/>
              <a:t>, створивши базу </a:t>
            </a:r>
            <a:r>
              <a:rPr lang="ru-RU" dirty="0" err="1" smtClean="0"/>
              <a:t>подальшої</a:t>
            </a:r>
            <a:r>
              <a:rPr lang="ru-RU" dirty="0" smtClean="0"/>
              <a:t> </a:t>
            </a:r>
            <a:r>
              <a:rPr lang="ru-RU" dirty="0" err="1" smtClean="0"/>
              <a:t>варязької</a:t>
            </a:r>
            <a:r>
              <a:rPr lang="ru-RU" dirty="0" smtClean="0"/>
              <a:t> </a:t>
            </a:r>
            <a:r>
              <a:rPr lang="ru-RU" dirty="0" err="1" smtClean="0"/>
              <a:t>експансії</a:t>
            </a:r>
            <a:r>
              <a:rPr lang="ru-RU" dirty="0" smtClean="0"/>
              <a:t>.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смерті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bg1"/>
                </a:solidFill>
              </a:rPr>
              <a:t>у 879 р. </a:t>
            </a:r>
            <a:r>
              <a:rPr lang="ru-RU" dirty="0" err="1" smtClean="0"/>
              <a:t>влада</a:t>
            </a:r>
            <a:r>
              <a:rPr lang="ru-RU" dirty="0" smtClean="0"/>
              <a:t> переходить до Олега (</a:t>
            </a:r>
            <a:r>
              <a:rPr lang="ru-RU" dirty="0" err="1" smtClean="0"/>
              <a:t>Хельга</a:t>
            </a:r>
            <a:r>
              <a:rPr lang="ru-RU" dirty="0" smtClean="0"/>
              <a:t>),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bg1"/>
                </a:solidFill>
              </a:rPr>
              <a:t>у 882 р. </a:t>
            </a:r>
            <a:r>
              <a:rPr lang="ru-RU" dirty="0" err="1" smtClean="0"/>
              <a:t>захоплює</a:t>
            </a:r>
            <a:r>
              <a:rPr lang="ru-RU" dirty="0" smtClean="0"/>
              <a:t> </a:t>
            </a:r>
            <a:r>
              <a:rPr lang="ru-RU" dirty="0" err="1" smtClean="0"/>
              <a:t>Київ</a:t>
            </a:r>
            <a:r>
              <a:rPr lang="ru-RU" dirty="0" smtClean="0"/>
              <a:t>, </a:t>
            </a:r>
            <a:r>
              <a:rPr lang="ru-RU" dirty="0" err="1" smtClean="0"/>
              <a:t>підступно</a:t>
            </a:r>
            <a:r>
              <a:rPr lang="ru-RU" dirty="0" smtClean="0"/>
              <a:t> </a:t>
            </a:r>
            <a:r>
              <a:rPr lang="ru-RU" dirty="0" err="1" smtClean="0"/>
              <a:t>вбиває</a:t>
            </a:r>
            <a:r>
              <a:rPr lang="ru-RU" dirty="0" smtClean="0"/>
              <a:t> Аскольда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Діра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об’єднує</a:t>
            </a:r>
            <a:r>
              <a:rPr lang="ru-RU" dirty="0" smtClean="0"/>
              <a:t> </a:t>
            </a:r>
            <a:r>
              <a:rPr lang="ru-RU" dirty="0" err="1" smtClean="0"/>
              <a:t>основні</a:t>
            </a:r>
            <a:r>
              <a:rPr lang="ru-RU" dirty="0" smtClean="0"/>
              <a:t> </a:t>
            </a:r>
            <a:r>
              <a:rPr lang="ru-RU" dirty="0" err="1" smtClean="0"/>
              <a:t>східнослов’янські</a:t>
            </a:r>
            <a:r>
              <a:rPr lang="ru-RU" dirty="0" smtClean="0"/>
              <a:t> </a:t>
            </a:r>
            <a:r>
              <a:rPr lang="ru-RU" dirty="0" err="1" smtClean="0"/>
              <a:t>землі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" name="Рисунок 9" descr="12271247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214290"/>
            <a:ext cx="2357454" cy="28043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d_879_a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3390218"/>
            <a:ext cx="2895598" cy="34677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 descr="askold i di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6116" y="1714488"/>
            <a:ext cx="2928958" cy="3154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86446" y="214290"/>
            <a:ext cx="3000396" cy="6286544"/>
          </a:xfrm>
        </p:spPr>
        <p:txBody>
          <a:bodyPr>
            <a:normAutofit fontScale="85000" lnSpcReduction="20000"/>
          </a:bodyPr>
          <a:lstStyle/>
          <a:p>
            <a:r>
              <a:rPr lang="ru-RU" dirty="0" err="1" smtClean="0"/>
              <a:t>Зміцнення</a:t>
            </a:r>
            <a:r>
              <a:rPr lang="ru-RU" dirty="0" smtClean="0"/>
              <a:t> </a:t>
            </a:r>
            <a:r>
              <a:rPr lang="ru-RU" dirty="0" err="1" smtClean="0"/>
              <a:t>Русі</a:t>
            </a:r>
            <a:r>
              <a:rPr lang="ru-RU" dirty="0" smtClean="0"/>
              <a:t> </a:t>
            </a:r>
            <a:r>
              <a:rPr lang="ru-RU" dirty="0" err="1" smtClean="0"/>
              <a:t>намагався</a:t>
            </a:r>
            <a:r>
              <a:rPr lang="ru-RU" dirty="0" smtClean="0"/>
              <a:t> </a:t>
            </a:r>
            <a:r>
              <a:rPr lang="ru-RU" dirty="0" err="1" smtClean="0"/>
              <a:t>продовжити</a:t>
            </a:r>
            <a:r>
              <a:rPr lang="ru-RU" dirty="0" smtClean="0"/>
              <a:t> </a:t>
            </a:r>
            <a:r>
              <a:rPr lang="ru-RU" dirty="0" err="1" smtClean="0"/>
              <a:t>наступник</a:t>
            </a:r>
            <a:r>
              <a:rPr lang="ru-RU" dirty="0" smtClean="0"/>
              <a:t> Олега — князь </a:t>
            </a:r>
            <a:r>
              <a:rPr lang="ru-RU" dirty="0" err="1" smtClean="0"/>
              <a:t>Ігор</a:t>
            </a:r>
            <a:r>
              <a:rPr lang="ru-RU" dirty="0" smtClean="0"/>
              <a:t> (</a:t>
            </a:r>
            <a:r>
              <a:rPr lang="ru-RU" dirty="0" err="1" smtClean="0"/>
              <a:t>Інгвар</a:t>
            </a:r>
            <a:r>
              <a:rPr lang="ru-RU" dirty="0" smtClean="0"/>
              <a:t>) — </a:t>
            </a:r>
            <a:r>
              <a:rPr lang="ru-RU" dirty="0" smtClean="0">
                <a:solidFill>
                  <a:schemeClr val="bg1"/>
                </a:solidFill>
              </a:rPr>
              <a:t>912-945 </a:t>
            </a:r>
            <a:r>
              <a:rPr lang="ru-RU" dirty="0" err="1" smtClean="0">
                <a:solidFill>
                  <a:schemeClr val="bg1"/>
                </a:solidFill>
              </a:rPr>
              <a:t>рр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dirty="0" smtClean="0"/>
              <a:t>. </a:t>
            </a:r>
            <a:r>
              <a:rPr lang="ru-RU" dirty="0" err="1" smtClean="0"/>
              <a:t>Ігор</a:t>
            </a:r>
            <a:r>
              <a:rPr lang="ru-RU" dirty="0" smtClean="0"/>
              <a:t> </a:t>
            </a:r>
            <a:r>
              <a:rPr lang="ru-RU" dirty="0" err="1" smtClean="0"/>
              <a:t>загинув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bg1"/>
                </a:solidFill>
              </a:rPr>
              <a:t>у 945 р.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спроби</a:t>
            </a:r>
            <a:r>
              <a:rPr lang="ru-RU" dirty="0" smtClean="0"/>
              <a:t> </a:t>
            </a:r>
            <a:r>
              <a:rPr lang="ru-RU" dirty="0" err="1" smtClean="0"/>
              <a:t>вдруге</a:t>
            </a:r>
            <a:r>
              <a:rPr lang="ru-RU" dirty="0" smtClean="0"/>
              <a:t> </a:t>
            </a:r>
            <a:r>
              <a:rPr lang="ru-RU" dirty="0" err="1" smtClean="0"/>
              <a:t>зібрати</a:t>
            </a:r>
            <a:r>
              <a:rPr lang="ru-RU" dirty="0" smtClean="0"/>
              <a:t> </a:t>
            </a:r>
            <a:r>
              <a:rPr lang="ru-RU" dirty="0" err="1" smtClean="0"/>
              <a:t>данину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древлян, </a:t>
            </a:r>
            <a:r>
              <a:rPr lang="ru-RU" dirty="0" err="1" smtClean="0"/>
              <a:t>які</a:t>
            </a:r>
            <a:r>
              <a:rPr lang="ru-RU" dirty="0" smtClean="0"/>
              <a:t>, </a:t>
            </a:r>
            <a:r>
              <a:rPr lang="ru-RU" dirty="0" err="1" smtClean="0"/>
              <a:t>обурившись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цього</a:t>
            </a:r>
            <a:r>
              <a:rPr lang="ru-RU" dirty="0" smtClean="0"/>
              <a:t> приводу, вбили </a:t>
            </a:r>
            <a:r>
              <a:rPr lang="ru-RU" dirty="0" err="1" smtClean="0"/>
              <a:t>його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Його</a:t>
            </a:r>
            <a:r>
              <a:rPr lang="ru-RU" dirty="0" smtClean="0"/>
              <a:t> вдова Ольга, яка стала княгинею </a:t>
            </a:r>
            <a:r>
              <a:rPr lang="ru-RU" dirty="0" smtClean="0">
                <a:solidFill>
                  <a:schemeClr val="bg1"/>
                </a:solidFill>
              </a:rPr>
              <a:t>(945-964 </a:t>
            </a:r>
            <a:r>
              <a:rPr lang="ru-RU" dirty="0" err="1" smtClean="0">
                <a:solidFill>
                  <a:schemeClr val="bg1"/>
                </a:solidFill>
              </a:rPr>
              <a:t>pp</a:t>
            </a:r>
            <a:r>
              <a:rPr lang="ru-RU" dirty="0" smtClean="0">
                <a:solidFill>
                  <a:schemeClr val="bg1"/>
                </a:solidFill>
              </a:rPr>
              <a:t>.)</a:t>
            </a:r>
            <a:r>
              <a:rPr lang="ru-RU" dirty="0" smtClean="0"/>
              <a:t>,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/>
              <a:t>жорстоко</a:t>
            </a:r>
            <a:r>
              <a:rPr lang="ru-RU" dirty="0" smtClean="0"/>
              <a:t> </a:t>
            </a:r>
            <a:r>
              <a:rPr lang="ru-RU" dirty="0" err="1" smtClean="0"/>
              <a:t>помстилася</a:t>
            </a:r>
            <a:r>
              <a:rPr lang="ru-RU" dirty="0" smtClean="0"/>
              <a:t> за </a:t>
            </a:r>
            <a:r>
              <a:rPr lang="ru-RU" dirty="0" err="1" smtClean="0"/>
              <a:t>Ігоря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зробила</a:t>
            </a:r>
            <a:r>
              <a:rPr lang="ru-RU" dirty="0" smtClean="0"/>
              <a:t> </a:t>
            </a:r>
            <a:r>
              <a:rPr lang="ru-RU" dirty="0" err="1" smtClean="0"/>
              <a:t>висновки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невдач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4" name="Рисунок 3" descr="knyaginya-olga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000108"/>
            <a:ext cx="2857500" cy="4257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gor11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1802" y="1000108"/>
            <a:ext cx="3051203" cy="4286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5237083"/>
              </p:ext>
            </p:extLst>
          </p:nvPr>
        </p:nvGraphicFramePr>
        <p:xfrm>
          <a:off x="251520" y="332656"/>
          <a:ext cx="8568952" cy="64008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464496"/>
                <a:gridCol w="4104456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err="1" smtClean="0"/>
                        <a:t>Внутр</a:t>
                      </a:r>
                      <a:r>
                        <a:rPr lang="uk-UA" sz="2400" dirty="0" err="1" smtClean="0"/>
                        <a:t>ішня</a:t>
                      </a:r>
                      <a:r>
                        <a:rPr lang="uk-UA" sz="2400" baseline="0" dirty="0" smtClean="0"/>
                        <a:t> політика</a:t>
                      </a:r>
                      <a:endParaRPr lang="uk-UA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/>
                        <a:t>Зовнішня політика</a:t>
                      </a:r>
                      <a:endParaRPr lang="uk-UA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uk-UA" sz="2400" dirty="0" smtClean="0"/>
                        <a:t>Придушення повстання древлян.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uk-UA" sz="2400" dirty="0" smtClean="0"/>
                        <a:t>Встановлення норми стягування данини та місця її збору.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uk-UA" sz="2400" dirty="0" smtClean="0"/>
                        <a:t>Заміна полюддя системою оподаткування.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uk-UA" sz="2400" dirty="0" smtClean="0"/>
                        <a:t>Подальше зміцнення князівської влади.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uk-UA" sz="2400" dirty="0" smtClean="0"/>
                        <a:t>Прагнення зробити християнство державною релігією. Цьому чинили опір правлячі кола і князь Святослав.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uk-UA" sz="2400" dirty="0" smtClean="0"/>
                        <a:t>Язичництво залишилося офіційною релігією.</a:t>
                      </a:r>
                      <a:endParaRPr lang="uk-UA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2400" dirty="0" err="1" smtClean="0"/>
                        <a:t>Спроби</a:t>
                      </a:r>
                      <a:r>
                        <a:rPr lang="ru-RU" sz="2400" dirty="0" smtClean="0"/>
                        <a:t> </a:t>
                      </a:r>
                      <a:r>
                        <a:rPr lang="ru-RU" sz="2400" dirty="0" err="1" smtClean="0"/>
                        <a:t>підняти</a:t>
                      </a:r>
                      <a:r>
                        <a:rPr lang="ru-RU" sz="2400" dirty="0" smtClean="0"/>
                        <a:t> </a:t>
                      </a:r>
                      <a:r>
                        <a:rPr lang="ru-RU" sz="2400" dirty="0" err="1" smtClean="0"/>
                        <a:t>міжнародний</a:t>
                      </a:r>
                      <a:r>
                        <a:rPr lang="ru-RU" sz="2400" dirty="0" smtClean="0"/>
                        <a:t> авторитет </a:t>
                      </a:r>
                      <a:r>
                        <a:rPr lang="ru-RU" sz="2400" dirty="0" err="1" smtClean="0"/>
                        <a:t>Русі</a:t>
                      </a:r>
                      <a:r>
                        <a:rPr lang="ru-RU" sz="2400" dirty="0" smtClean="0"/>
                        <a:t> і </a:t>
                      </a:r>
                      <a:r>
                        <a:rPr lang="ru-RU" sz="2400" dirty="0" err="1" smtClean="0"/>
                        <a:t>князівської</a:t>
                      </a:r>
                      <a:r>
                        <a:rPr lang="ru-RU" sz="2400" dirty="0" smtClean="0"/>
                        <a:t> </a:t>
                      </a:r>
                      <a:r>
                        <a:rPr lang="ru-RU" sz="2400" dirty="0" err="1" smtClean="0"/>
                        <a:t>династії</a:t>
                      </a:r>
                      <a:r>
                        <a:rPr lang="ru-RU" sz="2400" dirty="0" smtClean="0"/>
                        <a:t>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2400" dirty="0" err="1" smtClean="0"/>
                        <a:t>Обмін</a:t>
                      </a:r>
                      <a:r>
                        <a:rPr lang="ru-RU" sz="2400" dirty="0" smtClean="0"/>
                        <a:t> посольствами з </a:t>
                      </a:r>
                      <a:r>
                        <a:rPr lang="ru-RU" sz="2400" dirty="0" err="1" smtClean="0"/>
                        <a:t>німецьким</a:t>
                      </a:r>
                      <a:r>
                        <a:rPr lang="ru-RU" sz="2400" dirty="0" smtClean="0"/>
                        <a:t> </a:t>
                      </a:r>
                      <a:r>
                        <a:rPr lang="ru-RU" sz="2400" dirty="0" err="1" smtClean="0"/>
                        <a:t>імператором</a:t>
                      </a:r>
                      <a:r>
                        <a:rPr lang="ru-RU" sz="2400" dirty="0" smtClean="0"/>
                        <a:t> </a:t>
                      </a:r>
                      <a:r>
                        <a:rPr lang="ru-RU" sz="2400" dirty="0" err="1" smtClean="0"/>
                        <a:t>Оттоном</a:t>
                      </a:r>
                      <a:r>
                        <a:rPr lang="ru-RU" sz="2400" dirty="0" smtClean="0"/>
                        <a:t> I.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2400" dirty="0" smtClean="0"/>
                        <a:t>957 р. - посольство </a:t>
                      </a:r>
                      <a:r>
                        <a:rPr lang="ru-RU" sz="2400" dirty="0" err="1" smtClean="0"/>
                        <a:t>княгині</a:t>
                      </a:r>
                      <a:r>
                        <a:rPr lang="ru-RU" sz="2400" dirty="0" smtClean="0"/>
                        <a:t> Ольги до </a:t>
                      </a:r>
                      <a:r>
                        <a:rPr lang="ru-RU" sz="2400" dirty="0" err="1" smtClean="0"/>
                        <a:t>Царгорода</a:t>
                      </a:r>
                      <a:r>
                        <a:rPr lang="ru-RU" sz="2400" dirty="0" smtClean="0"/>
                        <a:t>, </a:t>
                      </a:r>
                      <a:r>
                        <a:rPr lang="ru-RU" sz="2400" dirty="0" err="1" smtClean="0"/>
                        <a:t>її</a:t>
                      </a:r>
                      <a:r>
                        <a:rPr lang="ru-RU" sz="2400" dirty="0" smtClean="0"/>
                        <a:t> </a:t>
                      </a:r>
                      <a:r>
                        <a:rPr lang="ru-RU" sz="2400" dirty="0" err="1" smtClean="0"/>
                        <a:t>хрещення</a:t>
                      </a:r>
                      <a:r>
                        <a:rPr lang="ru-RU" sz="2400" dirty="0" smtClean="0"/>
                        <a:t>.</a:t>
                      </a:r>
                      <a:endParaRPr lang="uk-UA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41351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714876" y="1071546"/>
            <a:ext cx="3971924" cy="45720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У 946 р. </a:t>
            </a:r>
            <a:r>
              <a:rPr lang="ru-RU" dirty="0" smtClean="0"/>
              <a:t>Ольга </a:t>
            </a:r>
            <a:r>
              <a:rPr lang="ru-RU" dirty="0" err="1" smtClean="0"/>
              <a:t>відвідала</a:t>
            </a:r>
            <a:r>
              <a:rPr lang="ru-RU" dirty="0" smtClean="0"/>
              <a:t> Константинополь. Вона передала </a:t>
            </a:r>
            <a:r>
              <a:rPr lang="ru-RU" dirty="0" err="1" smtClean="0"/>
              <a:t>владу</a:t>
            </a:r>
            <a:r>
              <a:rPr lang="ru-RU" dirty="0" smtClean="0"/>
              <a:t> </a:t>
            </a:r>
            <a:r>
              <a:rPr lang="ru-RU" dirty="0" err="1" smtClean="0"/>
              <a:t>своєму</a:t>
            </a:r>
            <a:r>
              <a:rPr lang="ru-RU" dirty="0" smtClean="0"/>
              <a:t> </a:t>
            </a:r>
            <a:r>
              <a:rPr lang="ru-RU" dirty="0" err="1" smtClean="0"/>
              <a:t>сину</a:t>
            </a:r>
            <a:r>
              <a:rPr lang="ru-RU" dirty="0" smtClean="0"/>
              <a:t> Святославу </a:t>
            </a:r>
            <a:r>
              <a:rPr lang="ru-RU" dirty="0" smtClean="0">
                <a:solidFill>
                  <a:schemeClr val="bg1"/>
                </a:solidFill>
              </a:rPr>
              <a:t>(964-972 </a:t>
            </a:r>
            <a:r>
              <a:rPr lang="ru-RU" dirty="0" err="1" smtClean="0">
                <a:solidFill>
                  <a:schemeClr val="bg1"/>
                </a:solidFill>
              </a:rPr>
              <a:t>pp</a:t>
            </a:r>
            <a:r>
              <a:rPr lang="ru-RU" dirty="0" smtClean="0">
                <a:solidFill>
                  <a:schemeClr val="bg1"/>
                </a:solidFill>
              </a:rPr>
              <a:t>.),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основну</a:t>
            </a:r>
            <a:r>
              <a:rPr lang="ru-RU" dirty="0" smtClean="0"/>
              <a:t> </a:t>
            </a:r>
            <a:r>
              <a:rPr lang="ru-RU" dirty="0" err="1" smtClean="0"/>
              <a:t>частину</a:t>
            </a:r>
            <a:r>
              <a:rPr lang="ru-RU" dirty="0" smtClean="0"/>
              <a:t> </a:t>
            </a:r>
            <a:r>
              <a:rPr lang="ru-RU" dirty="0" err="1" smtClean="0"/>
              <a:t>свого</a:t>
            </a:r>
            <a:r>
              <a:rPr lang="ru-RU" dirty="0" smtClean="0"/>
              <a:t> </a:t>
            </a:r>
            <a:r>
              <a:rPr lang="ru-RU" dirty="0" err="1" smtClean="0"/>
              <a:t>правління</a:t>
            </a:r>
            <a:r>
              <a:rPr lang="ru-RU" dirty="0" smtClean="0"/>
              <a:t> </a:t>
            </a:r>
            <a:r>
              <a:rPr lang="ru-RU" dirty="0" err="1" smtClean="0"/>
              <a:t>провів</a:t>
            </a:r>
            <a:r>
              <a:rPr lang="ru-RU" dirty="0" smtClean="0"/>
              <a:t> у походах. </a:t>
            </a:r>
            <a:endParaRPr lang="ru-RU" dirty="0"/>
          </a:p>
        </p:txBody>
      </p:sp>
      <p:pic>
        <p:nvPicPr>
          <p:cNvPr id="4" name="Рисунок 3" descr="1269901506_3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714356"/>
            <a:ext cx="4643470" cy="4643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4774582"/>
              </p:ext>
            </p:extLst>
          </p:nvPr>
        </p:nvGraphicFramePr>
        <p:xfrm>
          <a:off x="179512" y="260648"/>
          <a:ext cx="8856984" cy="7265823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611674"/>
                <a:gridCol w="6245310"/>
              </a:tblGrid>
              <a:tr h="514569">
                <a:tc>
                  <a:txBody>
                    <a:bodyPr/>
                    <a:lstStyle/>
                    <a:p>
                      <a:pPr algn="ctr"/>
                      <a:r>
                        <a:rPr lang="uk-UA" sz="2100" dirty="0" smtClean="0"/>
                        <a:t>Внутрішня політика</a:t>
                      </a:r>
                      <a:endParaRPr lang="uk-UA" sz="2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100" dirty="0" smtClean="0"/>
                        <a:t>Зовнішня</a:t>
                      </a:r>
                      <a:r>
                        <a:rPr lang="uk-UA" sz="2100" baseline="0" dirty="0" smtClean="0"/>
                        <a:t> політика</a:t>
                      </a:r>
                      <a:endParaRPr lang="uk-UA" sz="2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34303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uk-UA" sz="2100" dirty="0" smtClean="0"/>
                        <a:t>Завершення процесу об'єднання східнослов'янських племен після підпорядкування в'ятичів.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uk-UA" sz="2100" dirty="0" smtClean="0"/>
                        <a:t>Перемога в 969 році над печенігами, які облягали Київ.</a:t>
                      </a:r>
                      <a:endParaRPr lang="uk-UA" sz="2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uk-UA" sz="2100" dirty="0" smtClean="0"/>
                        <a:t>Прагнення розширити територію Русі , зміцнити кордони і забезпечити безпеку східних торговельних шляхів для російських купців 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uk-UA" sz="2100" dirty="0" smtClean="0"/>
                        <a:t>Розгром в 966 році Волзької Болгарії та Хозарського каганату.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uk-UA" sz="2100" dirty="0" smtClean="0"/>
                        <a:t>Підкорення і обкладання даниною в 967 році земель аланів і </a:t>
                      </a:r>
                      <a:r>
                        <a:rPr lang="uk-UA" sz="2100" dirty="0" err="1" smtClean="0"/>
                        <a:t>касогів</a:t>
                      </a:r>
                      <a:r>
                        <a:rPr lang="uk-UA" sz="2100" dirty="0" smtClean="0"/>
                        <a:t> 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uk-UA" sz="2100" dirty="0" smtClean="0"/>
                        <a:t>Розгром в 968 році Дунайської Болгарії , перехід до Русі земель , розташованих по нижній течії Дунаю.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uk-UA" sz="2100" dirty="0" smtClean="0"/>
                        <a:t>970-971 рр. . - </a:t>
                      </a:r>
                      <a:r>
                        <a:rPr lang="uk-UA" sz="2100" dirty="0" err="1" smtClean="0"/>
                        <a:t>Російсько</a:t>
                      </a:r>
                      <a:r>
                        <a:rPr lang="uk-UA" sz="2100" dirty="0" smtClean="0"/>
                        <a:t> - візантійська війна ; поразку Русі. Підписання мирного договору - Русь зобов'язалася не нападати на Візантію і Болгарію.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uk-UA" sz="2100" dirty="0" smtClean="0"/>
                        <a:t>Візантія визнавала за Руссю її завоювання в Поволжі та Причорномор'ї.</a:t>
                      </a:r>
                      <a:endParaRPr lang="uk-UA" sz="2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08786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err="1" smtClean="0"/>
              <a:t>Християнство</a:t>
            </a:r>
            <a:r>
              <a:rPr lang="ru-RU" dirty="0" smtClean="0"/>
              <a:t> </a:t>
            </a:r>
            <a:r>
              <a:rPr lang="ru-RU" dirty="0" err="1" smtClean="0"/>
              <a:t>ще</a:t>
            </a:r>
            <a:r>
              <a:rPr lang="ru-RU" dirty="0" smtClean="0"/>
              <a:t> не утвердилось як </a:t>
            </a:r>
            <a:r>
              <a:rPr lang="ru-RU" dirty="0" err="1" smtClean="0"/>
              <a:t>державна</a:t>
            </a:r>
            <a:r>
              <a:rPr lang="ru-RU" dirty="0" smtClean="0"/>
              <a:t> </a:t>
            </a:r>
            <a:r>
              <a:rPr lang="ru-RU" dirty="0" err="1" smtClean="0"/>
              <a:t>релігія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Повільними</a:t>
            </a:r>
            <a:r>
              <a:rPr lang="ru-RU" dirty="0" smtClean="0"/>
              <a:t> темпами </a:t>
            </a:r>
            <a:r>
              <a:rPr lang="ru-RU" dirty="0" err="1" smtClean="0"/>
              <a:t>йшов</a:t>
            </a:r>
            <a:r>
              <a:rPr lang="ru-RU" dirty="0" smtClean="0"/>
              <a:t> </a:t>
            </a:r>
            <a:r>
              <a:rPr lang="ru-RU" dirty="0" err="1" smtClean="0"/>
              <a:t>процес</a:t>
            </a:r>
            <a:r>
              <a:rPr lang="ru-RU" dirty="0" smtClean="0"/>
              <a:t> </a:t>
            </a:r>
            <a:r>
              <a:rPr lang="ru-RU" dirty="0" err="1" smtClean="0"/>
              <a:t>формування</a:t>
            </a:r>
            <a:r>
              <a:rPr lang="ru-RU" dirty="0" smtClean="0"/>
              <a:t> </a:t>
            </a:r>
            <a:r>
              <a:rPr lang="ru-RU" dirty="0" err="1" smtClean="0"/>
              <a:t>привілейованого</a:t>
            </a:r>
            <a:r>
              <a:rPr lang="ru-RU" dirty="0" smtClean="0"/>
              <a:t> стану - «людей </a:t>
            </a:r>
            <a:r>
              <a:rPr lang="ru-RU" dirty="0" err="1" smtClean="0"/>
              <a:t>війни</a:t>
            </a:r>
            <a:r>
              <a:rPr lang="ru-RU" dirty="0" smtClean="0"/>
              <a:t>», на </a:t>
            </a:r>
            <a:r>
              <a:rPr lang="ru-RU" dirty="0" err="1" smtClean="0"/>
              <a:t>вершині</a:t>
            </a:r>
            <a:r>
              <a:rPr lang="ru-RU" dirty="0" smtClean="0"/>
              <a:t> </a:t>
            </a:r>
            <a:r>
              <a:rPr lang="ru-RU" dirty="0" err="1" smtClean="0"/>
              <a:t>якого</a:t>
            </a:r>
            <a:r>
              <a:rPr lang="ru-RU" dirty="0" smtClean="0"/>
              <a:t> </a:t>
            </a:r>
            <a:r>
              <a:rPr lang="ru-RU" dirty="0" err="1" smtClean="0"/>
              <a:t>перебували</a:t>
            </a:r>
            <a:r>
              <a:rPr lang="ru-RU" dirty="0" smtClean="0"/>
              <a:t> великий князь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залежні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нього</a:t>
            </a:r>
            <a:r>
              <a:rPr lang="ru-RU" dirty="0" smtClean="0"/>
              <a:t> </a:t>
            </a:r>
            <a:r>
              <a:rPr lang="ru-RU" dirty="0" err="1" smtClean="0"/>
              <a:t>князі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Зростали</a:t>
            </a:r>
            <a:r>
              <a:rPr lang="ru-RU" dirty="0" smtClean="0"/>
              <a:t> </a:t>
            </a:r>
            <a:r>
              <a:rPr lang="ru-RU" dirty="0" err="1" smtClean="0"/>
              <a:t>чисельність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вплив</a:t>
            </a:r>
            <a:r>
              <a:rPr lang="ru-RU" dirty="0" smtClean="0"/>
              <a:t> бояр.</a:t>
            </a:r>
          </a:p>
          <a:p>
            <a:r>
              <a:rPr lang="ru-RU" dirty="0" err="1" smtClean="0"/>
              <a:t>Годувальниками</a:t>
            </a:r>
            <a:r>
              <a:rPr lang="ru-RU" dirty="0" smtClean="0"/>
              <a:t> </a:t>
            </a:r>
            <a:r>
              <a:rPr lang="ru-RU" dirty="0" err="1" smtClean="0"/>
              <a:t>суспільства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селяни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З </a:t>
            </a:r>
            <a:r>
              <a:rPr lang="ru-RU" dirty="0" err="1" smtClean="0"/>
              <a:t>розвитком</a:t>
            </a:r>
            <a:r>
              <a:rPr lang="ru-RU" dirty="0" smtClean="0"/>
              <a:t> </a:t>
            </a:r>
            <a:r>
              <a:rPr lang="ru-RU" dirty="0" err="1" smtClean="0"/>
              <a:t>міст</a:t>
            </a:r>
            <a:r>
              <a:rPr lang="ru-RU" dirty="0" smtClean="0"/>
              <a:t> </a:t>
            </a:r>
            <a:r>
              <a:rPr lang="ru-RU" dirty="0" err="1" smtClean="0"/>
              <a:t>зростала</a:t>
            </a:r>
            <a:r>
              <a:rPr lang="ru-RU" dirty="0" smtClean="0"/>
              <a:t> </a:t>
            </a:r>
            <a:r>
              <a:rPr lang="ru-RU" dirty="0" err="1" smtClean="0"/>
              <a:t>чисельність</a:t>
            </a:r>
            <a:r>
              <a:rPr lang="ru-RU" dirty="0" smtClean="0"/>
              <a:t> </a:t>
            </a:r>
            <a:r>
              <a:rPr lang="ru-RU" dirty="0" err="1" smtClean="0"/>
              <a:t>ремісників</a:t>
            </a:r>
            <a:r>
              <a:rPr lang="ru-RU" dirty="0" smtClean="0"/>
              <a:t>, </a:t>
            </a:r>
            <a:r>
              <a:rPr lang="ru-RU" dirty="0" err="1" smtClean="0"/>
              <a:t>торгівців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купців</a:t>
            </a:r>
            <a:r>
              <a:rPr lang="ru-RU" dirty="0" smtClean="0"/>
              <a:t>. </a:t>
            </a:r>
          </a:p>
          <a:p>
            <a:r>
              <a:rPr lang="ru-RU" dirty="0" err="1" smtClean="0"/>
              <a:t>Найбільш</a:t>
            </a:r>
            <a:r>
              <a:rPr lang="ru-RU" dirty="0" smtClean="0"/>
              <a:t> </a:t>
            </a:r>
            <a:r>
              <a:rPr lang="ru-RU" dirty="0" err="1" smtClean="0"/>
              <a:t>знедоленими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челядь 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1214422"/>
            <a:ext cx="8229600" cy="800120"/>
          </a:xfrm>
        </p:spPr>
        <p:txBody>
          <a:bodyPr>
            <a:normAutofit fontScale="90000"/>
          </a:bodyPr>
          <a:lstStyle/>
          <a:p>
            <a:r>
              <a:rPr lang="ru-RU" sz="3100" dirty="0" err="1" smtClean="0"/>
              <a:t>Упродовж</a:t>
            </a:r>
            <a:r>
              <a:rPr lang="ru-RU" sz="3100" dirty="0" smtClean="0"/>
              <a:t> </a:t>
            </a:r>
            <a:r>
              <a:rPr lang="ru-RU" sz="3100" dirty="0" smtClean="0">
                <a:solidFill>
                  <a:schemeClr val="bg1"/>
                </a:solidFill>
              </a:rPr>
              <a:t>IX-X ст. </a:t>
            </a:r>
            <a:r>
              <a:rPr lang="ru-RU" sz="3100" dirty="0" err="1" smtClean="0"/>
              <a:t>відбувалося</a:t>
            </a:r>
            <a:r>
              <a:rPr lang="ru-RU" sz="3100" dirty="0" smtClean="0"/>
              <a:t> </a:t>
            </a:r>
            <a:r>
              <a:rPr lang="ru-RU" sz="3100" dirty="0" err="1" smtClean="0"/>
              <a:t>становлення</a:t>
            </a:r>
            <a:r>
              <a:rPr lang="ru-RU" sz="3100" dirty="0" smtClean="0"/>
              <a:t> </a:t>
            </a:r>
            <a:r>
              <a:rPr lang="ru-RU" sz="3100" dirty="0" err="1" smtClean="0"/>
              <a:t>ранньофеодального</a:t>
            </a:r>
            <a:r>
              <a:rPr lang="ru-RU" sz="3100" dirty="0" smtClean="0"/>
              <a:t> </a:t>
            </a:r>
            <a:r>
              <a:rPr lang="ru-RU" sz="3100" dirty="0" err="1" smtClean="0"/>
              <a:t>суспільства</a:t>
            </a:r>
            <a:r>
              <a:rPr lang="ru-RU" sz="3100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-79654" y="1767808"/>
            <a:ext cx="9081642" cy="5090192"/>
          </a:xfrm>
        </p:spPr>
        <p:txBody>
          <a:bodyPr/>
          <a:lstStyle/>
          <a:p>
            <a:r>
              <a:rPr lang="ru-RU" dirty="0" err="1" smtClean="0"/>
              <a:t>Найвищої</a:t>
            </a:r>
            <a:r>
              <a:rPr lang="ru-RU" dirty="0" smtClean="0"/>
              <a:t> </a:t>
            </a:r>
            <a:r>
              <a:rPr lang="ru-RU" dirty="0" err="1" smtClean="0"/>
              <a:t>могутності</a:t>
            </a:r>
            <a:r>
              <a:rPr lang="ru-RU" dirty="0" smtClean="0"/>
              <a:t> та </a:t>
            </a:r>
            <a:r>
              <a:rPr lang="ru-RU" dirty="0" err="1" smtClean="0"/>
              <a:t>розвитку</a:t>
            </a:r>
            <a:r>
              <a:rPr lang="ru-RU" dirty="0" smtClean="0"/>
              <a:t> </a:t>
            </a:r>
            <a:r>
              <a:rPr lang="ru-RU" dirty="0" err="1" smtClean="0"/>
              <a:t>Київська</a:t>
            </a:r>
            <a:r>
              <a:rPr lang="ru-RU" dirty="0" smtClean="0"/>
              <a:t> Русь </a:t>
            </a:r>
            <a:r>
              <a:rPr lang="ru-RU" dirty="0" err="1" smtClean="0"/>
              <a:t>досягла</a:t>
            </a:r>
            <a:r>
              <a:rPr lang="ru-RU" dirty="0" smtClean="0"/>
              <a:t> за </a:t>
            </a:r>
            <a:r>
              <a:rPr lang="ru-RU" dirty="0" err="1" smtClean="0"/>
              <a:t>правління</a:t>
            </a:r>
            <a:r>
              <a:rPr lang="ru-RU" dirty="0" smtClean="0"/>
              <a:t> </a:t>
            </a:r>
            <a:r>
              <a:rPr lang="ru-RU" dirty="0" err="1" smtClean="0"/>
              <a:t>князів</a:t>
            </a:r>
            <a:r>
              <a:rPr lang="ru-RU" dirty="0" smtClean="0"/>
              <a:t> </a:t>
            </a:r>
            <a:r>
              <a:rPr lang="ru-RU" dirty="0" err="1" smtClean="0"/>
              <a:t>Володимира</a:t>
            </a:r>
            <a:r>
              <a:rPr lang="ru-RU" dirty="0" smtClean="0"/>
              <a:t> Великого </a:t>
            </a:r>
            <a:r>
              <a:rPr lang="ru-RU" dirty="0" smtClean="0">
                <a:solidFill>
                  <a:schemeClr val="bg1"/>
                </a:solidFill>
              </a:rPr>
              <a:t>(978-1015 </a:t>
            </a:r>
            <a:r>
              <a:rPr lang="ru-RU" dirty="0" err="1" smtClean="0">
                <a:solidFill>
                  <a:schemeClr val="bg1"/>
                </a:solidFill>
              </a:rPr>
              <a:t>рр</a:t>
            </a:r>
            <a:r>
              <a:rPr lang="ru-RU" dirty="0" smtClean="0">
                <a:solidFill>
                  <a:schemeClr val="bg1"/>
                </a:solidFill>
              </a:rPr>
              <a:t>.) </a:t>
            </a:r>
            <a:r>
              <a:rPr lang="ru-RU" dirty="0" smtClean="0"/>
              <a:t>та Ярослава Мудрого </a:t>
            </a:r>
            <a:r>
              <a:rPr lang="ru-RU" dirty="0" smtClean="0">
                <a:solidFill>
                  <a:schemeClr val="bg1"/>
                </a:solidFill>
              </a:rPr>
              <a:t>(1019-1054 </a:t>
            </a:r>
            <a:r>
              <a:rPr lang="ru-RU" dirty="0" err="1" smtClean="0">
                <a:solidFill>
                  <a:schemeClr val="bg1"/>
                </a:solidFill>
              </a:rPr>
              <a:t>pp</a:t>
            </a:r>
            <a:r>
              <a:rPr lang="ru-RU" dirty="0" smtClean="0">
                <a:solidFill>
                  <a:schemeClr val="bg1"/>
                </a:solidFill>
              </a:rPr>
              <a:t>.).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132034769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032" y="3140968"/>
            <a:ext cx="3240360" cy="3348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Yaroslav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84983"/>
            <a:ext cx="4139952" cy="32446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79512" y="476672"/>
            <a:ext cx="88569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Київська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Русь </a:t>
            </a:r>
            <a:r>
              <a:rPr lang="ru-RU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наприкінці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Х – у </a:t>
            </a:r>
            <a:r>
              <a:rPr lang="ru-RU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першій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половині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ХІ ст.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71472" y="928670"/>
            <a:ext cx="8229600" cy="4572000"/>
          </a:xfrm>
        </p:spPr>
        <p:txBody>
          <a:bodyPr/>
          <a:lstStyle/>
          <a:p>
            <a:r>
              <a:rPr lang="ru-RU" dirty="0" smtClean="0"/>
              <a:t>Держава </a:t>
            </a:r>
            <a:r>
              <a:rPr lang="ru-RU" dirty="0" err="1" smtClean="0"/>
              <a:t>поділялася</a:t>
            </a:r>
            <a:r>
              <a:rPr lang="ru-RU" dirty="0" smtClean="0"/>
              <a:t> на </a:t>
            </a:r>
            <a:r>
              <a:rPr lang="ru-RU" dirty="0" err="1" smtClean="0"/>
              <a:t>землі-уділи</a:t>
            </a:r>
            <a:r>
              <a:rPr lang="ru-RU" dirty="0" smtClean="0"/>
              <a:t>, </a:t>
            </a:r>
            <a:r>
              <a:rPr lang="ru-RU" dirty="0" err="1" smtClean="0"/>
              <a:t>яких</a:t>
            </a:r>
            <a:r>
              <a:rPr lang="ru-RU" dirty="0" smtClean="0"/>
              <a:t> центрами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великі</a:t>
            </a:r>
            <a:r>
              <a:rPr lang="ru-RU" dirty="0" smtClean="0"/>
              <a:t> </a:t>
            </a:r>
            <a:r>
              <a:rPr lang="ru-RU" dirty="0" err="1" smtClean="0"/>
              <a:t>міста</a:t>
            </a:r>
            <a:r>
              <a:rPr lang="ru-RU" dirty="0" smtClean="0"/>
              <a:t> (Новгород, </a:t>
            </a:r>
            <a:r>
              <a:rPr lang="ru-RU" dirty="0" err="1" smtClean="0"/>
              <a:t>Полоцьк</a:t>
            </a:r>
            <a:r>
              <a:rPr lang="ru-RU" dirty="0" smtClean="0"/>
              <a:t>, Муром та </a:t>
            </a:r>
            <a:r>
              <a:rPr lang="ru-RU" dirty="0" err="1" smtClean="0"/>
              <a:t>ін</a:t>
            </a:r>
            <a:r>
              <a:rPr lang="ru-RU" dirty="0" smtClean="0"/>
              <a:t>.).</a:t>
            </a:r>
          </a:p>
          <a:p>
            <a:r>
              <a:rPr lang="ru-RU" dirty="0" smtClean="0"/>
              <a:t>За формою державного </a:t>
            </a:r>
            <a:r>
              <a:rPr lang="ru-RU" dirty="0" err="1" smtClean="0"/>
              <a:t>правління</a:t>
            </a:r>
            <a:r>
              <a:rPr lang="ru-RU" dirty="0" smtClean="0"/>
              <a:t> </a:t>
            </a:r>
            <a:r>
              <a:rPr lang="ru-RU" dirty="0" err="1" smtClean="0"/>
              <a:t>Київська</a:t>
            </a:r>
            <a:r>
              <a:rPr lang="ru-RU" dirty="0" smtClean="0"/>
              <a:t> Русь </a:t>
            </a:r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dirty="0" err="1" smtClean="0"/>
              <a:t>монархією</a:t>
            </a:r>
            <a:endParaRPr lang="ru-RU" dirty="0" smtClean="0"/>
          </a:p>
          <a:p>
            <a:r>
              <a:rPr lang="ru-RU" dirty="0" err="1" smtClean="0"/>
              <a:t>Уся</a:t>
            </a:r>
            <a:r>
              <a:rPr lang="ru-RU" dirty="0" smtClean="0"/>
              <a:t> </a:t>
            </a:r>
            <a:r>
              <a:rPr lang="ru-RU" dirty="0" err="1" smtClean="0"/>
              <a:t>повнота</a:t>
            </a:r>
            <a:r>
              <a:rPr lang="ru-RU" dirty="0" smtClean="0"/>
              <a:t> </a:t>
            </a:r>
            <a:r>
              <a:rPr lang="ru-RU" dirty="0" err="1" smtClean="0"/>
              <a:t>виконавчої</a:t>
            </a:r>
            <a:r>
              <a:rPr lang="ru-RU" dirty="0" smtClean="0"/>
              <a:t>, </a:t>
            </a:r>
            <a:r>
              <a:rPr lang="ru-RU" dirty="0" err="1" smtClean="0"/>
              <a:t>законодавчої</a:t>
            </a:r>
            <a:r>
              <a:rPr lang="ru-RU" dirty="0" smtClean="0"/>
              <a:t>, </a:t>
            </a:r>
            <a:r>
              <a:rPr lang="ru-RU" dirty="0" err="1" smtClean="0"/>
              <a:t>судової</a:t>
            </a:r>
            <a:r>
              <a:rPr lang="ru-RU" dirty="0" smtClean="0"/>
              <a:t> та </a:t>
            </a:r>
            <a:r>
              <a:rPr lang="ru-RU" dirty="0" err="1" smtClean="0"/>
              <a:t>військової</a:t>
            </a:r>
            <a:r>
              <a:rPr lang="ru-RU" dirty="0" smtClean="0"/>
              <a:t> </a:t>
            </a:r>
            <a:r>
              <a:rPr lang="ru-RU" dirty="0" err="1" smtClean="0"/>
              <a:t>влади</a:t>
            </a:r>
            <a:r>
              <a:rPr lang="ru-RU" dirty="0" smtClean="0"/>
              <a:t> </a:t>
            </a:r>
            <a:r>
              <a:rPr lang="ru-RU" dirty="0" err="1" smtClean="0"/>
              <a:t>зосереджується</a:t>
            </a:r>
            <a:r>
              <a:rPr lang="ru-RU" dirty="0" smtClean="0"/>
              <a:t> в руках великого князя.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Вступ. </a:t>
            </a:r>
            <a:r>
              <a:rPr lang="ru-RU" dirty="0" err="1" smtClean="0"/>
              <a:t>Поняття</a:t>
            </a:r>
            <a:r>
              <a:rPr lang="ru-RU" dirty="0" smtClean="0"/>
              <a:t> «</a:t>
            </a:r>
            <a:r>
              <a:rPr lang="ru-RU" dirty="0" err="1" smtClean="0"/>
              <a:t>Середньовіччя</a:t>
            </a:r>
            <a:r>
              <a:rPr lang="ru-RU" dirty="0" smtClean="0"/>
              <a:t>». </a:t>
            </a:r>
            <a:r>
              <a:rPr lang="ru-RU" dirty="0" err="1" smtClean="0"/>
              <a:t>Середньовічна</a:t>
            </a:r>
            <a:r>
              <a:rPr lang="ru-RU" dirty="0" smtClean="0"/>
              <a:t> </a:t>
            </a:r>
            <a:r>
              <a:rPr lang="ru-RU" dirty="0" err="1" smtClean="0"/>
              <a:t>Україна</a:t>
            </a:r>
            <a:r>
              <a:rPr lang="ru-RU" dirty="0" smtClean="0"/>
              <a:t>.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err="1" smtClean="0"/>
              <a:t>Виникнення</a:t>
            </a:r>
            <a:r>
              <a:rPr lang="ru-RU" dirty="0" smtClean="0"/>
              <a:t> та </a:t>
            </a:r>
            <a:r>
              <a:rPr lang="ru-RU" dirty="0" err="1" smtClean="0"/>
              <a:t>розвиток</a:t>
            </a:r>
            <a:r>
              <a:rPr lang="ru-RU" dirty="0" smtClean="0"/>
              <a:t> </a:t>
            </a:r>
            <a:r>
              <a:rPr lang="ru-RU" dirty="0" err="1" smtClean="0"/>
              <a:t>Київської</a:t>
            </a:r>
            <a:r>
              <a:rPr lang="ru-RU" dirty="0" smtClean="0"/>
              <a:t> </a:t>
            </a:r>
            <a:r>
              <a:rPr lang="ru-RU" dirty="0" err="1" smtClean="0"/>
              <a:t>Русі</a:t>
            </a:r>
            <a:r>
              <a:rPr lang="ru-RU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err="1" smtClean="0"/>
              <a:t>Київська</a:t>
            </a:r>
            <a:r>
              <a:rPr lang="ru-RU" dirty="0" smtClean="0"/>
              <a:t> Русь </a:t>
            </a:r>
            <a:r>
              <a:rPr lang="ru-RU" dirty="0" err="1" smtClean="0"/>
              <a:t>наприкінці</a:t>
            </a:r>
            <a:r>
              <a:rPr lang="ru-RU" dirty="0" smtClean="0"/>
              <a:t> Х – у </a:t>
            </a:r>
            <a:r>
              <a:rPr lang="ru-RU" dirty="0" err="1" smtClean="0"/>
              <a:t>першій</a:t>
            </a:r>
            <a:r>
              <a:rPr lang="ru-RU" dirty="0" smtClean="0"/>
              <a:t> </a:t>
            </a:r>
            <a:r>
              <a:rPr lang="ru-RU" dirty="0" err="1" smtClean="0"/>
              <a:t>половині</a:t>
            </a:r>
            <a:r>
              <a:rPr lang="ru-RU" dirty="0" smtClean="0"/>
              <a:t> ХІ ст.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err="1" smtClean="0"/>
              <a:t>Київська</a:t>
            </a:r>
            <a:r>
              <a:rPr lang="ru-RU" dirty="0" smtClean="0"/>
              <a:t> Русь у </a:t>
            </a:r>
            <a:r>
              <a:rPr lang="ru-RU" dirty="0" err="1" smtClean="0"/>
              <a:t>другій</a:t>
            </a:r>
            <a:r>
              <a:rPr lang="ru-RU" dirty="0" smtClean="0"/>
              <a:t> </a:t>
            </a:r>
            <a:r>
              <a:rPr lang="ru-RU" dirty="0" err="1" smtClean="0"/>
              <a:t>половині</a:t>
            </a:r>
            <a:r>
              <a:rPr lang="ru-RU" dirty="0" smtClean="0"/>
              <a:t> ХІ – </a:t>
            </a:r>
            <a:r>
              <a:rPr lang="ru-RU" dirty="0" err="1" smtClean="0"/>
              <a:t>першій</a:t>
            </a:r>
            <a:r>
              <a:rPr lang="ru-RU" dirty="0" smtClean="0"/>
              <a:t> </a:t>
            </a:r>
            <a:r>
              <a:rPr lang="ru-RU" dirty="0" err="1" smtClean="0"/>
              <a:t>половині</a:t>
            </a:r>
            <a:r>
              <a:rPr lang="ru-RU" dirty="0" smtClean="0"/>
              <a:t> ХІІІ ст.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err="1" smtClean="0"/>
              <a:t>Галицько-Волинська</a:t>
            </a:r>
            <a:r>
              <a:rPr lang="ru-RU" dirty="0" smtClean="0"/>
              <a:t> держава.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err="1" smtClean="0"/>
              <a:t>Українська</a:t>
            </a:r>
            <a:r>
              <a:rPr lang="ru-RU" dirty="0" smtClean="0"/>
              <a:t> держава у </a:t>
            </a:r>
            <a:r>
              <a:rPr lang="ru-RU" dirty="0" err="1" smtClean="0"/>
              <a:t>складі</a:t>
            </a:r>
            <a:r>
              <a:rPr lang="ru-RU" dirty="0" smtClean="0"/>
              <a:t> Великого </a:t>
            </a:r>
            <a:r>
              <a:rPr lang="ru-RU" dirty="0" err="1"/>
              <a:t>к</a:t>
            </a:r>
            <a:r>
              <a:rPr lang="ru-RU" dirty="0" err="1" smtClean="0"/>
              <a:t>нязівства</a:t>
            </a:r>
            <a:r>
              <a:rPr lang="ru-RU" dirty="0" smtClean="0"/>
              <a:t> </a:t>
            </a:r>
            <a:r>
              <a:rPr lang="ru-RU" dirty="0" err="1" smtClean="0"/>
              <a:t>Литовського</a:t>
            </a:r>
            <a:r>
              <a:rPr lang="ru-RU" dirty="0" smtClean="0"/>
              <a:t> та </a:t>
            </a:r>
            <a:r>
              <a:rPr lang="ru-RU" dirty="0" err="1" smtClean="0"/>
              <a:t>інших</a:t>
            </a:r>
            <a:r>
              <a:rPr lang="ru-RU" dirty="0" smtClean="0"/>
              <a:t> держав (  друга половин ХІ</a:t>
            </a:r>
            <a:r>
              <a:rPr lang="en-US" dirty="0" smtClean="0"/>
              <a:t>V – XV c</a:t>
            </a:r>
            <a:r>
              <a:rPr lang="ru-RU" dirty="0" smtClean="0"/>
              <a:t>т.).</a:t>
            </a:r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1857364"/>
            <a:ext cx="8229600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    </a:t>
            </a:r>
            <a:r>
              <a:rPr lang="ru-RU" sz="2800" dirty="0" err="1" smtClean="0"/>
              <a:t>Взагалі</a:t>
            </a:r>
            <a:r>
              <a:rPr lang="ru-RU" sz="2800" dirty="0" smtClean="0"/>
              <a:t> </a:t>
            </a:r>
            <a:r>
              <a:rPr lang="ru-RU" sz="2800" dirty="0" err="1" smtClean="0"/>
              <a:t>збройні</a:t>
            </a:r>
            <a:r>
              <a:rPr lang="ru-RU" sz="2800" dirty="0" smtClean="0"/>
              <a:t> </a:t>
            </a:r>
            <a:r>
              <a:rPr lang="ru-RU" sz="2800" dirty="0" err="1" smtClean="0"/>
              <a:t>сили</a:t>
            </a:r>
            <a:r>
              <a:rPr lang="ru-RU" sz="2800" dirty="0" smtClean="0"/>
              <a:t> </a:t>
            </a:r>
            <a:r>
              <a:rPr lang="ru-RU" sz="2800" dirty="0" err="1" smtClean="0"/>
              <a:t>складалися</a:t>
            </a:r>
            <a:r>
              <a:rPr lang="ru-RU" sz="2800" dirty="0" smtClean="0"/>
              <a:t> </a:t>
            </a:r>
            <a:r>
              <a:rPr lang="ru-RU" sz="2800" dirty="0" err="1" smtClean="0"/>
              <a:t>з</a:t>
            </a:r>
            <a:r>
              <a:rPr lang="ru-RU" sz="2800" dirty="0" smtClean="0"/>
              <a:t> </a:t>
            </a:r>
            <a:r>
              <a:rPr lang="ru-RU" sz="2800" dirty="0" err="1" smtClean="0"/>
              <a:t>трьох</a:t>
            </a:r>
            <a:r>
              <a:rPr lang="ru-RU" sz="2800" dirty="0" smtClean="0"/>
              <a:t> </a:t>
            </a:r>
            <a:r>
              <a:rPr lang="ru-RU" sz="2800" dirty="0" err="1" smtClean="0"/>
              <a:t>основних</a:t>
            </a:r>
            <a:r>
              <a:rPr lang="ru-RU" sz="2800" dirty="0" smtClean="0"/>
              <a:t> </a:t>
            </a:r>
            <a:r>
              <a:rPr lang="ru-RU" sz="2800" dirty="0" err="1" smtClean="0"/>
              <a:t>частин</a:t>
            </a:r>
            <a:r>
              <a:rPr lang="ru-RU" sz="2800" dirty="0" smtClean="0"/>
              <a:t>:</a:t>
            </a:r>
          </a:p>
          <a:p>
            <a:pPr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> 1) </a:t>
            </a:r>
            <a:r>
              <a:rPr lang="ru-RU" sz="2800" dirty="0" err="1" smtClean="0"/>
              <a:t>великокнязівської</a:t>
            </a:r>
            <a:r>
              <a:rPr lang="ru-RU" sz="2800" dirty="0" smtClean="0"/>
              <a:t> </a:t>
            </a:r>
            <a:r>
              <a:rPr lang="ru-RU" sz="2800" dirty="0" err="1" smtClean="0"/>
              <a:t>дружини</a:t>
            </a:r>
            <a:r>
              <a:rPr lang="ru-RU" sz="2800" dirty="0" smtClean="0"/>
              <a:t> та </a:t>
            </a:r>
            <a:r>
              <a:rPr lang="ru-RU" sz="2800" dirty="0" err="1" smtClean="0"/>
              <a:t>дружини</a:t>
            </a:r>
            <a:r>
              <a:rPr lang="ru-RU" sz="2800" dirty="0" smtClean="0"/>
              <a:t> </a:t>
            </a:r>
            <a:r>
              <a:rPr lang="ru-RU" sz="2800" dirty="0" err="1" smtClean="0"/>
              <a:t>місцевих</a:t>
            </a:r>
            <a:r>
              <a:rPr lang="ru-RU" sz="2800" dirty="0" smtClean="0"/>
              <a:t> </a:t>
            </a:r>
            <a:r>
              <a:rPr lang="ru-RU" sz="2800" dirty="0" err="1" smtClean="0"/>
              <a:t>князів</a:t>
            </a:r>
            <a:r>
              <a:rPr lang="ru-RU" sz="2800" dirty="0" smtClean="0"/>
              <a:t>;</a:t>
            </a:r>
          </a:p>
          <a:p>
            <a:pPr>
              <a:buNone/>
            </a:pPr>
            <a:r>
              <a:rPr lang="ru-RU" sz="2800" dirty="0" smtClean="0"/>
              <a:t> </a:t>
            </a:r>
            <a:r>
              <a:rPr lang="ru-RU" sz="2800" dirty="0" smtClean="0">
                <a:solidFill>
                  <a:schemeClr val="bg1"/>
                </a:solidFill>
              </a:rPr>
              <a:t>2) </a:t>
            </a:r>
            <a:r>
              <a:rPr lang="ru-RU" sz="2800" dirty="0" smtClean="0"/>
              <a:t>народного </a:t>
            </a:r>
            <a:r>
              <a:rPr lang="ru-RU" sz="2800" dirty="0" err="1" smtClean="0"/>
              <a:t>ополчення</a:t>
            </a:r>
            <a:r>
              <a:rPr lang="ru-RU" sz="2800" dirty="0" smtClean="0"/>
              <a:t> (</a:t>
            </a:r>
            <a:r>
              <a:rPr lang="ru-RU" sz="2800" dirty="0" err="1" smtClean="0"/>
              <a:t>воїв</a:t>
            </a:r>
            <a:r>
              <a:rPr lang="ru-RU" sz="2800" dirty="0" smtClean="0"/>
              <a:t>);</a:t>
            </a:r>
          </a:p>
          <a:p>
            <a:pPr>
              <a:buNone/>
            </a:pPr>
            <a:r>
              <a:rPr lang="ru-RU" sz="2800" dirty="0" smtClean="0"/>
              <a:t> </a:t>
            </a:r>
            <a:r>
              <a:rPr lang="ru-RU" sz="2800" dirty="0" smtClean="0">
                <a:solidFill>
                  <a:schemeClr val="bg1"/>
                </a:solidFill>
              </a:rPr>
              <a:t>3) </a:t>
            </a:r>
            <a:r>
              <a:rPr lang="ru-RU" sz="2800" dirty="0" err="1" smtClean="0"/>
              <a:t>найманих</a:t>
            </a:r>
            <a:r>
              <a:rPr lang="ru-RU" sz="2800" dirty="0" smtClean="0"/>
              <a:t> </a:t>
            </a:r>
            <a:r>
              <a:rPr lang="ru-RU" sz="2800" dirty="0" err="1" smtClean="0"/>
              <a:t>загонів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1" dirty="0" smtClean="0"/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Значну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роль у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політичній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системі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держави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відігравала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князівська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дружина (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регулярне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військо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).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214290"/>
            <a:ext cx="8229600" cy="457200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 У 988 р. </a:t>
            </a:r>
            <a:r>
              <a:rPr lang="ru-RU" dirty="0" err="1" smtClean="0"/>
              <a:t>Володимир</a:t>
            </a:r>
            <a:r>
              <a:rPr lang="ru-RU" dirty="0" smtClean="0"/>
              <a:t> </a:t>
            </a:r>
            <a:r>
              <a:rPr lang="ru-RU" dirty="0" err="1" smtClean="0"/>
              <a:t>охрещує</a:t>
            </a:r>
            <a:r>
              <a:rPr lang="ru-RU" dirty="0" smtClean="0"/>
              <a:t> Русь, за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церква</a:t>
            </a:r>
            <a:r>
              <a:rPr lang="ru-RU" dirty="0" smtClean="0"/>
              <a:t> </a:t>
            </a:r>
            <a:r>
              <a:rPr lang="ru-RU" dirty="0" err="1" smtClean="0"/>
              <a:t>потім</a:t>
            </a:r>
            <a:r>
              <a:rPr lang="ru-RU" dirty="0" smtClean="0"/>
              <a:t> </a:t>
            </a:r>
            <a:r>
              <a:rPr lang="ru-RU" dirty="0" err="1" smtClean="0"/>
              <a:t>оголошує</a:t>
            </a:r>
            <a:r>
              <a:rPr lang="ru-RU" dirty="0" smtClean="0"/>
              <a:t> </a:t>
            </a:r>
            <a:r>
              <a:rPr lang="ru-RU" dirty="0" err="1" smtClean="0"/>
              <a:t>рівноапостольним</a:t>
            </a:r>
            <a:r>
              <a:rPr lang="ru-RU" dirty="0" smtClean="0"/>
              <a:t>, святим. </a:t>
            </a:r>
            <a:endParaRPr lang="ru-RU" dirty="0"/>
          </a:p>
        </p:txBody>
      </p:sp>
      <p:pic>
        <p:nvPicPr>
          <p:cNvPr id="4" name="Рисунок 3" descr="1856718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142984"/>
            <a:ext cx="4857752" cy="34502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ru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0645" y="3929066"/>
            <a:ext cx="5533355" cy="2928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3262322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1) </a:t>
            </a:r>
            <a:r>
              <a:rPr lang="ru-RU" dirty="0" err="1" smtClean="0"/>
              <a:t>будівництво</a:t>
            </a:r>
            <a:r>
              <a:rPr lang="ru-RU" dirty="0" smtClean="0"/>
              <a:t> </a:t>
            </a:r>
            <a:r>
              <a:rPr lang="ru-RU" dirty="0" err="1" smtClean="0"/>
              <a:t>церков</a:t>
            </a:r>
            <a:r>
              <a:rPr lang="ru-RU" dirty="0" smtClean="0"/>
              <a:t>; 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2) </a:t>
            </a:r>
            <a:r>
              <a:rPr lang="ru-RU" dirty="0" err="1" smtClean="0"/>
              <a:t>освіта</a:t>
            </a:r>
            <a:r>
              <a:rPr lang="ru-RU" dirty="0" smtClean="0"/>
              <a:t>;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3) </a:t>
            </a:r>
            <a:r>
              <a:rPr lang="ru-RU" dirty="0" err="1" smtClean="0"/>
              <a:t>доброчинність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 </a:t>
            </a:r>
            <a:r>
              <a:rPr lang="ru-RU" dirty="0" err="1" smtClean="0"/>
              <a:t>програмі</a:t>
            </a:r>
            <a:r>
              <a:rPr lang="ru-RU" dirty="0" smtClean="0"/>
              <a:t> </a:t>
            </a:r>
            <a:r>
              <a:rPr lang="ru-RU" dirty="0" err="1" smtClean="0"/>
              <a:t>Володимира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хрещення</a:t>
            </a:r>
            <a:r>
              <a:rPr lang="ru-RU" dirty="0" smtClean="0"/>
              <a:t> </a:t>
            </a:r>
            <a:r>
              <a:rPr lang="ru-RU" dirty="0" err="1" smtClean="0"/>
              <a:t>Русі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виділити</a:t>
            </a:r>
            <a:r>
              <a:rPr lang="ru-RU" dirty="0" smtClean="0"/>
              <a:t> три напрямки: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972344"/>
          </a:xfrm>
        </p:spPr>
        <p:txBody>
          <a:bodyPr>
            <a:noAutofit/>
          </a:bodyPr>
          <a:lstStyle/>
          <a:p>
            <a:r>
              <a:rPr lang="uk-UA" sz="3600" dirty="0" smtClean="0"/>
              <a:t>Внутрішня і зовнішня політика Володимира Великого </a:t>
            </a:r>
            <a:endParaRPr lang="uk-UA" sz="36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8111559"/>
              </p:ext>
            </p:extLst>
          </p:nvPr>
        </p:nvGraphicFramePr>
        <p:xfrm>
          <a:off x="179512" y="1196752"/>
          <a:ext cx="8784976" cy="5676972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392488"/>
                <a:gridCol w="4392488"/>
              </a:tblGrid>
              <a:tr h="403932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uk-UA" sz="2000" dirty="0" smtClean="0"/>
                        <a:t> </a:t>
                      </a:r>
                      <a:r>
                        <a:rPr lang="uk-UA" sz="2000" dirty="0" err="1" smtClean="0"/>
                        <a:t>Внітрішня</a:t>
                      </a:r>
                      <a:r>
                        <a:rPr lang="uk-UA" sz="2000" baseline="0" dirty="0" smtClean="0"/>
                        <a:t> політика</a:t>
                      </a:r>
                      <a:endParaRPr lang="uk-UA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uk-UA" sz="2000" dirty="0" smtClean="0"/>
                        <a:t>Зовнішня політика</a:t>
                      </a:r>
                      <a:endParaRPr lang="uk-UA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932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uk-UA" sz="2000" dirty="0" smtClean="0"/>
                        <a:t>Русь стала найбільшою країною Європи – об'єднано всі східнослов'янські землі.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uk-UA" sz="2000" dirty="0" smtClean="0"/>
                        <a:t>Адміністративна реформа (</a:t>
                      </a:r>
                      <a:r>
                        <a:rPr lang="ru-RU" sz="2000" dirty="0" err="1" smtClean="0"/>
                        <a:t>ліквідував</a:t>
                      </a:r>
                      <a:r>
                        <a:rPr lang="ru-RU" sz="2000" dirty="0" smtClean="0"/>
                        <a:t> </a:t>
                      </a:r>
                      <a:r>
                        <a:rPr lang="ru-RU" sz="2000" dirty="0" err="1" smtClean="0"/>
                        <a:t>племінні</a:t>
                      </a:r>
                      <a:r>
                        <a:rPr lang="ru-RU" sz="2000" dirty="0" smtClean="0"/>
                        <a:t> </a:t>
                      </a:r>
                      <a:r>
                        <a:rPr lang="ru-RU" sz="2000" dirty="0" err="1" smtClean="0"/>
                        <a:t>княжіння</a:t>
                      </a:r>
                      <a:r>
                        <a:rPr lang="ru-RU" sz="2000" dirty="0" smtClean="0"/>
                        <a:t>, </a:t>
                      </a:r>
                      <a:r>
                        <a:rPr lang="ru-RU" sz="2000" dirty="0" err="1" smtClean="0"/>
                        <a:t>поділив</a:t>
                      </a:r>
                      <a:r>
                        <a:rPr lang="ru-RU" sz="2000" dirty="0" smtClean="0"/>
                        <a:t> </a:t>
                      </a:r>
                      <a:r>
                        <a:rPr lang="ru-RU" sz="2000" dirty="0" err="1" smtClean="0"/>
                        <a:t>країну</a:t>
                      </a:r>
                      <a:r>
                        <a:rPr lang="ru-RU" sz="2000" dirty="0" smtClean="0"/>
                        <a:t>, на 8 </a:t>
                      </a:r>
                      <a:r>
                        <a:rPr lang="ru-RU" sz="2000" dirty="0" err="1" smtClean="0"/>
                        <a:t>округів</a:t>
                      </a:r>
                      <a:r>
                        <a:rPr lang="ru-RU" sz="2000" dirty="0" smtClean="0"/>
                        <a:t>, де правили </a:t>
                      </a:r>
                      <a:r>
                        <a:rPr lang="ru-RU" sz="2000" dirty="0" err="1" smtClean="0"/>
                        <a:t>його</a:t>
                      </a:r>
                      <a:r>
                        <a:rPr lang="ru-RU" sz="2000" dirty="0" smtClean="0"/>
                        <a:t> сини, </a:t>
                      </a:r>
                      <a:r>
                        <a:rPr lang="ru-RU" sz="2000" dirty="0" err="1" smtClean="0"/>
                        <a:t>або</a:t>
                      </a:r>
                      <a:r>
                        <a:rPr lang="ru-RU" sz="2000" dirty="0" smtClean="0"/>
                        <a:t> </a:t>
                      </a:r>
                      <a:r>
                        <a:rPr lang="ru-RU" sz="2000" dirty="0" err="1" smtClean="0"/>
                        <a:t>довірені</a:t>
                      </a:r>
                      <a:r>
                        <a:rPr lang="ru-RU" sz="2000" dirty="0" smtClean="0"/>
                        <a:t> особи (посадники)).</a:t>
                      </a:r>
                      <a:endParaRPr lang="uk-UA" sz="200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uk-UA" sz="2000" dirty="0" smtClean="0"/>
                        <a:t>Релігійна реформа (християнство</a:t>
                      </a:r>
                      <a:r>
                        <a:rPr lang="uk-UA" sz="2000" baseline="0" dirty="0" smtClean="0"/>
                        <a:t> – державна релігія)</a:t>
                      </a:r>
                      <a:r>
                        <a:rPr lang="uk-UA" sz="2000" dirty="0" smtClean="0"/>
                        <a:t>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uk-UA" sz="2000" dirty="0" smtClean="0"/>
                        <a:t>Військова реформа</a:t>
                      </a:r>
                      <a:r>
                        <a:rPr lang="uk-UA" sz="2000" baseline="0" dirty="0" smtClean="0"/>
                        <a:t> (</a:t>
                      </a:r>
                      <a:r>
                        <a:rPr lang="uk-UA" sz="2000" dirty="0" smtClean="0"/>
                        <a:t>замінив племінну організацію війська на найману за право володіти землею)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uk-UA" sz="2000" dirty="0" smtClean="0"/>
                        <a:t>Він розмежував єпископський та міський суди.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uk-UA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uk-UA" sz="2000" dirty="0" smtClean="0"/>
                        <a:t>Приборкав в'ятичів, радимичів, приєднав міста </a:t>
                      </a:r>
                      <a:r>
                        <a:rPr lang="uk-UA" sz="2000" dirty="0" err="1" smtClean="0"/>
                        <a:t>Червенської</a:t>
                      </a:r>
                      <a:r>
                        <a:rPr lang="uk-UA" sz="2000" dirty="0" smtClean="0"/>
                        <a:t> Русі (Червень, </a:t>
                      </a:r>
                      <a:r>
                        <a:rPr lang="uk-UA" sz="2000" dirty="0" err="1" smtClean="0"/>
                        <a:t>Бузьк</a:t>
                      </a:r>
                      <a:r>
                        <a:rPr lang="uk-UA" sz="2000" dirty="0" smtClean="0"/>
                        <a:t>, </a:t>
                      </a:r>
                      <a:r>
                        <a:rPr lang="uk-UA" sz="2000" dirty="0" err="1" smtClean="0"/>
                        <a:t>Белз</a:t>
                      </a:r>
                      <a:r>
                        <a:rPr lang="uk-UA" sz="2000" dirty="0" smtClean="0"/>
                        <a:t>, Перемишль).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uk-UA" sz="2000" dirty="0" smtClean="0"/>
                        <a:t>Воював проти печенігів.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2000" dirty="0" smtClean="0"/>
                        <a:t>Створено систему </a:t>
                      </a:r>
                      <a:r>
                        <a:rPr lang="ru-RU" sz="2000" dirty="0" err="1" smtClean="0"/>
                        <a:t>захисту</a:t>
                      </a:r>
                      <a:r>
                        <a:rPr lang="ru-RU" sz="2000" dirty="0" smtClean="0"/>
                        <a:t> </a:t>
                      </a:r>
                      <a:r>
                        <a:rPr lang="ru-RU" sz="2000" dirty="0" err="1" smtClean="0"/>
                        <a:t>держави</a:t>
                      </a:r>
                      <a:r>
                        <a:rPr lang="ru-RU" sz="2000" dirty="0" smtClean="0"/>
                        <a:t> </a:t>
                      </a:r>
                      <a:r>
                        <a:rPr lang="ru-RU" sz="2000" dirty="0" err="1" smtClean="0"/>
                        <a:t>від</a:t>
                      </a:r>
                      <a:r>
                        <a:rPr lang="ru-RU" sz="2000" dirty="0" smtClean="0"/>
                        <a:t> </a:t>
                      </a:r>
                      <a:r>
                        <a:rPr lang="ru-RU" sz="2000" dirty="0" err="1" smtClean="0"/>
                        <a:t>кочівників</a:t>
                      </a:r>
                      <a:r>
                        <a:rPr lang="ru-RU" sz="2000" dirty="0" smtClean="0"/>
                        <a:t> («</a:t>
                      </a:r>
                      <a:r>
                        <a:rPr lang="ru-RU" sz="2000" dirty="0" err="1" smtClean="0"/>
                        <a:t>Змійові</a:t>
                      </a:r>
                      <a:r>
                        <a:rPr lang="ru-RU" sz="2000" dirty="0" smtClean="0"/>
                        <a:t> вали»).</a:t>
                      </a:r>
                      <a:endParaRPr lang="uk-UA" sz="200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uk-UA" sz="2000" dirty="0" smtClean="0"/>
                        <a:t>Київ підтримував зв’язки із Заходом, започатковані ще Ольгою.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uk-UA" sz="2000" dirty="0" smtClean="0"/>
                        <a:t> Двічі відвідували київського князя (у 988 та 991 рр.) посли Папи Римського.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uk-UA" sz="2000" dirty="0" smtClean="0"/>
                        <a:t>Відбувалися неодноразові обміни посольствами з Німеччиною.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94717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9720255"/>
              </p:ext>
            </p:extLst>
          </p:nvPr>
        </p:nvGraphicFramePr>
        <p:xfrm>
          <a:off x="251520" y="332656"/>
          <a:ext cx="8640960" cy="6036176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320480"/>
                <a:gridCol w="4320480"/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uk-UA" sz="2100" dirty="0" smtClean="0"/>
                        <a:t>Внутрішня політика</a:t>
                      </a:r>
                      <a:endParaRPr lang="uk-UA" sz="2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100" dirty="0" smtClean="0"/>
                        <a:t>Зовнішня політика</a:t>
                      </a:r>
                      <a:endParaRPr lang="uk-UA" sz="2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48905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uk-UA" sz="2100" dirty="0" smtClean="0"/>
                        <a:t>Почав широке будівництво міст (були збудовані Володимир на Волині, Василів на Київщині).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uk-UA" sz="2100" dirty="0" smtClean="0"/>
                        <a:t>Почалося карбування власної монети – срібників і злотників із зображенням князя Володимира та його герба – тризуба.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uk-UA" sz="2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uk-UA" sz="2100" dirty="0" smtClean="0"/>
                        <a:t>Уклав мир із болгарами.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uk-UA" sz="2100" dirty="0" smtClean="0"/>
                        <a:t>Князь успішно запобіг спробам візантійців зробити Київську Русь залежною від себе державою.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uk-UA" sz="2100" dirty="0" smtClean="0"/>
                        <a:t> «Шлюбна дипломатія» (старший син Святополк був одружений із донькою польського короля Болеслава Хороброго, Ярослав став зятем шведського короля Олафа. Одна дочка </a:t>
                      </a:r>
                      <a:r>
                        <a:rPr lang="uk-UA" sz="2100" dirty="0" err="1" smtClean="0"/>
                        <a:t>Премислава</a:t>
                      </a:r>
                      <a:r>
                        <a:rPr lang="uk-UA" sz="2100" dirty="0" smtClean="0"/>
                        <a:t> була одружена з угорським королем Владиславом Лисим, а друга — із чеським королем Болеславом Рудим).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uk-UA" sz="2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5678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143372" y="1071546"/>
            <a:ext cx="4686304" cy="5595958"/>
          </a:xfrm>
        </p:spPr>
        <p:txBody>
          <a:bodyPr/>
          <a:lstStyle/>
          <a:p>
            <a:r>
              <a:rPr lang="ru-RU" dirty="0" smtClean="0"/>
              <a:t>У </a:t>
            </a:r>
            <a:r>
              <a:rPr lang="ru-RU" dirty="0" err="1" smtClean="0"/>
              <a:t>міжусобній</a:t>
            </a:r>
            <a:r>
              <a:rPr lang="ru-RU" dirty="0" smtClean="0"/>
              <a:t> </a:t>
            </a:r>
            <a:r>
              <a:rPr lang="ru-RU" dirty="0" err="1" smtClean="0"/>
              <a:t>боротьбі</a:t>
            </a:r>
            <a:r>
              <a:rPr lang="ru-RU" dirty="0" smtClean="0"/>
              <a:t>, яка </a:t>
            </a:r>
            <a:r>
              <a:rPr lang="ru-RU" dirty="0" err="1" smtClean="0"/>
              <a:t>почалася</a:t>
            </a:r>
            <a:r>
              <a:rPr lang="ru-RU" dirty="0" smtClean="0"/>
              <a:t>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смерті</a:t>
            </a:r>
            <a:r>
              <a:rPr lang="ru-RU" dirty="0" smtClean="0"/>
              <a:t> </a:t>
            </a:r>
            <a:r>
              <a:rPr lang="ru-RU" dirty="0" err="1" smtClean="0"/>
              <a:t>Володимира</a:t>
            </a:r>
            <a:r>
              <a:rPr lang="ru-RU" dirty="0" smtClean="0"/>
              <a:t>, </a:t>
            </a:r>
            <a:r>
              <a:rPr lang="ru-RU" dirty="0" err="1" smtClean="0"/>
              <a:t>переможцем</a:t>
            </a:r>
            <a:r>
              <a:rPr lang="ru-RU" dirty="0" smtClean="0"/>
              <a:t> </a:t>
            </a:r>
            <a:r>
              <a:rPr lang="ru-RU" dirty="0" err="1" smtClean="0"/>
              <a:t>вийшов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син</a:t>
            </a:r>
            <a:r>
              <a:rPr lang="ru-RU" dirty="0" smtClean="0"/>
              <a:t> Ярослав </a:t>
            </a:r>
            <a:r>
              <a:rPr lang="ru-RU" dirty="0" err="1" smtClean="0"/>
              <a:t>Мудрий</a:t>
            </a:r>
            <a:r>
              <a:rPr lang="ru-RU" dirty="0" smtClean="0"/>
              <a:t>.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розширив</a:t>
            </a:r>
            <a:r>
              <a:rPr lang="ru-RU" dirty="0" smtClean="0"/>
              <a:t> </a:t>
            </a:r>
            <a:r>
              <a:rPr lang="ru-RU" dirty="0" err="1" smtClean="0"/>
              <a:t>свої</a:t>
            </a:r>
            <a:r>
              <a:rPr lang="ru-RU" dirty="0" smtClean="0"/>
              <a:t> </a:t>
            </a:r>
            <a:r>
              <a:rPr lang="ru-RU" dirty="0" err="1" smtClean="0"/>
              <a:t>володіння</a:t>
            </a:r>
            <a:r>
              <a:rPr lang="ru-RU" dirty="0" smtClean="0"/>
              <a:t> на </a:t>
            </a:r>
            <a:r>
              <a:rPr lang="ru-RU" dirty="0" err="1" smtClean="0"/>
              <a:t>півночі</a:t>
            </a:r>
            <a:r>
              <a:rPr lang="ru-RU" dirty="0" smtClean="0"/>
              <a:t>, </a:t>
            </a:r>
            <a:r>
              <a:rPr lang="ru-RU" dirty="0" err="1" smtClean="0"/>
              <a:t>заснувавши</a:t>
            </a:r>
            <a:r>
              <a:rPr lang="ru-RU" dirty="0" smtClean="0"/>
              <a:t> </a:t>
            </a:r>
            <a:r>
              <a:rPr lang="ru-RU" dirty="0" err="1" smtClean="0"/>
              <a:t>на</a:t>
            </a:r>
            <a:r>
              <a:rPr lang="ru-RU" dirty="0" smtClean="0"/>
              <a:t> </a:t>
            </a:r>
            <a:r>
              <a:rPr lang="ru-RU" dirty="0" err="1" smtClean="0"/>
              <a:t>Чудському</a:t>
            </a:r>
            <a:r>
              <a:rPr lang="ru-RU" dirty="0" smtClean="0"/>
              <a:t> </a:t>
            </a:r>
            <a:r>
              <a:rPr lang="ru-RU" dirty="0" err="1" smtClean="0"/>
              <a:t>озері</a:t>
            </a:r>
            <a:r>
              <a:rPr lang="ru-RU" dirty="0" smtClean="0"/>
              <a:t> </a:t>
            </a:r>
            <a:r>
              <a:rPr lang="ru-RU" dirty="0" err="1" smtClean="0"/>
              <a:t>місто</a:t>
            </a:r>
            <a:r>
              <a:rPr lang="ru-RU" dirty="0" smtClean="0"/>
              <a:t> </a:t>
            </a:r>
            <a:r>
              <a:rPr lang="ru-RU" dirty="0" err="1" smtClean="0"/>
              <a:t>Юр’єв</a:t>
            </a:r>
            <a:r>
              <a:rPr lang="ru-RU" dirty="0" smtClean="0"/>
              <a:t>, </a:t>
            </a:r>
            <a:r>
              <a:rPr lang="ru-RU" dirty="0" smtClean="0">
                <a:solidFill>
                  <a:schemeClr val="bg1"/>
                </a:solidFill>
              </a:rPr>
              <a:t>у 1036 р.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Іван-Кочерга-Ярослав-Мудрий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785794"/>
            <a:ext cx="3498158" cy="4714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71472" y="1142984"/>
            <a:ext cx="8229600" cy="45720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Одним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головних</a:t>
            </a:r>
            <a:r>
              <a:rPr lang="ru-RU" dirty="0" smtClean="0"/>
              <a:t> </a:t>
            </a:r>
            <a:r>
              <a:rPr lang="ru-RU" dirty="0" err="1" smtClean="0"/>
              <a:t>досягнень</a:t>
            </a:r>
            <a:r>
              <a:rPr lang="ru-RU" dirty="0" smtClean="0"/>
              <a:t> Ярослава, за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, очевидно, </a:t>
            </a:r>
            <a:r>
              <a:rPr lang="ru-RU" dirty="0" err="1" smtClean="0"/>
              <a:t>й</a:t>
            </a:r>
            <a:r>
              <a:rPr lang="ru-RU" dirty="0" smtClean="0"/>
              <a:t> прозвали Мудрим, стало </a:t>
            </a:r>
            <a:r>
              <a:rPr lang="ru-RU" dirty="0" err="1" smtClean="0"/>
              <a:t>зведення</a:t>
            </a:r>
            <a:r>
              <a:rPr lang="ru-RU" dirty="0" smtClean="0"/>
              <a:t> </a:t>
            </a:r>
            <a:r>
              <a:rPr lang="ru-RU" dirty="0" err="1" smtClean="0"/>
              <a:t>основних</a:t>
            </a:r>
            <a:r>
              <a:rPr lang="ru-RU" dirty="0" smtClean="0"/>
              <a:t> норм </a:t>
            </a:r>
            <a:r>
              <a:rPr lang="ru-RU" dirty="0" err="1" smtClean="0"/>
              <a:t>тогочасного</a:t>
            </a:r>
            <a:r>
              <a:rPr lang="ru-RU" dirty="0" smtClean="0"/>
              <a:t> права в </a:t>
            </a:r>
            <a:r>
              <a:rPr lang="ru-RU" dirty="0" err="1" smtClean="0"/>
              <a:t>збірник</a:t>
            </a:r>
            <a:r>
              <a:rPr lang="ru-RU" dirty="0" smtClean="0"/>
              <a:t> </a:t>
            </a:r>
            <a:r>
              <a:rPr lang="ru-RU" dirty="0" err="1" smtClean="0"/>
              <a:t>законів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bg1"/>
                </a:solidFill>
              </a:rPr>
              <a:t>«</a:t>
            </a:r>
            <a:r>
              <a:rPr lang="ru-RU" dirty="0" err="1" smtClean="0">
                <a:solidFill>
                  <a:schemeClr val="bg1"/>
                </a:solidFill>
              </a:rPr>
              <a:t>Руська</a:t>
            </a:r>
            <a:r>
              <a:rPr lang="ru-RU" dirty="0" smtClean="0">
                <a:solidFill>
                  <a:schemeClr val="bg1"/>
                </a:solidFill>
              </a:rPr>
              <a:t> правда»:</a:t>
            </a:r>
          </a:p>
          <a:p>
            <a:r>
              <a:rPr lang="ru-RU" dirty="0" smtClean="0"/>
              <a:t>Не </a:t>
            </a:r>
            <a:r>
              <a:rPr lang="ru-RU" dirty="0" err="1" smtClean="0"/>
              <a:t>передбачали</a:t>
            </a:r>
            <a:r>
              <a:rPr lang="ru-RU" dirty="0" smtClean="0"/>
              <a:t> </a:t>
            </a:r>
            <a:r>
              <a:rPr lang="ru-RU" dirty="0" err="1" smtClean="0"/>
              <a:t>рівності</a:t>
            </a:r>
            <a:r>
              <a:rPr lang="ru-RU" dirty="0" smtClean="0"/>
              <a:t> перед законом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верств</a:t>
            </a:r>
            <a:r>
              <a:rPr lang="ru-RU" dirty="0" smtClean="0"/>
              <a:t> </a:t>
            </a:r>
            <a:r>
              <a:rPr lang="ru-RU" dirty="0" err="1" smtClean="0"/>
              <a:t>населення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Забезпечували</a:t>
            </a:r>
            <a:r>
              <a:rPr lang="ru-RU" dirty="0" smtClean="0"/>
              <a:t> </a:t>
            </a:r>
            <a:r>
              <a:rPr lang="ru-RU" dirty="0" err="1" smtClean="0"/>
              <a:t>привілейоване</a:t>
            </a:r>
            <a:r>
              <a:rPr lang="ru-RU" dirty="0" smtClean="0"/>
              <a:t> становище </a:t>
            </a:r>
            <a:r>
              <a:rPr lang="ru-RU" dirty="0" err="1" smtClean="0"/>
              <a:t>феодалів</a:t>
            </a:r>
            <a:r>
              <a:rPr lang="ru-RU" dirty="0" smtClean="0"/>
              <a:t> та </a:t>
            </a:r>
            <a:r>
              <a:rPr lang="ru-RU" dirty="0" err="1" smtClean="0"/>
              <a:t>їхнього</a:t>
            </a:r>
            <a:r>
              <a:rPr lang="ru-RU" dirty="0" smtClean="0"/>
              <a:t> </a:t>
            </a:r>
            <a:r>
              <a:rPr lang="ru-RU" dirty="0" err="1" smtClean="0"/>
              <a:t>оточення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1536358"/>
              </p:ext>
            </p:extLst>
          </p:nvPr>
        </p:nvGraphicFramePr>
        <p:xfrm>
          <a:off x="251520" y="260648"/>
          <a:ext cx="8640960" cy="6314688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752528"/>
                <a:gridCol w="3888432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Внутрішня</a:t>
                      </a:r>
                      <a:r>
                        <a:rPr lang="uk-UA" sz="2000" baseline="0" dirty="0" smtClean="0"/>
                        <a:t> політика</a:t>
                      </a:r>
                      <a:endParaRPr lang="uk-UA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Зовнішня політика</a:t>
                      </a:r>
                      <a:endParaRPr lang="uk-UA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6324">
                <a:tc>
                  <a:txBody>
                    <a:bodyPr/>
                    <a:lstStyle/>
                    <a:p>
                      <a:r>
                        <a:rPr lang="uk-UA" sz="2000" dirty="0" smtClean="0"/>
                        <a:t>- до 1026 р. продовження міжусобної </a:t>
                      </a:r>
                    </a:p>
                    <a:p>
                      <a:r>
                        <a:rPr lang="uk-UA" sz="2000" dirty="0" smtClean="0"/>
                        <a:t>-1026 р. – розподіл Русі  по Дніпру</a:t>
                      </a:r>
                    </a:p>
                    <a:p>
                      <a:r>
                        <a:rPr lang="uk-UA" sz="2000" dirty="0" smtClean="0"/>
                        <a:t>(Ярослав, Мстислав)</a:t>
                      </a:r>
                    </a:p>
                    <a:p>
                      <a:r>
                        <a:rPr lang="uk-UA" sz="2000" dirty="0" smtClean="0"/>
                        <a:t>- укріплення південних кордонів                   - приборкання внутрішніх заворушень           -1036 р. – одноосібний володар Русі після смерті Мстислава.             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uk-UA" sz="2000" dirty="0" smtClean="0"/>
                        <a:t>- розбудова Києва (територія зросла в 7 разів) зведено Ярославів вал (3,5 км)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uk-UA" sz="2000" dirty="0" smtClean="0"/>
                        <a:t>- розширення прав християнської церкви</a:t>
                      </a:r>
                    </a:p>
                    <a:p>
                      <a:r>
                        <a:rPr lang="uk-UA" sz="2000" dirty="0" smtClean="0"/>
                        <a:t>- призначення святого </a:t>
                      </a:r>
                      <a:r>
                        <a:rPr lang="uk-UA" sz="2000" baseline="0" dirty="0" smtClean="0"/>
                        <a:t> </a:t>
                      </a:r>
                      <a:r>
                        <a:rPr lang="uk-UA" sz="2000" dirty="0" smtClean="0"/>
                        <a:t>Митрополита (</a:t>
                      </a:r>
                      <a:r>
                        <a:rPr lang="uk-UA" sz="2000" dirty="0" err="1" smtClean="0"/>
                        <a:t>Ілларіон</a:t>
                      </a:r>
                      <a:r>
                        <a:rPr lang="uk-UA" sz="2000" dirty="0" smtClean="0"/>
                        <a:t>)</a:t>
                      </a:r>
                      <a:r>
                        <a:rPr lang="uk-UA" sz="2000" baseline="0" dirty="0" smtClean="0"/>
                        <a:t>                                                      - </a:t>
                      </a:r>
                      <a:r>
                        <a:rPr lang="uk-UA" sz="2000" dirty="0" smtClean="0"/>
                        <a:t>відкриття школи, заснування бібліотеки, підвищення освітнього рівня</a:t>
                      </a:r>
                    </a:p>
                    <a:p>
                      <a:r>
                        <a:rPr lang="uk-UA" sz="2000" dirty="0" smtClean="0"/>
                        <a:t>- впровадження законів  «Руська правда» .</a:t>
                      </a:r>
                    </a:p>
                    <a:p>
                      <a:endParaRPr lang="uk-UA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2000" dirty="0" smtClean="0"/>
                        <a:t>- Відвоювання </a:t>
                      </a:r>
                      <a:r>
                        <a:rPr lang="uk-UA" sz="2000" baseline="0" dirty="0" smtClean="0"/>
                        <a:t> у </a:t>
                      </a:r>
                      <a:r>
                        <a:rPr lang="uk-UA" sz="2000" dirty="0" smtClean="0"/>
                        <a:t>печенігів  </a:t>
                      </a:r>
                      <a:r>
                        <a:rPr lang="uk-UA" sz="2000" dirty="0" err="1" smtClean="0"/>
                        <a:t>Червенської</a:t>
                      </a:r>
                      <a:r>
                        <a:rPr lang="uk-UA" sz="2000" dirty="0" smtClean="0"/>
                        <a:t>   Русі                     </a:t>
                      </a:r>
                      <a:r>
                        <a:rPr lang="uk-UA" sz="2000" baseline="0" dirty="0" smtClean="0"/>
                        <a:t>                                  </a:t>
                      </a:r>
                      <a:r>
                        <a:rPr lang="uk-UA" sz="2000" dirty="0" smtClean="0"/>
                        <a:t>          - 1036 – розгром</a:t>
                      </a:r>
                      <a:r>
                        <a:rPr lang="uk-UA" sz="2000" baseline="0" dirty="0" smtClean="0"/>
                        <a:t> </a:t>
                      </a:r>
                      <a:r>
                        <a:rPr lang="uk-UA" sz="2000" dirty="0" smtClean="0"/>
                        <a:t> печенігів                            - звільнення Русі  від кочовиків                      - шлюбна «дипломатія» (</a:t>
                      </a:r>
                      <a:r>
                        <a:rPr lang="uk-UA" sz="2000" dirty="0" err="1" smtClean="0"/>
                        <a:t>Анна-</a:t>
                      </a:r>
                      <a:r>
                        <a:rPr lang="uk-UA" sz="2000" dirty="0" smtClean="0"/>
                        <a:t>   королева Франції, Анастасія –</a:t>
                      </a:r>
                      <a:r>
                        <a:rPr lang="uk-UA" sz="2000" baseline="0" dirty="0" smtClean="0"/>
                        <a:t> </a:t>
                      </a:r>
                      <a:r>
                        <a:rPr lang="uk-UA" sz="2000" dirty="0" smtClean="0"/>
                        <a:t>Угорська королева, Єлизавета </a:t>
                      </a:r>
                      <a:r>
                        <a:rPr lang="uk-UA" sz="2000" baseline="0" dirty="0" smtClean="0"/>
                        <a:t> – </a:t>
                      </a:r>
                      <a:r>
                        <a:rPr lang="uk-UA" sz="2000" dirty="0" smtClean="0"/>
                        <a:t> норвезька</a:t>
                      </a:r>
                      <a:r>
                        <a:rPr lang="uk-UA" sz="2000" baseline="0" dirty="0" smtClean="0"/>
                        <a:t> </a:t>
                      </a:r>
                      <a:r>
                        <a:rPr lang="uk-UA" sz="2000" baseline="0" dirty="0" err="1" smtClean="0"/>
                        <a:t>прин</a:t>
                      </a:r>
                      <a:r>
                        <a:rPr lang="uk-UA" sz="2000" dirty="0" err="1" smtClean="0"/>
                        <a:t>цесса</a:t>
                      </a:r>
                      <a:r>
                        <a:rPr lang="uk-UA" sz="2000" dirty="0" smtClean="0"/>
                        <a:t>,її сестра –  королева Польщі;</a:t>
                      </a:r>
                    </a:p>
                    <a:p>
                      <a:r>
                        <a:rPr lang="uk-UA" sz="2000" dirty="0" smtClean="0"/>
                        <a:t>син – одружений  з візантійською  царівною, сам  Ярослав - з дочкою  норвезького короля).  </a:t>
                      </a:r>
                    </a:p>
                    <a:p>
                      <a:endParaRPr lang="uk-UA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58152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завершилося</a:t>
            </a:r>
            <a:r>
              <a:rPr lang="ru-RU" dirty="0" smtClean="0"/>
              <a:t> </a:t>
            </a:r>
            <a:r>
              <a:rPr lang="ru-RU" dirty="0" err="1" smtClean="0"/>
              <a:t>державне</a:t>
            </a:r>
            <a:r>
              <a:rPr lang="ru-RU" dirty="0" smtClean="0"/>
              <a:t> </a:t>
            </a:r>
            <a:r>
              <a:rPr lang="ru-RU" dirty="0" err="1" smtClean="0"/>
              <a:t>будівництво</a:t>
            </a:r>
            <a:r>
              <a:rPr lang="ru-RU" dirty="0" smtClean="0"/>
              <a:t>;</a:t>
            </a:r>
          </a:p>
          <a:p>
            <a:r>
              <a:rPr lang="ru-RU" dirty="0" err="1" smtClean="0"/>
              <a:t>зміцніла</a:t>
            </a:r>
            <a:r>
              <a:rPr lang="ru-RU" dirty="0" smtClean="0"/>
              <a:t> структура </a:t>
            </a:r>
            <a:r>
              <a:rPr lang="ru-RU" dirty="0" err="1" smtClean="0"/>
              <a:t>держави</a:t>
            </a:r>
            <a:r>
              <a:rPr lang="ru-RU" dirty="0" smtClean="0"/>
              <a:t>;</a:t>
            </a:r>
          </a:p>
          <a:p>
            <a:r>
              <a:rPr lang="ru-RU" dirty="0" smtClean="0"/>
              <a:t>посилилась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військова</a:t>
            </a:r>
            <a:r>
              <a:rPr lang="ru-RU" dirty="0" smtClean="0"/>
              <a:t> </a:t>
            </a:r>
            <a:r>
              <a:rPr lang="ru-RU" dirty="0" err="1" smtClean="0"/>
              <a:t>міць</a:t>
            </a:r>
            <a:r>
              <a:rPr lang="ru-RU" dirty="0" smtClean="0"/>
              <a:t>;</a:t>
            </a:r>
          </a:p>
          <a:p>
            <a:r>
              <a:rPr lang="ru-RU" dirty="0" smtClean="0"/>
              <a:t>Русь </a:t>
            </a:r>
            <a:r>
              <a:rPr lang="ru-RU" dirty="0" err="1" smtClean="0"/>
              <a:t>отримала</a:t>
            </a:r>
            <a:r>
              <a:rPr lang="ru-RU" dirty="0" smtClean="0"/>
              <a:t> </a:t>
            </a:r>
            <a:r>
              <a:rPr lang="ru-RU" dirty="0" err="1" smtClean="0"/>
              <a:t>письмове</a:t>
            </a:r>
            <a:r>
              <a:rPr lang="ru-RU" dirty="0" smtClean="0"/>
              <a:t> </a:t>
            </a:r>
            <a:r>
              <a:rPr lang="ru-RU" dirty="0" err="1" smtClean="0"/>
              <a:t>законодавство</a:t>
            </a:r>
            <a:r>
              <a:rPr lang="ru-RU" dirty="0" smtClean="0"/>
              <a:t>;</a:t>
            </a:r>
          </a:p>
          <a:p>
            <a:r>
              <a:rPr lang="ru-RU" dirty="0" smtClean="0"/>
              <a:t>Русь </a:t>
            </a:r>
            <a:r>
              <a:rPr lang="ru-RU" dirty="0" err="1" smtClean="0"/>
              <a:t>досягла</a:t>
            </a:r>
            <a:r>
              <a:rPr lang="ru-RU" dirty="0" smtClean="0"/>
              <a:t> </a:t>
            </a:r>
            <a:r>
              <a:rPr lang="ru-RU" dirty="0" err="1" smtClean="0"/>
              <a:t>значних</a:t>
            </a:r>
            <a:r>
              <a:rPr lang="ru-RU" dirty="0" smtClean="0"/>
              <a:t> </a:t>
            </a:r>
            <a:r>
              <a:rPr lang="ru-RU" dirty="0" err="1" smtClean="0"/>
              <a:t>успіхів</a:t>
            </a:r>
            <a:r>
              <a:rPr lang="ru-RU" dirty="0" smtClean="0"/>
              <a:t> у </a:t>
            </a:r>
            <a:r>
              <a:rPr lang="ru-RU" dirty="0" err="1" smtClean="0"/>
              <a:t>зовнішній</a:t>
            </a:r>
            <a:r>
              <a:rPr lang="ru-RU" dirty="0" smtClean="0"/>
              <a:t> </a:t>
            </a:r>
            <a:r>
              <a:rPr lang="ru-RU" dirty="0" err="1" smtClean="0"/>
              <a:t>політиці</a:t>
            </a:r>
            <a:r>
              <a:rPr lang="ru-RU" dirty="0" smtClean="0"/>
              <a:t>;</a:t>
            </a:r>
          </a:p>
          <a:p>
            <a:r>
              <a:rPr lang="ru-RU" dirty="0" err="1" smtClean="0"/>
              <a:t>сільське</a:t>
            </a:r>
            <a:r>
              <a:rPr lang="ru-RU" dirty="0" smtClean="0"/>
              <a:t> </a:t>
            </a:r>
            <a:r>
              <a:rPr lang="ru-RU" dirty="0" err="1" smtClean="0"/>
              <a:t>господарство</a:t>
            </a:r>
            <a:r>
              <a:rPr lang="ru-RU" dirty="0" smtClean="0"/>
              <a:t> переживало </a:t>
            </a:r>
            <a:r>
              <a:rPr lang="ru-RU" dirty="0" err="1" smtClean="0"/>
              <a:t>піднесення</a:t>
            </a:r>
            <a:r>
              <a:rPr lang="ru-RU" dirty="0" smtClean="0"/>
              <a:t>, </a:t>
            </a:r>
            <a:r>
              <a:rPr lang="ru-RU" dirty="0" err="1" smtClean="0"/>
              <a:t>зумовлене</a:t>
            </a:r>
            <a:r>
              <a:rPr lang="ru-RU" dirty="0" smtClean="0"/>
              <a:t> </a:t>
            </a:r>
            <a:r>
              <a:rPr lang="ru-RU" dirty="0" err="1" smtClean="0"/>
              <a:t>пероходом</a:t>
            </a:r>
            <a:r>
              <a:rPr lang="ru-RU" dirty="0" smtClean="0"/>
              <a:t> до </a:t>
            </a:r>
            <a:r>
              <a:rPr lang="ru-RU" dirty="0" err="1" smtClean="0"/>
              <a:t>плужної</a:t>
            </a:r>
            <a:r>
              <a:rPr lang="ru-RU" dirty="0" smtClean="0"/>
              <a:t> </a:t>
            </a:r>
            <a:r>
              <a:rPr lang="ru-RU" dirty="0" err="1" smtClean="0"/>
              <a:t>оранки</a:t>
            </a:r>
            <a:r>
              <a:rPr lang="ru-RU" dirty="0" smtClean="0"/>
              <a:t>;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 </a:t>
            </a:r>
            <a:r>
              <a:rPr lang="ru-RU" dirty="0" err="1" smtClean="0"/>
              <a:t>часів</a:t>
            </a:r>
            <a:r>
              <a:rPr lang="ru-RU" dirty="0" smtClean="0"/>
              <a:t> Ярослава :</a:t>
            </a:r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857752" y="642918"/>
            <a:ext cx="3857652" cy="578647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err="1" smtClean="0"/>
              <a:t>Помітного</a:t>
            </a:r>
            <a:r>
              <a:rPr lang="ru-RU" dirty="0" smtClean="0"/>
              <a:t> </a:t>
            </a:r>
            <a:r>
              <a:rPr lang="ru-RU" dirty="0" err="1" smtClean="0"/>
              <a:t>успіху</a:t>
            </a:r>
            <a:r>
              <a:rPr lang="ru-RU" dirty="0" smtClean="0"/>
              <a:t> </a:t>
            </a:r>
            <a:r>
              <a:rPr lang="ru-RU" dirty="0" err="1" smtClean="0"/>
              <a:t>досягли</a:t>
            </a:r>
            <a:r>
              <a:rPr lang="ru-RU" dirty="0" smtClean="0"/>
              <a:t> ремесла,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розі</a:t>
            </a:r>
            <a:r>
              <a:rPr lang="ru-RU" dirty="0" smtClean="0"/>
              <a:t> </a:t>
            </a:r>
            <a:r>
              <a:rPr lang="ru-RU" dirty="0" err="1" smtClean="0"/>
              <a:t>валися</a:t>
            </a:r>
            <a:r>
              <a:rPr lang="ru-RU" dirty="0" smtClean="0"/>
              <a:t> як у </a:t>
            </a:r>
            <a:r>
              <a:rPr lang="ru-RU" dirty="0" err="1" smtClean="0"/>
              <a:t>містах</a:t>
            </a:r>
            <a:r>
              <a:rPr lang="ru-RU" dirty="0" smtClean="0"/>
              <a:t>, так і в селах. </a:t>
            </a:r>
            <a:r>
              <a:rPr lang="ru-RU" dirty="0" err="1" smtClean="0"/>
              <a:t>Важливою</a:t>
            </a:r>
            <a:r>
              <a:rPr lang="ru-RU" dirty="0" smtClean="0"/>
              <a:t> </a:t>
            </a:r>
            <a:r>
              <a:rPr lang="ru-RU" dirty="0" err="1" smtClean="0"/>
              <a:t>галуззю</a:t>
            </a:r>
            <a:r>
              <a:rPr lang="ru-RU" dirty="0" smtClean="0"/>
              <a:t> </a:t>
            </a:r>
            <a:r>
              <a:rPr lang="ru-RU" dirty="0" err="1" smtClean="0"/>
              <a:t>залишалася</a:t>
            </a:r>
            <a:r>
              <a:rPr lang="ru-RU" dirty="0" smtClean="0"/>
              <a:t> </a:t>
            </a:r>
            <a:r>
              <a:rPr lang="ru-RU" dirty="0" err="1" smtClean="0"/>
              <a:t>металообробка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dirty="0" err="1" smtClean="0"/>
              <a:t>Поширювалися</a:t>
            </a:r>
            <a:r>
              <a:rPr lang="ru-RU" dirty="0" smtClean="0"/>
              <a:t> </a:t>
            </a:r>
            <a:r>
              <a:rPr lang="ru-RU" dirty="0" err="1" smtClean="0"/>
              <a:t>склоробство</a:t>
            </a:r>
            <a:r>
              <a:rPr lang="ru-RU" dirty="0" smtClean="0"/>
              <a:t>, гончарство, </a:t>
            </a:r>
            <a:r>
              <a:rPr lang="ru-RU" dirty="0" err="1" smtClean="0"/>
              <a:t>набували</a:t>
            </a:r>
            <a:r>
              <a:rPr lang="ru-RU" dirty="0" smtClean="0"/>
              <a:t> </a:t>
            </a:r>
            <a:r>
              <a:rPr lang="ru-RU" dirty="0" err="1" smtClean="0"/>
              <a:t>розвитку</a:t>
            </a:r>
            <a:r>
              <a:rPr lang="ru-RU" dirty="0" smtClean="0"/>
              <a:t> </a:t>
            </a:r>
            <a:r>
              <a:rPr lang="ru-RU" dirty="0" err="1" smtClean="0"/>
              <a:t>спеціальності</a:t>
            </a:r>
            <a:r>
              <a:rPr lang="ru-RU" dirty="0" smtClean="0"/>
              <a:t>, </a:t>
            </a:r>
            <a:r>
              <a:rPr lang="ru-RU" dirty="0" err="1" smtClean="0"/>
              <a:t>пов'язані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будівельною</a:t>
            </a:r>
            <a:r>
              <a:rPr lang="ru-RU" dirty="0" smtClean="0"/>
              <a:t> справою </a:t>
            </a:r>
            <a:r>
              <a:rPr lang="ru-RU" dirty="0" err="1" smtClean="0"/>
              <a:t>тощо</a:t>
            </a:r>
            <a:r>
              <a:rPr lang="ru-RU" dirty="0" smtClean="0"/>
              <a:t>. </a:t>
            </a:r>
            <a:r>
              <a:rPr lang="ru-RU" dirty="0" err="1" smtClean="0"/>
              <a:t>Збільшення</a:t>
            </a:r>
            <a:r>
              <a:rPr lang="ru-RU" dirty="0" smtClean="0"/>
              <a:t> </a:t>
            </a:r>
            <a:r>
              <a:rPr lang="ru-RU" dirty="0" err="1" smtClean="0"/>
              <a:t>виробництва</a:t>
            </a:r>
            <a:r>
              <a:rPr lang="ru-RU" dirty="0" smtClean="0"/>
              <a:t> </a:t>
            </a:r>
            <a:r>
              <a:rPr lang="ru-RU" dirty="0" err="1" smtClean="0"/>
              <a:t>продуктів</a:t>
            </a:r>
            <a:r>
              <a:rPr lang="ru-RU" dirty="0" smtClean="0"/>
              <a:t> </a:t>
            </a:r>
            <a:r>
              <a:rPr lang="ru-RU" dirty="0" err="1" smtClean="0"/>
              <a:t>сільського</a:t>
            </a:r>
            <a:r>
              <a:rPr lang="ru-RU" dirty="0" smtClean="0"/>
              <a:t> </a:t>
            </a:r>
            <a:r>
              <a:rPr lang="ru-RU" dirty="0" err="1" smtClean="0"/>
              <a:t>господарства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ремесла </a:t>
            </a:r>
            <a:r>
              <a:rPr lang="ru-RU" dirty="0" err="1" smtClean="0"/>
              <a:t>сприяло</a:t>
            </a:r>
            <a:r>
              <a:rPr lang="ru-RU" dirty="0" smtClean="0"/>
              <a:t> </a:t>
            </a:r>
            <a:r>
              <a:rPr lang="ru-RU" dirty="0" err="1" smtClean="0"/>
              <a:t>формуванню</a:t>
            </a:r>
            <a:r>
              <a:rPr lang="ru-RU" dirty="0" smtClean="0"/>
              <a:t> </a:t>
            </a:r>
            <a:r>
              <a:rPr lang="ru-RU" dirty="0" err="1" smtClean="0"/>
              <a:t>міських</a:t>
            </a:r>
            <a:r>
              <a:rPr lang="ru-RU" dirty="0" smtClean="0"/>
              <a:t> </a:t>
            </a:r>
            <a:r>
              <a:rPr lang="ru-RU" dirty="0" err="1" smtClean="0"/>
              <a:t>ринків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4" name="Рисунок 3" descr="0d85dc3457fc24321cdf07cc11c46f9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441849" cy="3071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age10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480" y="2357430"/>
            <a:ext cx="3444723" cy="2366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age17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3882979"/>
            <a:ext cx="2357422" cy="29750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0756" y="1772816"/>
            <a:ext cx="8229600" cy="1003176"/>
          </a:xfrm>
        </p:spPr>
        <p:txBody>
          <a:bodyPr>
            <a:normAutofit fontScale="90000"/>
          </a:bodyPr>
          <a:lstStyle/>
          <a:p>
            <a:r>
              <a:rPr lang="uk-UA" sz="27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Сере́дні</a:t>
            </a:r>
            <a:r>
              <a:rPr lang="uk-UA" sz="2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7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віки́</a:t>
            </a:r>
            <a:r>
              <a:rPr lang="uk-UA" sz="2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(Середньовіччя) — історичний період, що наступив після античності і передував Новому часу.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y6ZU1BR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2444419"/>
            <a:ext cx="7704856" cy="39032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79239" y="260648"/>
            <a:ext cx="849263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Вступ. </a:t>
            </a:r>
            <a:r>
              <a:rPr lang="ru-RU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Поняття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</a:t>
            </a:r>
            <a:r>
              <a:rPr lang="ru-RU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Середньовіччя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». </a:t>
            </a:r>
            <a:r>
              <a:rPr lang="ru-RU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Середньовічна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Україна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355026" y="1409874"/>
            <a:ext cx="5626968" cy="554732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err="1" smtClean="0"/>
              <a:t>Володимир</a:t>
            </a:r>
            <a:r>
              <a:rPr lang="ru-RU" dirty="0" smtClean="0"/>
              <a:t> Мономах </a:t>
            </a:r>
            <a:r>
              <a:rPr lang="ru-RU" dirty="0" smtClean="0">
                <a:solidFill>
                  <a:schemeClr val="bg1"/>
                </a:solidFill>
              </a:rPr>
              <a:t>(1113-1125 </a:t>
            </a:r>
            <a:r>
              <a:rPr lang="ru-RU" dirty="0" err="1" smtClean="0">
                <a:solidFill>
                  <a:schemeClr val="bg1"/>
                </a:solidFill>
              </a:rPr>
              <a:t>рр</a:t>
            </a:r>
            <a:r>
              <a:rPr lang="ru-RU" dirty="0" smtClean="0">
                <a:solidFill>
                  <a:schemeClr val="bg1"/>
                </a:solidFill>
              </a:rPr>
              <a:t>.) </a:t>
            </a:r>
            <a:r>
              <a:rPr lang="ru-RU" dirty="0" smtClean="0"/>
              <a:t>та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син</a:t>
            </a:r>
            <a:r>
              <a:rPr lang="ru-RU" dirty="0" smtClean="0"/>
              <a:t> Мстислав </a:t>
            </a:r>
            <a:r>
              <a:rPr lang="ru-RU" dirty="0" smtClean="0">
                <a:solidFill>
                  <a:schemeClr val="bg1"/>
                </a:solidFill>
              </a:rPr>
              <a:t>(1125-1132 </a:t>
            </a:r>
            <a:r>
              <a:rPr lang="ru-RU" dirty="0" err="1" smtClean="0">
                <a:solidFill>
                  <a:schemeClr val="bg1"/>
                </a:solidFill>
              </a:rPr>
              <a:t>рр</a:t>
            </a:r>
            <a:r>
              <a:rPr lang="ru-RU" dirty="0" smtClean="0">
                <a:solidFill>
                  <a:schemeClr val="bg1"/>
                </a:solidFill>
              </a:rPr>
              <a:t>.) </a:t>
            </a:r>
            <a:r>
              <a:rPr lang="ru-RU" dirty="0" err="1" smtClean="0"/>
              <a:t>змогли</a:t>
            </a:r>
            <a:r>
              <a:rPr lang="ru-RU" dirty="0" smtClean="0"/>
              <a:t> </a:t>
            </a:r>
            <a:r>
              <a:rPr lang="ru-RU" dirty="0" err="1" smtClean="0"/>
              <a:t>відновити</a:t>
            </a:r>
            <a:r>
              <a:rPr lang="ru-RU" dirty="0" smtClean="0"/>
              <a:t> </a:t>
            </a:r>
            <a:r>
              <a:rPr lang="ru-RU" dirty="0" err="1" smtClean="0"/>
              <a:t>єдність</a:t>
            </a:r>
            <a:endParaRPr lang="ru-RU" dirty="0"/>
          </a:p>
        </p:txBody>
      </p:sp>
      <p:pic>
        <p:nvPicPr>
          <p:cNvPr id="4" name="Рисунок 3" descr="monoma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894" y="2276872"/>
            <a:ext cx="2980132" cy="4286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122720467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9912" y="2965797"/>
            <a:ext cx="2746438" cy="3571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251521" y="332656"/>
            <a:ext cx="85689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Київська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Русь у </a:t>
            </a:r>
            <a:r>
              <a:rPr lang="ru-RU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другій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половині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ХІ – </a:t>
            </a:r>
            <a:r>
              <a:rPr lang="ru-RU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першій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половині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ХІІІ ст.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Внутрішня і зовнішня політика Володимира Мономаха</a:t>
            </a:r>
            <a:endParaRPr lang="uk-UA" sz="32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9729214"/>
              </p:ext>
            </p:extLst>
          </p:nvPr>
        </p:nvGraphicFramePr>
        <p:xfrm>
          <a:off x="179512" y="1247349"/>
          <a:ext cx="8784976" cy="549402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248472"/>
                <a:gridCol w="4536504"/>
              </a:tblGrid>
              <a:tr h="394150">
                <a:tc>
                  <a:txBody>
                    <a:bodyPr/>
                    <a:lstStyle/>
                    <a:p>
                      <a:pPr algn="ctr"/>
                      <a:r>
                        <a:rPr lang="uk-UA" sz="2050" dirty="0" smtClean="0"/>
                        <a:t>Внутрішня політика</a:t>
                      </a:r>
                      <a:endParaRPr lang="uk-UA" sz="2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50" dirty="0" smtClean="0"/>
                        <a:t>Зовнішня політика</a:t>
                      </a:r>
                      <a:endParaRPr lang="uk-UA" sz="2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68749">
                <a:tc>
                  <a:txBody>
                    <a:bodyPr/>
                    <a:lstStyle/>
                    <a:p>
                      <a:pPr marL="180975" indent="-180975">
                        <a:buFont typeface="+mj-lt"/>
                        <a:buAutoNum type="arabicPeriod"/>
                      </a:pPr>
                      <a:r>
                        <a:rPr lang="uk-UA" sz="2050" dirty="0" smtClean="0"/>
                        <a:t>Посилив владу київського князя.</a:t>
                      </a:r>
                    </a:p>
                    <a:p>
                      <a:pPr marL="180975" indent="-180975">
                        <a:buFont typeface="+mj-lt"/>
                        <a:buAutoNum type="arabicPeriod"/>
                      </a:pPr>
                      <a:r>
                        <a:rPr lang="uk-UA" sz="2050" dirty="0" smtClean="0"/>
                        <a:t>Об’єднав у своїх руках три чверті території Київської держави: Київщину, Волинь, Турово-Пінську, Переяславську, Смоленську, Новгородську, Мінську землі та Поволжя.</a:t>
                      </a:r>
                    </a:p>
                    <a:p>
                      <a:pPr marL="180975" indent="-180975">
                        <a:buFont typeface="+mj-lt"/>
                        <a:buAutoNum type="arabicPeriod"/>
                      </a:pPr>
                      <a:r>
                        <a:rPr lang="uk-UA" sz="2050" dirty="0" smtClean="0"/>
                        <a:t>Припинив міжусобну боротьбу.</a:t>
                      </a:r>
                    </a:p>
                    <a:p>
                      <a:pPr marL="180975" indent="-180975">
                        <a:buFont typeface="+mj-lt"/>
                        <a:buAutoNum type="arabicPeriod"/>
                      </a:pPr>
                      <a:r>
                        <a:rPr lang="uk-UA" sz="2050" dirty="0" smtClean="0"/>
                        <a:t>Сприяв розвитку сільського господарства, ремесла, торгівлі</a:t>
                      </a:r>
                    </a:p>
                    <a:p>
                      <a:pPr marL="180975" indent="-180975">
                        <a:buFont typeface="+mj-lt"/>
                        <a:buAutoNum type="arabicPeriod"/>
                      </a:pPr>
                      <a:r>
                        <a:rPr lang="uk-UA" sz="2050" dirty="0" smtClean="0"/>
                        <a:t> Будував нові міста, розбудовував старі.</a:t>
                      </a:r>
                    </a:p>
                    <a:p>
                      <a:endParaRPr lang="uk-UA" sz="2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975" indent="-180975">
                        <a:buFont typeface="+mj-lt"/>
                        <a:buAutoNum type="arabicPeriod"/>
                      </a:pPr>
                      <a:r>
                        <a:rPr lang="uk-UA" sz="2050" dirty="0" smtClean="0"/>
                        <a:t>Зміцнив міжнародний авторитет і позиції Київської Русі.</a:t>
                      </a:r>
                    </a:p>
                    <a:p>
                      <a:pPr marL="180975" indent="-180975">
                        <a:buFont typeface="+mj-lt"/>
                        <a:buAutoNum type="arabicPeriod"/>
                      </a:pPr>
                      <a:r>
                        <a:rPr lang="uk-UA" sz="2050" dirty="0" smtClean="0"/>
                        <a:t> Вів постійну боротьбу з половцями.</a:t>
                      </a:r>
                    </a:p>
                    <a:p>
                      <a:pPr marL="180975" indent="-180975">
                        <a:buFont typeface="+mj-lt"/>
                        <a:buAutoNum type="arabicPeriod"/>
                      </a:pPr>
                      <a:r>
                        <a:rPr lang="uk-UA" sz="2050" dirty="0" smtClean="0"/>
                        <a:t> Здійснював шлюбну дипломатію: </a:t>
                      </a:r>
                    </a:p>
                    <a:p>
                      <a:pPr marL="180975" indent="-180975">
                        <a:buFont typeface="Arial" panose="020B0604020202020204" pitchFamily="34" charset="0"/>
                        <a:buChar char="•"/>
                      </a:pPr>
                      <a:r>
                        <a:rPr lang="uk-UA" sz="2050" dirty="0" smtClean="0"/>
                        <a:t>син Мстислав був одружений зі шведською принцесою;</a:t>
                      </a:r>
                    </a:p>
                    <a:p>
                      <a:pPr marL="180975" indent="-180975">
                        <a:buFont typeface="Arial" panose="020B0604020202020204" pitchFamily="34" charset="0"/>
                        <a:buChar char="•"/>
                      </a:pPr>
                      <a:r>
                        <a:rPr lang="uk-UA" sz="2050" dirty="0" smtClean="0"/>
                        <a:t>дочка Мономаха стала дружиною</a:t>
                      </a:r>
                      <a:r>
                        <a:rPr lang="uk-UA" sz="2050" baseline="0" dirty="0" smtClean="0"/>
                        <a:t> </a:t>
                      </a:r>
                      <a:r>
                        <a:rPr lang="uk-UA" sz="2050" dirty="0" smtClean="0"/>
                        <a:t>угорського короля; </a:t>
                      </a:r>
                    </a:p>
                    <a:p>
                      <a:pPr marL="180975" indent="-180975">
                        <a:buFont typeface="Arial" panose="020B0604020202020204" pitchFamily="34" charset="0"/>
                        <a:buChar char="•"/>
                      </a:pPr>
                      <a:r>
                        <a:rPr lang="uk-UA" sz="2050" dirty="0" smtClean="0"/>
                        <a:t> син Юрій був одружений з дочкою половецького хана.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uk-UA" sz="2050" dirty="0" smtClean="0"/>
                        <a:t>4.  Підтримував дружні відносини з Візантією, скандинавськими країнами та країнами Західної Європи.</a:t>
                      </a:r>
                    </a:p>
                    <a:p>
                      <a:pPr marL="180975" indent="-180975">
                        <a:buFont typeface="Arial" panose="020B0604020202020204" pitchFamily="34" charset="0"/>
                        <a:buChar char="•"/>
                      </a:pPr>
                      <a:endParaRPr lang="uk-UA" sz="2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11409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4049838"/>
              </p:ext>
            </p:extLst>
          </p:nvPr>
        </p:nvGraphicFramePr>
        <p:xfrm>
          <a:off x="179512" y="188640"/>
          <a:ext cx="8856984" cy="454152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428492"/>
                <a:gridCol w="4428492"/>
              </a:tblGrid>
              <a:tr h="374875">
                <a:tc>
                  <a:txBody>
                    <a:bodyPr/>
                    <a:lstStyle/>
                    <a:p>
                      <a:pPr algn="ctr"/>
                      <a:r>
                        <a:rPr lang="uk-UA" sz="2200" dirty="0" smtClean="0"/>
                        <a:t>Внутрішня політика</a:t>
                      </a:r>
                      <a:endParaRPr lang="uk-UA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200" dirty="0" smtClean="0"/>
                        <a:t>Зовнішня політика</a:t>
                      </a:r>
                      <a:endParaRPr lang="uk-UA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5485">
                <a:tc>
                  <a:txBody>
                    <a:bodyPr/>
                    <a:lstStyle/>
                    <a:p>
                      <a:r>
                        <a:rPr lang="uk-UA" sz="2200" dirty="0" smtClean="0"/>
                        <a:t>6. Зменшив податки міщанам і повинності селянам, обмежив застосування рабської праці.</a:t>
                      </a:r>
                    </a:p>
                    <a:p>
                      <a:r>
                        <a:rPr lang="uk-UA" sz="2200" dirty="0" smtClean="0"/>
                        <a:t>7. Доповнив «Руську Правду» та «Правду Ярославичів» «Уставом Володимира Всеволодовича», закони якого сприяли економічному піднесенню держави.</a:t>
                      </a:r>
                    </a:p>
                    <a:p>
                      <a:r>
                        <a:rPr lang="uk-UA" sz="2200" dirty="0" smtClean="0"/>
                        <a:t>8. Був автором твору «Повчання дітям».</a:t>
                      </a:r>
                    </a:p>
                    <a:p>
                      <a:endParaRPr lang="uk-UA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1) </a:t>
            </a:r>
            <a:r>
              <a:rPr lang="ru-RU" dirty="0" smtClean="0"/>
              <a:t>1054-1132 </a:t>
            </a:r>
            <a:r>
              <a:rPr lang="ru-RU" dirty="0" err="1" smtClean="0"/>
              <a:t>рр</a:t>
            </a:r>
            <a:r>
              <a:rPr lang="ru-RU" dirty="0" smtClean="0"/>
              <a:t>. — </a:t>
            </a:r>
            <a:r>
              <a:rPr lang="ru-RU" dirty="0" err="1" smtClean="0"/>
              <a:t>визрівання</a:t>
            </a:r>
            <a:r>
              <a:rPr lang="ru-RU" dirty="0" smtClean="0"/>
              <a:t> </a:t>
            </a:r>
            <a:r>
              <a:rPr lang="ru-RU" dirty="0" err="1" smtClean="0"/>
              <a:t>елементів</a:t>
            </a:r>
            <a:r>
              <a:rPr lang="ru-RU" dirty="0" smtClean="0"/>
              <a:t> </a:t>
            </a:r>
            <a:r>
              <a:rPr lang="ru-RU" dirty="0" err="1" smtClean="0"/>
              <a:t>роздробленості</a:t>
            </a:r>
            <a:r>
              <a:rPr lang="ru-RU" dirty="0" smtClean="0"/>
              <a:t>, </a:t>
            </a:r>
            <a:r>
              <a:rPr lang="ru-RU" dirty="0" err="1" smtClean="0"/>
              <a:t>послаблення</a:t>
            </a:r>
            <a:r>
              <a:rPr lang="ru-RU" dirty="0" smtClean="0"/>
              <a:t> в </a:t>
            </a:r>
            <a:r>
              <a:rPr lang="ru-RU" dirty="0" err="1" smtClean="0"/>
              <a:t>цілому</a:t>
            </a:r>
            <a:r>
              <a:rPr lang="ru-RU" dirty="0" smtClean="0"/>
              <a:t> </a:t>
            </a:r>
            <a:r>
              <a:rPr lang="ru-RU" dirty="0" err="1" smtClean="0"/>
              <a:t>великокнязівської</a:t>
            </a:r>
            <a:r>
              <a:rPr lang="ru-RU" dirty="0" smtClean="0"/>
              <a:t> </a:t>
            </a:r>
            <a:r>
              <a:rPr lang="ru-RU" dirty="0" err="1" smtClean="0"/>
              <a:t>влади</a:t>
            </a:r>
            <a:r>
              <a:rPr lang="ru-RU" dirty="0" smtClean="0"/>
              <a:t>;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2) </a:t>
            </a:r>
            <a:r>
              <a:rPr lang="ru-RU" dirty="0" smtClean="0"/>
              <a:t>1132-1240 </a:t>
            </a:r>
            <a:r>
              <a:rPr lang="ru-RU" dirty="0" err="1" smtClean="0"/>
              <a:t>рр</a:t>
            </a:r>
            <a:r>
              <a:rPr lang="ru-RU" dirty="0" smtClean="0"/>
              <a:t>. — </a:t>
            </a:r>
            <a:r>
              <a:rPr lang="ru-RU" dirty="0" err="1" smtClean="0"/>
              <a:t>переваги</a:t>
            </a:r>
            <a:r>
              <a:rPr lang="ru-RU" dirty="0" smtClean="0"/>
              <a:t> </a:t>
            </a:r>
            <a:r>
              <a:rPr lang="ru-RU" dirty="0" err="1" smtClean="0"/>
              <a:t>відцентрової</a:t>
            </a:r>
            <a:r>
              <a:rPr lang="ru-RU" dirty="0" smtClean="0"/>
              <a:t> </a:t>
            </a:r>
            <a:r>
              <a:rPr lang="ru-RU" dirty="0" err="1" smtClean="0"/>
              <a:t>тенденції</a:t>
            </a:r>
            <a:r>
              <a:rPr lang="ru-RU" dirty="0" smtClean="0"/>
              <a:t>, </a:t>
            </a:r>
            <a:r>
              <a:rPr lang="ru-RU" dirty="0" err="1" smtClean="0"/>
              <a:t>перехід</a:t>
            </a:r>
            <a:r>
              <a:rPr lang="ru-RU" dirty="0" smtClean="0"/>
              <a:t> до конфедеративного устрою </a:t>
            </a:r>
            <a:r>
              <a:rPr lang="ru-RU" dirty="0" err="1" smtClean="0"/>
              <a:t>держави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поліцентризму</a:t>
            </a:r>
            <a:r>
              <a:rPr lang="ru-RU" dirty="0" smtClean="0"/>
              <a:t>;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3) </a:t>
            </a:r>
            <a:r>
              <a:rPr lang="ru-RU" dirty="0" smtClean="0"/>
              <a:t>1240-1360 </a:t>
            </a:r>
            <a:r>
              <a:rPr lang="ru-RU" dirty="0" err="1" smtClean="0"/>
              <a:t>рр</a:t>
            </a:r>
            <a:r>
              <a:rPr lang="ru-RU" dirty="0" smtClean="0"/>
              <a:t>. — </a:t>
            </a:r>
            <a:r>
              <a:rPr lang="ru-RU" dirty="0" err="1" smtClean="0"/>
              <a:t>послаблення</a:t>
            </a:r>
            <a:r>
              <a:rPr lang="ru-RU" dirty="0" smtClean="0"/>
              <a:t> </a:t>
            </a:r>
            <a:r>
              <a:rPr lang="ru-RU" dirty="0" err="1" smtClean="0"/>
              <a:t>Русі</a:t>
            </a:r>
            <a:r>
              <a:rPr lang="ru-RU" dirty="0" smtClean="0"/>
              <a:t>, </a:t>
            </a:r>
            <a:r>
              <a:rPr lang="ru-RU" dirty="0" err="1" smtClean="0"/>
              <a:t>провідна</a:t>
            </a:r>
            <a:r>
              <a:rPr lang="ru-RU" dirty="0" smtClean="0"/>
              <a:t> роль на </a:t>
            </a:r>
            <a:r>
              <a:rPr lang="ru-RU" dirty="0" err="1" smtClean="0"/>
              <a:t>українських</a:t>
            </a:r>
            <a:r>
              <a:rPr lang="ru-RU" dirty="0" smtClean="0"/>
              <a:t> землях </a:t>
            </a:r>
            <a:r>
              <a:rPr lang="ru-RU" dirty="0" err="1" smtClean="0"/>
              <a:t>Галицько-Волинського</a:t>
            </a:r>
            <a:r>
              <a:rPr lang="ru-RU" dirty="0" smtClean="0"/>
              <a:t> </a:t>
            </a:r>
            <a:r>
              <a:rPr lang="ru-RU" dirty="0" err="1" smtClean="0"/>
              <a:t>князівства</a:t>
            </a:r>
            <a:r>
              <a:rPr lang="ru-RU" dirty="0" smtClean="0"/>
              <a:t>, </a:t>
            </a:r>
            <a:r>
              <a:rPr lang="ru-RU" dirty="0" err="1" smtClean="0"/>
              <a:t>поступове</a:t>
            </a:r>
            <a:r>
              <a:rPr lang="ru-RU" dirty="0" smtClean="0"/>
              <a:t> </a:t>
            </a:r>
            <a:r>
              <a:rPr lang="ru-RU" dirty="0" err="1" smtClean="0"/>
              <a:t>захоплення</a:t>
            </a:r>
            <a:r>
              <a:rPr lang="ru-RU" dirty="0" smtClean="0"/>
              <a:t> </a:t>
            </a:r>
            <a:r>
              <a:rPr lang="ru-RU" dirty="0" err="1" smtClean="0"/>
              <a:t>цих</a:t>
            </a:r>
            <a:r>
              <a:rPr lang="ru-RU" dirty="0" smtClean="0"/>
              <a:t> земель </a:t>
            </a:r>
            <a:r>
              <a:rPr lang="ru-RU" dirty="0" err="1" smtClean="0"/>
              <a:t>іноземними</a:t>
            </a:r>
            <a:r>
              <a:rPr lang="ru-RU" dirty="0" smtClean="0"/>
              <a:t> державами.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1219200"/>
          </a:xfrm>
        </p:spPr>
        <p:txBody>
          <a:bodyPr>
            <a:noAutofit/>
          </a:bodyPr>
          <a:lstStyle/>
          <a:p>
            <a:r>
              <a:rPr lang="ru-RU" sz="2800" dirty="0" err="1" smtClean="0"/>
              <a:t>Процес</a:t>
            </a:r>
            <a:r>
              <a:rPr lang="ru-RU" sz="2800" dirty="0" smtClean="0"/>
              <a:t> </a:t>
            </a:r>
            <a:r>
              <a:rPr lang="ru-RU" sz="2800" dirty="0" err="1" smtClean="0"/>
              <a:t>феодальної</a:t>
            </a:r>
            <a:r>
              <a:rPr lang="ru-RU" sz="2800" dirty="0" smtClean="0"/>
              <a:t> </a:t>
            </a:r>
            <a:r>
              <a:rPr lang="ru-RU" sz="2800" dirty="0" err="1" smtClean="0"/>
              <a:t>роздробленості</a:t>
            </a:r>
            <a:r>
              <a:rPr lang="ru-RU" sz="2800" dirty="0" smtClean="0"/>
              <a:t>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власне</a:t>
            </a:r>
            <a:r>
              <a:rPr lang="ru-RU" sz="2800" dirty="0" smtClean="0"/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третій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період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/>
              <a:t>історії</a:t>
            </a:r>
            <a:r>
              <a:rPr lang="ru-RU" sz="2800" dirty="0" smtClean="0"/>
              <a:t> </a:t>
            </a:r>
            <a:r>
              <a:rPr lang="ru-RU" sz="2800" dirty="0" err="1" smtClean="0"/>
              <a:t>Київської</a:t>
            </a:r>
            <a:r>
              <a:rPr lang="ru-RU" sz="2800" dirty="0" smtClean="0"/>
              <a:t> </a:t>
            </a:r>
            <a:r>
              <a:rPr lang="ru-RU" sz="2800" dirty="0" err="1" smtClean="0"/>
              <a:t>Русі</a:t>
            </a:r>
            <a:r>
              <a:rPr lang="ru-RU" sz="2800" dirty="0" smtClean="0"/>
              <a:t> </a:t>
            </a:r>
            <a:r>
              <a:rPr lang="ru-RU" sz="2800" dirty="0" err="1" smtClean="0"/>
              <a:t>можна</a:t>
            </a:r>
            <a:r>
              <a:rPr lang="ru-RU" sz="2800" dirty="0" smtClean="0"/>
              <a:t> </a:t>
            </a:r>
            <a:r>
              <a:rPr lang="ru-RU" sz="2800" dirty="0" err="1" smtClean="0"/>
              <a:t>поділити</a:t>
            </a:r>
            <a:r>
              <a:rPr lang="ru-RU" sz="2800" dirty="0" smtClean="0"/>
              <a:t> на </a:t>
            </a:r>
            <a:r>
              <a:rPr lang="ru-RU" sz="2800" dirty="0" err="1" smtClean="0"/>
              <a:t>кілька</a:t>
            </a:r>
            <a:r>
              <a:rPr lang="ru-RU" sz="2800" dirty="0" smtClean="0"/>
              <a:t> </a:t>
            </a:r>
            <a:r>
              <a:rPr lang="ru-RU" sz="2800" dirty="0" err="1" smtClean="0"/>
              <a:t>етапів</a:t>
            </a:r>
            <a:r>
              <a:rPr lang="ru-RU" sz="2800" dirty="0" smtClean="0"/>
              <a:t>:</a:t>
            </a:r>
            <a:br>
              <a:rPr lang="ru-RU" sz="2800" dirty="0" smtClean="0"/>
            </a:br>
            <a:endParaRPr lang="ru-RU" sz="28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57158" y="214290"/>
            <a:ext cx="8229600" cy="457200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 З 1132 р. по 1246 р. </a:t>
            </a:r>
            <a:r>
              <a:rPr lang="ru-RU" dirty="0" smtClean="0"/>
              <a:t>на </a:t>
            </a:r>
            <a:r>
              <a:rPr lang="ru-RU" dirty="0" err="1" smtClean="0"/>
              <a:t>київському</a:t>
            </a:r>
            <a:r>
              <a:rPr lang="ru-RU" dirty="0" smtClean="0"/>
              <a:t> </a:t>
            </a:r>
            <a:r>
              <a:rPr lang="ru-RU" dirty="0" err="1" smtClean="0"/>
              <a:t>престолі</a:t>
            </a:r>
            <a:r>
              <a:rPr lang="ru-RU" dirty="0" smtClean="0"/>
              <a:t> </a:t>
            </a:r>
            <a:r>
              <a:rPr lang="ru-RU" dirty="0" err="1" smtClean="0"/>
              <a:t>побувало</a:t>
            </a:r>
            <a:r>
              <a:rPr lang="ru-RU" dirty="0" smtClean="0"/>
              <a:t> 26 </a:t>
            </a:r>
            <a:r>
              <a:rPr lang="ru-RU" dirty="0" err="1" smtClean="0"/>
              <a:t>князів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4" name="Рисунок 3" descr="image0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8736"/>
            <a:ext cx="9144000" cy="52407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57158" y="214290"/>
            <a:ext cx="8229600" cy="457200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 У 1072 р. </a:t>
            </a:r>
            <a:r>
              <a:rPr lang="ru-RU" dirty="0" smtClean="0"/>
              <a:t>сини Ярослава Мудрого </a:t>
            </a:r>
            <a:r>
              <a:rPr lang="ru-RU" dirty="0" err="1" smtClean="0"/>
              <a:t>Ізяслав</a:t>
            </a:r>
            <a:r>
              <a:rPr lang="ru-RU" dirty="0" smtClean="0"/>
              <a:t>, Святослав, Всеволод, </a:t>
            </a:r>
            <a:r>
              <a:rPr lang="ru-RU" dirty="0" err="1" smtClean="0"/>
              <a:t>бояри</a:t>
            </a:r>
            <a:r>
              <a:rPr lang="ru-RU" dirty="0" smtClean="0"/>
              <a:t> та </a:t>
            </a:r>
            <a:r>
              <a:rPr lang="ru-RU" dirty="0" err="1" smtClean="0"/>
              <a:t>представники</a:t>
            </a:r>
            <a:r>
              <a:rPr lang="ru-RU" dirty="0" smtClean="0"/>
              <a:t> </a:t>
            </a:r>
            <a:r>
              <a:rPr lang="ru-RU" dirty="0" err="1" smtClean="0"/>
              <a:t>вищого</a:t>
            </a:r>
            <a:r>
              <a:rPr lang="ru-RU" dirty="0" smtClean="0"/>
              <a:t> духовенства </a:t>
            </a:r>
            <a:r>
              <a:rPr lang="ru-RU" dirty="0" err="1" smtClean="0"/>
              <a:t>ухвалили</a:t>
            </a:r>
            <a:r>
              <a:rPr lang="ru-RU" dirty="0" smtClean="0"/>
              <a:t> у </a:t>
            </a:r>
            <a:r>
              <a:rPr lang="ru-RU" dirty="0" err="1" smtClean="0"/>
              <a:t>Вишгороді</a:t>
            </a:r>
            <a:r>
              <a:rPr lang="ru-RU" dirty="0" smtClean="0"/>
              <a:t> «Правду </a:t>
            </a:r>
            <a:r>
              <a:rPr lang="ru-RU" dirty="0" err="1" smtClean="0"/>
              <a:t>Ярославичів</a:t>
            </a:r>
            <a:r>
              <a:rPr lang="ru-RU" dirty="0" smtClean="0"/>
              <a:t>»</a:t>
            </a:r>
          </a:p>
          <a:p>
            <a:endParaRPr lang="ru-RU" dirty="0"/>
          </a:p>
        </p:txBody>
      </p:sp>
      <p:pic>
        <p:nvPicPr>
          <p:cNvPr id="4" name="Рисунок 3" descr="image1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1999758"/>
            <a:ext cx="7358114" cy="48582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857752" y="285728"/>
            <a:ext cx="3829048" cy="5810272"/>
          </a:xfrm>
        </p:spPr>
        <p:txBody>
          <a:bodyPr>
            <a:normAutofit/>
          </a:bodyPr>
          <a:lstStyle/>
          <a:p>
            <a:r>
              <a:rPr lang="ru-RU" dirty="0" err="1" smtClean="0"/>
              <a:t>Напочатку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bg1"/>
                </a:solidFill>
              </a:rPr>
              <a:t>XII ст.</a:t>
            </a:r>
            <a:r>
              <a:rPr lang="ru-RU" dirty="0" smtClean="0"/>
              <a:t> в основному </a:t>
            </a:r>
            <a:r>
              <a:rPr lang="ru-RU" dirty="0" err="1" smtClean="0"/>
              <a:t>завершується</a:t>
            </a:r>
            <a:r>
              <a:rPr lang="ru-RU" dirty="0" smtClean="0"/>
              <a:t> </a:t>
            </a:r>
            <a:r>
              <a:rPr lang="ru-RU" dirty="0" err="1" smtClean="0"/>
              <a:t>формування</a:t>
            </a:r>
            <a:r>
              <a:rPr lang="ru-RU" dirty="0" smtClean="0"/>
              <a:t> </a:t>
            </a:r>
            <a:r>
              <a:rPr lang="ru-RU" dirty="0" err="1" smtClean="0"/>
              <a:t>території</a:t>
            </a:r>
            <a:r>
              <a:rPr lang="ru-RU" dirty="0" smtClean="0"/>
              <a:t> </a:t>
            </a:r>
            <a:r>
              <a:rPr lang="ru-RU" dirty="0" err="1" smtClean="0"/>
              <a:t>Київського</a:t>
            </a:r>
            <a:r>
              <a:rPr lang="ru-RU" dirty="0" smtClean="0"/>
              <a:t> </a:t>
            </a:r>
            <a:r>
              <a:rPr lang="ru-RU" dirty="0" err="1" smtClean="0"/>
              <a:t>князівства</a:t>
            </a:r>
            <a:r>
              <a:rPr lang="ru-RU" dirty="0" smtClean="0"/>
              <a:t> (</a:t>
            </a:r>
            <a:r>
              <a:rPr lang="ru-RU" dirty="0" err="1" smtClean="0"/>
              <a:t>Київської</a:t>
            </a:r>
            <a:r>
              <a:rPr lang="ru-RU" dirty="0" smtClean="0"/>
              <a:t> </a:t>
            </a:r>
            <a:r>
              <a:rPr lang="ru-RU" dirty="0" err="1" smtClean="0"/>
              <a:t>землі</a:t>
            </a:r>
            <a:r>
              <a:rPr lang="ru-RU" dirty="0" smtClean="0"/>
              <a:t>).</a:t>
            </a:r>
          </a:p>
          <a:p>
            <a:r>
              <a:rPr lang="ru-RU" dirty="0" err="1" smtClean="0"/>
              <a:t>Князівство</a:t>
            </a:r>
            <a:r>
              <a:rPr lang="ru-RU" dirty="0" smtClean="0"/>
              <a:t> переживало </a:t>
            </a:r>
            <a:r>
              <a:rPr lang="ru-RU" dirty="0" err="1" smtClean="0"/>
              <a:t>економічне</a:t>
            </a:r>
            <a:r>
              <a:rPr lang="ru-RU" dirty="0" smtClean="0"/>
              <a:t> </a:t>
            </a:r>
            <a:r>
              <a:rPr lang="ru-RU" dirty="0" err="1" smtClean="0"/>
              <a:t>піднесення</a:t>
            </a:r>
            <a:r>
              <a:rPr lang="ru-RU" dirty="0" smtClean="0"/>
              <a:t>. На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теренах</a:t>
            </a:r>
            <a:r>
              <a:rPr lang="ru-RU" dirty="0" smtClean="0"/>
              <a:t> </a:t>
            </a:r>
            <a:r>
              <a:rPr lang="ru-RU" dirty="0" err="1" smtClean="0"/>
              <a:t>існувало</a:t>
            </a:r>
            <a:r>
              <a:rPr lang="ru-RU" dirty="0" smtClean="0"/>
              <a:t> </a:t>
            </a:r>
            <a:r>
              <a:rPr lang="ru-RU" dirty="0" err="1" smtClean="0"/>
              <a:t>близьк</a:t>
            </a:r>
            <a:r>
              <a:rPr lang="ru-RU" dirty="0" smtClean="0"/>
              <a:t> 80 </a:t>
            </a:r>
            <a:r>
              <a:rPr lang="ru-RU" dirty="0" err="1" smtClean="0"/>
              <a:t>міст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Map_Rus_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14290"/>
            <a:ext cx="4626630" cy="62151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628" y="500042"/>
            <a:ext cx="3686172" cy="5595958"/>
          </a:xfrm>
        </p:spPr>
        <p:txBody>
          <a:bodyPr>
            <a:normAutofit/>
          </a:bodyPr>
          <a:lstStyle/>
          <a:p>
            <a:r>
              <a:rPr lang="ru-RU" dirty="0" err="1" smtClean="0"/>
              <a:t>Ще</a:t>
            </a:r>
            <a:r>
              <a:rPr lang="ru-RU" dirty="0" smtClean="0"/>
              <a:t> до </a:t>
            </a:r>
            <a:r>
              <a:rPr lang="ru-RU" dirty="0" err="1" smtClean="0"/>
              <a:t>поділу</a:t>
            </a:r>
            <a:r>
              <a:rPr lang="ru-RU" dirty="0" smtClean="0"/>
              <a:t> </a:t>
            </a:r>
            <a:r>
              <a:rPr lang="ru-RU" dirty="0" err="1" smtClean="0"/>
              <a:t>Русі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</a:t>
            </a:r>
            <a:r>
              <a:rPr lang="ru-RU" dirty="0" err="1" smtClean="0"/>
              <a:t>синами</a:t>
            </a:r>
            <a:r>
              <a:rPr lang="ru-RU" dirty="0" smtClean="0"/>
              <a:t> Ярослава Мудрого почало </a:t>
            </a:r>
            <a:r>
              <a:rPr lang="ru-RU" dirty="0" err="1" smtClean="0"/>
              <a:t>формуватися</a:t>
            </a:r>
            <a:r>
              <a:rPr lang="ru-RU" dirty="0" smtClean="0"/>
              <a:t> </a:t>
            </a:r>
            <a:r>
              <a:rPr lang="ru-RU" dirty="0" err="1" smtClean="0"/>
              <a:t>Переяславське</a:t>
            </a:r>
            <a:r>
              <a:rPr lang="ru-RU" dirty="0" smtClean="0"/>
              <a:t> </a:t>
            </a:r>
            <a:r>
              <a:rPr lang="ru-RU" dirty="0" err="1" smtClean="0"/>
              <a:t>князівство</a:t>
            </a:r>
            <a:r>
              <a:rPr lang="ru-RU" dirty="0" smtClean="0"/>
              <a:t>, яке на </a:t>
            </a:r>
            <a:r>
              <a:rPr lang="ru-RU" dirty="0" err="1" smtClean="0"/>
              <a:t>сході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півдні</a:t>
            </a:r>
            <a:r>
              <a:rPr lang="ru-RU" dirty="0" smtClean="0"/>
              <a:t> </a:t>
            </a:r>
            <a:r>
              <a:rPr lang="ru-RU" dirty="0" err="1" smtClean="0"/>
              <a:t>межувало</a:t>
            </a:r>
            <a:r>
              <a:rPr lang="ru-RU" dirty="0" smtClean="0"/>
              <a:t> </a:t>
            </a:r>
            <a:r>
              <a:rPr lang="ru-RU" dirty="0" err="1" smtClean="0"/>
              <a:t>зі</a:t>
            </a:r>
            <a:r>
              <a:rPr lang="ru-RU" dirty="0" smtClean="0"/>
              <a:t> Степом. Для </a:t>
            </a:r>
            <a:r>
              <a:rPr lang="ru-RU" dirty="0" err="1" smtClean="0"/>
              <a:t>захисту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кочівників</a:t>
            </a:r>
            <a:r>
              <a:rPr lang="ru-RU" dirty="0" smtClean="0"/>
              <a:t> тут </a:t>
            </a:r>
            <a:r>
              <a:rPr lang="ru-RU" dirty="0" err="1" smtClean="0"/>
              <a:t>створюється</a:t>
            </a:r>
            <a:r>
              <a:rPr lang="ru-RU" dirty="0" smtClean="0"/>
              <a:t> </a:t>
            </a:r>
            <a:r>
              <a:rPr lang="ru-RU" dirty="0" err="1" smtClean="0"/>
              <a:t>потужна</a:t>
            </a:r>
            <a:r>
              <a:rPr lang="ru-RU" dirty="0" smtClean="0"/>
              <a:t> </a:t>
            </a:r>
            <a:r>
              <a:rPr lang="ru-RU" dirty="0" err="1" smtClean="0"/>
              <a:t>Посульська</a:t>
            </a:r>
            <a:r>
              <a:rPr lang="ru-RU" dirty="0" smtClean="0"/>
              <a:t> </a:t>
            </a:r>
            <a:r>
              <a:rPr lang="ru-RU" dirty="0" err="1" smtClean="0"/>
              <a:t>оборонна</a:t>
            </a:r>
            <a:r>
              <a:rPr lang="ru-RU" dirty="0" smtClean="0"/>
              <a:t> </a:t>
            </a:r>
            <a:r>
              <a:rPr lang="ru-RU" dirty="0" err="1" smtClean="0"/>
              <a:t>лінія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4" name="Рисунок 3" descr="rubase_2_10821312_995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428604"/>
            <a:ext cx="4930536" cy="535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4572000"/>
          </a:xfrm>
        </p:spPr>
        <p:txBody>
          <a:bodyPr/>
          <a:lstStyle/>
          <a:p>
            <a:r>
              <a:rPr lang="ru-RU" dirty="0" err="1" smtClean="0"/>
              <a:t>Впродовж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bg1"/>
                </a:solidFill>
              </a:rPr>
              <a:t>30-50-х </a:t>
            </a:r>
            <a:r>
              <a:rPr lang="ru-RU" dirty="0" err="1" smtClean="0">
                <a:solidFill>
                  <a:schemeClr val="bg1"/>
                </a:solidFill>
              </a:rPr>
              <a:t>років</a:t>
            </a:r>
            <a:r>
              <a:rPr lang="ru-RU" dirty="0" smtClean="0">
                <a:solidFill>
                  <a:schemeClr val="bg1"/>
                </a:solidFill>
              </a:rPr>
              <a:t> ХІІ ст. </a:t>
            </a:r>
            <a:r>
              <a:rPr lang="ru-RU" dirty="0" smtClean="0"/>
              <a:t>за </a:t>
            </a:r>
            <a:r>
              <a:rPr lang="ru-RU" dirty="0" err="1" smtClean="0"/>
              <a:t>володіння</a:t>
            </a:r>
            <a:r>
              <a:rPr lang="ru-RU" dirty="0" smtClean="0"/>
              <a:t> ним </a:t>
            </a:r>
            <a:r>
              <a:rPr lang="ru-RU" dirty="0" err="1" smtClean="0"/>
              <a:t>точилася</a:t>
            </a:r>
            <a:r>
              <a:rPr lang="ru-RU" dirty="0" smtClean="0"/>
              <a:t> запекла </a:t>
            </a:r>
            <a:r>
              <a:rPr lang="ru-RU" dirty="0" err="1" smtClean="0"/>
              <a:t>боротьба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</a:t>
            </a:r>
            <a:r>
              <a:rPr lang="ru-RU" dirty="0" err="1" smtClean="0"/>
              <a:t>Мономаховичами</a:t>
            </a:r>
            <a:r>
              <a:rPr lang="ru-RU" dirty="0" smtClean="0"/>
              <a:t> та </a:t>
            </a:r>
            <a:r>
              <a:rPr lang="ru-RU" dirty="0" err="1" smtClean="0"/>
              <a:t>Мстиславичами</a:t>
            </a:r>
            <a:r>
              <a:rPr lang="ru-RU" dirty="0" smtClean="0"/>
              <a:t>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З </a:t>
            </a:r>
            <a:r>
              <a:rPr lang="ru-RU" dirty="0" err="1" smtClean="0">
                <a:solidFill>
                  <a:schemeClr val="bg1"/>
                </a:solidFill>
              </a:rPr>
              <a:t>кінця</a:t>
            </a:r>
            <a:r>
              <a:rPr lang="ru-RU" dirty="0" smtClean="0">
                <a:solidFill>
                  <a:schemeClr val="bg1"/>
                </a:solidFill>
              </a:rPr>
              <a:t> XII ст. </a:t>
            </a:r>
            <a:r>
              <a:rPr lang="ru-RU" dirty="0" err="1" smtClean="0"/>
              <a:t>князівство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взагалі</a:t>
            </a:r>
            <a:r>
              <a:rPr lang="ru-RU" dirty="0" smtClean="0"/>
              <a:t> не мало </a:t>
            </a:r>
            <a:r>
              <a:rPr lang="ru-RU" dirty="0" err="1" smtClean="0"/>
              <a:t>свого</a:t>
            </a:r>
            <a:r>
              <a:rPr lang="ru-RU" dirty="0" smtClean="0"/>
              <a:t> князя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перебувало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владою</a:t>
            </a:r>
            <a:r>
              <a:rPr lang="ru-RU" dirty="0" smtClean="0"/>
              <a:t> </a:t>
            </a:r>
            <a:r>
              <a:rPr lang="ru-RU" dirty="0" err="1" smtClean="0"/>
              <a:t>Києва</a:t>
            </a:r>
            <a:r>
              <a:rPr lang="ru-RU" dirty="0" smtClean="0"/>
              <a:t>, </a:t>
            </a:r>
            <a:r>
              <a:rPr lang="ru-RU" dirty="0" err="1" smtClean="0"/>
              <a:t>або</a:t>
            </a:r>
            <a:r>
              <a:rPr lang="ru-RU" dirty="0" smtClean="0"/>
              <a:t> переходило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зверхність</a:t>
            </a:r>
            <a:r>
              <a:rPr lang="ru-RU" dirty="0" smtClean="0"/>
              <a:t> </a:t>
            </a:r>
            <a:r>
              <a:rPr lang="ru-RU" dirty="0" err="1" smtClean="0"/>
              <a:t>володимиро-суздальського</a:t>
            </a:r>
            <a:r>
              <a:rPr lang="ru-RU" dirty="0" smtClean="0"/>
              <a:t> князя.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57158" y="214290"/>
            <a:ext cx="8229600" cy="4572000"/>
          </a:xfrm>
        </p:spPr>
        <p:txBody>
          <a:bodyPr/>
          <a:lstStyle/>
          <a:p>
            <a:r>
              <a:rPr lang="ru-RU" dirty="0" err="1" smtClean="0"/>
              <a:t>Сворення</a:t>
            </a:r>
            <a:r>
              <a:rPr lang="ru-RU" dirty="0" smtClean="0"/>
              <a:t> </a:t>
            </a:r>
            <a:r>
              <a:rPr lang="ru-RU" dirty="0" err="1" smtClean="0"/>
              <a:t>Чернігівського</a:t>
            </a:r>
            <a:r>
              <a:rPr lang="ru-RU" dirty="0" smtClean="0"/>
              <a:t> </a:t>
            </a:r>
            <a:r>
              <a:rPr lang="ru-RU" dirty="0" err="1" smtClean="0"/>
              <a:t>князівства</a:t>
            </a:r>
            <a:r>
              <a:rPr lang="ru-RU" dirty="0" smtClean="0"/>
              <a:t>, </a:t>
            </a:r>
            <a:r>
              <a:rPr lang="ru-RU" dirty="0" err="1" smtClean="0"/>
              <a:t>найбільшого</a:t>
            </a:r>
            <a:r>
              <a:rPr lang="ru-RU" dirty="0" smtClean="0"/>
              <a:t> за </a:t>
            </a:r>
            <a:r>
              <a:rPr lang="ru-RU" dirty="0" err="1" smtClean="0"/>
              <a:t>площею</a:t>
            </a:r>
            <a:r>
              <a:rPr lang="ru-RU" dirty="0" smtClean="0"/>
              <a:t>, в основному </a:t>
            </a:r>
            <a:r>
              <a:rPr lang="ru-RU" dirty="0" err="1" smtClean="0"/>
              <a:t>завершилося</a:t>
            </a:r>
            <a:r>
              <a:rPr lang="ru-RU" dirty="0" smtClean="0"/>
              <a:t> в </a:t>
            </a:r>
            <a:r>
              <a:rPr lang="ru-RU" dirty="0" smtClean="0">
                <a:solidFill>
                  <a:schemeClr val="bg1"/>
                </a:solidFill>
              </a:rPr>
              <a:t>XI ст., </a:t>
            </a:r>
            <a:r>
              <a:rPr lang="ru-RU" dirty="0" err="1" smtClean="0"/>
              <a:t>після</a:t>
            </a:r>
            <a:r>
              <a:rPr lang="ru-RU" dirty="0" smtClean="0"/>
              <a:t> того як Ярослав </a:t>
            </a:r>
            <a:r>
              <a:rPr lang="ru-RU" dirty="0" err="1" smtClean="0"/>
              <a:t>Мудрий</a:t>
            </a:r>
            <a:r>
              <a:rPr lang="ru-RU" dirty="0" smtClean="0"/>
              <a:t> </a:t>
            </a:r>
            <a:r>
              <a:rPr lang="ru-RU" dirty="0" err="1" smtClean="0"/>
              <a:t>віддав</a:t>
            </a:r>
            <a:r>
              <a:rPr lang="ru-RU" dirty="0" smtClean="0"/>
              <a:t> </a:t>
            </a:r>
            <a:r>
              <a:rPr lang="ru-RU" dirty="0" err="1" smtClean="0"/>
              <a:t>Чернігову</a:t>
            </a:r>
            <a:r>
              <a:rPr lang="ru-RU" dirty="0" smtClean="0"/>
              <a:t> </a:t>
            </a:r>
            <a:r>
              <a:rPr lang="ru-RU" dirty="0" err="1" smtClean="0"/>
              <a:t>колишні</a:t>
            </a:r>
            <a:r>
              <a:rPr lang="ru-RU" dirty="0" smtClean="0"/>
              <a:t> </a:t>
            </a:r>
            <a:r>
              <a:rPr lang="ru-RU" dirty="0" err="1" smtClean="0"/>
              <a:t>землі</a:t>
            </a:r>
            <a:r>
              <a:rPr lang="ru-RU" dirty="0" smtClean="0"/>
              <a:t> </a:t>
            </a:r>
            <a:r>
              <a:rPr lang="ru-RU" dirty="0" err="1" smtClean="0"/>
              <a:t>сіверян</a:t>
            </a:r>
            <a:r>
              <a:rPr lang="ru-RU" dirty="0" smtClean="0"/>
              <a:t>, </a:t>
            </a:r>
            <a:r>
              <a:rPr lang="ru-RU" dirty="0" err="1" smtClean="0"/>
              <a:t>радимичів</a:t>
            </a:r>
            <a:r>
              <a:rPr lang="ru-RU" dirty="0" smtClean="0"/>
              <a:t>, </a:t>
            </a:r>
            <a:r>
              <a:rPr lang="ru-RU" dirty="0" err="1" smtClean="0"/>
              <a:t>в'ятичів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4" name="Рисунок 3" descr="06691970aeba65a2545e15f86610df81_600x1000.jpg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1571604" y="2000240"/>
            <a:ext cx="6072230" cy="45541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000240"/>
            <a:ext cx="8229600" cy="4572000"/>
          </a:xfrm>
        </p:spPr>
        <p:txBody>
          <a:bodyPr/>
          <a:lstStyle/>
          <a:p>
            <a:r>
              <a:rPr lang="ru-RU" i="1" dirty="0" err="1" smtClean="0"/>
              <a:t>Раннє</a:t>
            </a:r>
            <a:r>
              <a:rPr lang="ru-RU" i="1" dirty="0" smtClean="0"/>
              <a:t> </a:t>
            </a:r>
            <a:r>
              <a:rPr lang="ru-RU" i="1" dirty="0" err="1" smtClean="0"/>
              <a:t>Середньовіччя</a:t>
            </a:r>
            <a:r>
              <a:rPr lang="ru-RU" i="1" dirty="0" smtClean="0"/>
              <a:t> </a:t>
            </a:r>
            <a:r>
              <a:rPr lang="ru-RU" dirty="0" smtClean="0"/>
              <a:t>(</a:t>
            </a:r>
            <a:r>
              <a:rPr lang="ru-RU" dirty="0" err="1" smtClean="0"/>
              <a:t>кінець</a:t>
            </a:r>
            <a:r>
              <a:rPr lang="ru-RU" dirty="0" smtClean="0"/>
              <a:t> V — середина XI </a:t>
            </a:r>
            <a:r>
              <a:rPr lang="ru-RU" dirty="0" err="1" smtClean="0"/>
              <a:t>століть</a:t>
            </a:r>
            <a:r>
              <a:rPr lang="ru-RU" dirty="0" smtClean="0"/>
              <a:t>).</a:t>
            </a:r>
          </a:p>
          <a:p>
            <a:r>
              <a:rPr lang="ru-RU" i="1" dirty="0" err="1" smtClean="0"/>
              <a:t>Високе</a:t>
            </a:r>
            <a:r>
              <a:rPr lang="ru-RU" i="1" dirty="0" smtClean="0"/>
              <a:t> </a:t>
            </a:r>
            <a:r>
              <a:rPr lang="ru-RU" i="1" dirty="0" err="1" smtClean="0"/>
              <a:t>або</a:t>
            </a:r>
            <a:r>
              <a:rPr lang="ru-RU" i="1" dirty="0" smtClean="0"/>
              <a:t> </a:t>
            </a:r>
            <a:r>
              <a:rPr lang="ru-RU" i="1" dirty="0" err="1" smtClean="0"/>
              <a:t>класичне</a:t>
            </a:r>
            <a:r>
              <a:rPr lang="ru-RU" i="1" dirty="0" smtClean="0"/>
              <a:t> </a:t>
            </a:r>
            <a:r>
              <a:rPr lang="ru-RU" i="1" dirty="0" err="1" smtClean="0"/>
              <a:t>Середньовіччя</a:t>
            </a:r>
            <a:r>
              <a:rPr lang="ru-RU" i="1" dirty="0" smtClean="0"/>
              <a:t> </a:t>
            </a:r>
            <a:r>
              <a:rPr lang="ru-RU" dirty="0" smtClean="0"/>
              <a:t>(середина XI — </a:t>
            </a:r>
            <a:r>
              <a:rPr lang="ru-RU" dirty="0" err="1" smtClean="0"/>
              <a:t>кінець</a:t>
            </a:r>
            <a:r>
              <a:rPr lang="ru-RU" dirty="0" smtClean="0"/>
              <a:t> XV </a:t>
            </a:r>
            <a:r>
              <a:rPr lang="ru-RU" dirty="0" err="1" smtClean="0"/>
              <a:t>століть</a:t>
            </a:r>
            <a:r>
              <a:rPr lang="ru-RU" dirty="0" smtClean="0"/>
              <a:t>).</a:t>
            </a:r>
          </a:p>
          <a:p>
            <a:r>
              <a:rPr lang="ru-RU" i="1" dirty="0" err="1" smtClean="0"/>
              <a:t>Пізнє</a:t>
            </a:r>
            <a:r>
              <a:rPr lang="ru-RU" i="1" dirty="0" smtClean="0"/>
              <a:t> </a:t>
            </a:r>
            <a:r>
              <a:rPr lang="ru-RU" i="1" dirty="0" err="1" smtClean="0"/>
              <a:t>Середньовіччя</a:t>
            </a:r>
            <a:r>
              <a:rPr lang="ru-RU" i="1" dirty="0" smtClean="0"/>
              <a:t> </a:t>
            </a:r>
            <a:r>
              <a:rPr lang="ru-RU" i="1" dirty="0" err="1" smtClean="0"/>
              <a:t>або</a:t>
            </a:r>
            <a:r>
              <a:rPr lang="ru-RU" i="1" dirty="0" smtClean="0"/>
              <a:t> </a:t>
            </a:r>
            <a:r>
              <a:rPr lang="ru-RU" i="1" dirty="0" err="1" smtClean="0"/>
              <a:t>ранній</a:t>
            </a:r>
            <a:r>
              <a:rPr lang="ru-RU" i="1" dirty="0" smtClean="0"/>
              <a:t> </a:t>
            </a:r>
            <a:r>
              <a:rPr lang="ru-RU" i="1" dirty="0" err="1" smtClean="0"/>
              <a:t>Новий</a:t>
            </a:r>
            <a:r>
              <a:rPr lang="ru-RU" i="1" dirty="0" smtClean="0"/>
              <a:t> час </a:t>
            </a:r>
            <a:r>
              <a:rPr lang="ru-RU" dirty="0" smtClean="0"/>
              <a:t>(XVI–XVII </a:t>
            </a:r>
            <a:r>
              <a:rPr lang="ru-RU" dirty="0" err="1" smtClean="0"/>
              <a:t>століття</a:t>
            </a:r>
            <a:r>
              <a:rPr lang="ru-RU" dirty="0" smtClean="0"/>
              <a:t>).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Середньовіччя</a:t>
            </a:r>
            <a:r>
              <a:rPr lang="ru-RU" dirty="0" smtClean="0"/>
              <a:t> </a:t>
            </a:r>
            <a:r>
              <a:rPr lang="ru-RU" dirty="0" err="1" smtClean="0"/>
              <a:t>умовно</a:t>
            </a:r>
            <a:r>
              <a:rPr lang="ru-RU" dirty="0" smtClean="0"/>
              <a:t> </a:t>
            </a:r>
            <a:r>
              <a:rPr lang="ru-RU" dirty="0" err="1" smtClean="0"/>
              <a:t>ділиться</a:t>
            </a:r>
            <a:r>
              <a:rPr lang="ru-RU" dirty="0" smtClean="0"/>
              <a:t> на три </a:t>
            </a:r>
            <a:r>
              <a:rPr lang="ru-RU" dirty="0" err="1" smtClean="0"/>
              <a:t>основних</a:t>
            </a:r>
            <a:r>
              <a:rPr lang="ru-RU" dirty="0" smtClean="0"/>
              <a:t> </a:t>
            </a:r>
            <a:r>
              <a:rPr lang="ru-RU" dirty="0" err="1" smtClean="0"/>
              <a:t>періоди</a:t>
            </a:r>
            <a:r>
              <a:rPr lang="ru-RU" dirty="0" smtClean="0"/>
              <a:t>: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357818" y="428604"/>
            <a:ext cx="3328982" cy="5667396"/>
          </a:xfrm>
        </p:spPr>
        <p:txBody>
          <a:bodyPr/>
          <a:lstStyle/>
          <a:p>
            <a:r>
              <a:rPr lang="ru-RU" dirty="0" err="1" smtClean="0">
                <a:solidFill>
                  <a:schemeClr val="bg1"/>
                </a:solidFill>
              </a:rPr>
              <a:t>Наприкінці</a:t>
            </a:r>
            <a:r>
              <a:rPr lang="ru-RU" dirty="0" smtClean="0">
                <a:solidFill>
                  <a:schemeClr val="bg1"/>
                </a:solidFill>
              </a:rPr>
              <a:t> XI ст. </a:t>
            </a:r>
            <a:r>
              <a:rPr lang="ru-RU" dirty="0" smtClean="0"/>
              <a:t>за </a:t>
            </a:r>
            <a:r>
              <a:rPr lang="ru-RU" dirty="0" err="1" smtClean="0"/>
              <a:t>ухвалою</a:t>
            </a:r>
            <a:r>
              <a:rPr lang="ru-RU" dirty="0" smtClean="0"/>
              <a:t> </a:t>
            </a:r>
            <a:r>
              <a:rPr lang="ru-RU" dirty="0" err="1" smtClean="0"/>
              <a:t>Любецького</a:t>
            </a:r>
            <a:r>
              <a:rPr lang="ru-RU" dirty="0" smtClean="0"/>
              <a:t> </a:t>
            </a:r>
            <a:r>
              <a:rPr lang="ru-RU" dirty="0" err="1" smtClean="0"/>
              <a:t>з'їзду</a:t>
            </a:r>
            <a:r>
              <a:rPr lang="ru-RU" dirty="0" smtClean="0"/>
              <a:t> </a:t>
            </a:r>
            <a:r>
              <a:rPr lang="ru-RU" dirty="0" err="1" smtClean="0"/>
              <a:t>князів</a:t>
            </a:r>
            <a:r>
              <a:rPr lang="ru-RU" dirty="0" smtClean="0"/>
              <a:t> </a:t>
            </a:r>
            <a:r>
              <a:rPr lang="ru-RU" dirty="0" err="1" smtClean="0"/>
              <a:t>утворилося</a:t>
            </a:r>
            <a:r>
              <a:rPr lang="ru-RU" dirty="0" smtClean="0"/>
              <a:t> </a:t>
            </a:r>
            <a:r>
              <a:rPr lang="ru-RU" dirty="0" err="1" smtClean="0"/>
              <a:t>Новгород-Сіверське</a:t>
            </a:r>
            <a:r>
              <a:rPr lang="ru-RU" dirty="0" smtClean="0"/>
              <a:t> </a:t>
            </a:r>
            <a:r>
              <a:rPr lang="ru-RU" dirty="0" err="1" smtClean="0"/>
              <a:t>князівство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Rus-1113-119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429256" cy="66497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57158" y="214290"/>
            <a:ext cx="8501122" cy="235745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У XII ст. </a:t>
            </a:r>
            <a:r>
              <a:rPr lang="ru-RU" dirty="0" smtClean="0"/>
              <a:t>в </a:t>
            </a:r>
            <a:r>
              <a:rPr lang="ru-RU" dirty="0" err="1" smtClean="0"/>
              <a:t>князівстві</a:t>
            </a:r>
            <a:r>
              <a:rPr lang="ru-RU" dirty="0" smtClean="0"/>
              <a:t> </a:t>
            </a:r>
            <a:r>
              <a:rPr lang="ru-RU" dirty="0" err="1" smtClean="0"/>
              <a:t>точилася</a:t>
            </a:r>
            <a:r>
              <a:rPr lang="ru-RU" dirty="0" smtClean="0"/>
              <a:t> </a:t>
            </a:r>
            <a:r>
              <a:rPr lang="ru-RU" dirty="0" err="1" smtClean="0"/>
              <a:t>жорстока</a:t>
            </a:r>
            <a:r>
              <a:rPr lang="ru-RU" dirty="0" smtClean="0"/>
              <a:t> </a:t>
            </a:r>
            <a:r>
              <a:rPr lang="ru-RU" dirty="0" err="1" smtClean="0"/>
              <a:t>міжусобиця</a:t>
            </a:r>
            <a:r>
              <a:rPr lang="ru-RU" dirty="0" smtClean="0"/>
              <a:t> </a:t>
            </a:r>
            <a:r>
              <a:rPr lang="ru-RU" dirty="0" err="1" smtClean="0"/>
              <a:t>Давидовичів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Ольговичів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 smtClean="0">
                <a:solidFill>
                  <a:schemeClr val="bg1"/>
                </a:solidFill>
              </a:rPr>
              <a:t>У 1178 р. </a:t>
            </a:r>
            <a:r>
              <a:rPr lang="ru-RU" dirty="0" err="1" smtClean="0"/>
              <a:t>князівство</a:t>
            </a:r>
            <a:r>
              <a:rPr lang="ru-RU" dirty="0" smtClean="0"/>
              <a:t> </a:t>
            </a:r>
            <a:r>
              <a:rPr lang="ru-RU" dirty="0" err="1" smtClean="0"/>
              <a:t>перейшло</a:t>
            </a:r>
            <a:r>
              <a:rPr lang="ru-RU" dirty="0" smtClean="0"/>
              <a:t> до </a:t>
            </a:r>
            <a:r>
              <a:rPr lang="ru-RU" dirty="0" err="1" smtClean="0"/>
              <a:t>Ігоря</a:t>
            </a:r>
            <a:r>
              <a:rPr lang="ru-RU" dirty="0" smtClean="0"/>
              <a:t> </a:t>
            </a:r>
            <a:r>
              <a:rPr lang="ru-RU" dirty="0" err="1" smtClean="0"/>
              <a:t>Святославича</a:t>
            </a:r>
            <a:r>
              <a:rPr lang="ru-RU" dirty="0" smtClean="0"/>
              <a:t>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З початку XIII ст. </a:t>
            </a:r>
            <a:r>
              <a:rPr lang="ru-RU" dirty="0" err="1" smtClean="0"/>
              <a:t>Чернігівське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Новгород-Сіверське</a:t>
            </a:r>
            <a:r>
              <a:rPr lang="ru-RU" dirty="0" smtClean="0"/>
              <a:t> </a:t>
            </a:r>
            <a:r>
              <a:rPr lang="ru-RU" dirty="0" err="1" smtClean="0"/>
              <a:t>князівства</a:t>
            </a:r>
            <a:r>
              <a:rPr lang="ru-RU" dirty="0" smtClean="0"/>
              <a:t> </a:t>
            </a:r>
            <a:r>
              <a:rPr lang="ru-RU" dirty="0" err="1" smtClean="0"/>
              <a:t>діляться</a:t>
            </a:r>
            <a:r>
              <a:rPr lang="ru-RU" dirty="0" smtClean="0"/>
              <a:t> на </a:t>
            </a:r>
            <a:r>
              <a:rPr lang="ru-RU" dirty="0" err="1" smtClean="0"/>
              <a:t>уділи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4" name="Рисунок 3" descr="igor_glazuno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66" y="2643182"/>
            <a:ext cx="6386087" cy="42148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14810" y="1071546"/>
            <a:ext cx="4614866" cy="4572000"/>
          </a:xfrm>
        </p:spPr>
        <p:txBody>
          <a:bodyPr/>
          <a:lstStyle/>
          <a:p>
            <a:r>
              <a:rPr lang="ru-RU" dirty="0" err="1" smtClean="0"/>
              <a:t>Похід</a:t>
            </a:r>
            <a:r>
              <a:rPr lang="ru-RU" dirty="0" smtClean="0"/>
              <a:t> </a:t>
            </a:r>
            <a:r>
              <a:rPr lang="ru-RU" dirty="0" err="1" smtClean="0"/>
              <a:t>Ігоря</a:t>
            </a:r>
            <a:r>
              <a:rPr lang="ru-RU" dirty="0" smtClean="0"/>
              <a:t> </a:t>
            </a:r>
            <a:r>
              <a:rPr lang="ru-RU" dirty="0" err="1" smtClean="0"/>
              <a:t>Святославича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bg1"/>
                </a:solidFill>
              </a:rPr>
              <a:t>1185 р. </a:t>
            </a:r>
            <a:r>
              <a:rPr lang="ru-RU" dirty="0" err="1" smtClean="0"/>
              <a:t>оспіваний</a:t>
            </a:r>
            <a:r>
              <a:rPr lang="ru-RU" dirty="0" smtClean="0"/>
              <a:t> у </a:t>
            </a:r>
            <a:r>
              <a:rPr lang="ru-RU" dirty="0" err="1" smtClean="0"/>
              <a:t>перлині</a:t>
            </a:r>
            <a:r>
              <a:rPr lang="ru-RU" dirty="0" smtClean="0"/>
              <a:t> </a:t>
            </a:r>
            <a:r>
              <a:rPr lang="ru-RU" dirty="0" err="1" smtClean="0"/>
              <a:t>давньоруської</a:t>
            </a:r>
            <a:r>
              <a:rPr lang="ru-RU" dirty="0" smtClean="0"/>
              <a:t> </a:t>
            </a:r>
            <a:r>
              <a:rPr lang="ru-RU" dirty="0" err="1" smtClean="0"/>
              <a:t>літератури</a:t>
            </a:r>
            <a:r>
              <a:rPr lang="ru-RU" dirty="0" smtClean="0"/>
              <a:t> - </a:t>
            </a:r>
            <a:r>
              <a:rPr lang="ru-RU" dirty="0" smtClean="0">
                <a:solidFill>
                  <a:schemeClr val="bg1"/>
                </a:solidFill>
              </a:rPr>
              <a:t>«</a:t>
            </a:r>
            <a:r>
              <a:rPr lang="ru-RU" dirty="0" err="1" smtClean="0">
                <a:solidFill>
                  <a:schemeClr val="bg1"/>
                </a:solidFill>
              </a:rPr>
              <a:t>Слові</a:t>
            </a:r>
            <a:r>
              <a:rPr lang="ru-RU" dirty="0" smtClean="0">
                <a:solidFill>
                  <a:schemeClr val="bg1"/>
                </a:solidFill>
              </a:rPr>
              <a:t> о полку </a:t>
            </a:r>
            <a:r>
              <a:rPr lang="ru-RU" dirty="0" err="1" smtClean="0">
                <a:solidFill>
                  <a:schemeClr val="bg1"/>
                </a:solidFill>
              </a:rPr>
              <a:t>Ігоревім</a:t>
            </a:r>
            <a:r>
              <a:rPr lang="ru-RU" dirty="0" smtClean="0">
                <a:solidFill>
                  <a:schemeClr val="bg1"/>
                </a:solidFill>
              </a:rPr>
              <a:t>»</a:t>
            </a:r>
            <a:r>
              <a:rPr lang="ru-RU" dirty="0" smtClean="0"/>
              <a:t>. </a:t>
            </a:r>
            <a:r>
              <a:rPr lang="ru-RU" dirty="0" err="1" smtClean="0"/>
              <a:t>Ця</a:t>
            </a:r>
            <a:r>
              <a:rPr lang="ru-RU" dirty="0" smtClean="0"/>
              <a:t> </a:t>
            </a:r>
            <a:r>
              <a:rPr lang="ru-RU" dirty="0" err="1" smtClean="0"/>
              <a:t>літературна</a:t>
            </a:r>
            <a:r>
              <a:rPr lang="ru-RU" dirty="0" smtClean="0"/>
              <a:t> </a:t>
            </a:r>
            <a:r>
              <a:rPr lang="ru-RU" dirty="0" err="1" smtClean="0"/>
              <a:t>пам'ятка</a:t>
            </a:r>
            <a:r>
              <a:rPr lang="ru-RU" dirty="0" smtClean="0"/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кінця</a:t>
            </a:r>
            <a:r>
              <a:rPr lang="ru-RU" dirty="0" smtClean="0">
                <a:solidFill>
                  <a:schemeClr val="bg1"/>
                </a:solidFill>
              </a:rPr>
              <a:t> XII ст. </a:t>
            </a:r>
            <a:r>
              <a:rPr lang="ru-RU" dirty="0" err="1" smtClean="0"/>
              <a:t>стоїть</a:t>
            </a:r>
            <a:r>
              <a:rPr lang="ru-RU" dirty="0" smtClean="0"/>
              <a:t> в одному ряду </a:t>
            </a:r>
            <a:r>
              <a:rPr lang="ru-RU" dirty="0" err="1" smtClean="0"/>
              <a:t>з</a:t>
            </a:r>
            <a:r>
              <a:rPr lang="ru-RU" dirty="0" smtClean="0"/>
              <a:t> такими </a:t>
            </a:r>
            <a:r>
              <a:rPr lang="ru-RU" dirty="0" err="1" smtClean="0"/>
              <a:t>західноєвропей-ськими</a:t>
            </a:r>
            <a:r>
              <a:rPr lang="ru-RU" dirty="0" smtClean="0"/>
              <a:t> шедеврами, як «</a:t>
            </a:r>
            <a:r>
              <a:rPr lang="ru-RU" dirty="0" err="1" smtClean="0"/>
              <a:t>Пісня</a:t>
            </a:r>
            <a:r>
              <a:rPr lang="ru-RU" dirty="0" smtClean="0"/>
              <a:t> про Роланда», «</a:t>
            </a:r>
            <a:r>
              <a:rPr lang="ru-RU" dirty="0" err="1" smtClean="0"/>
              <a:t>Пісня</a:t>
            </a:r>
            <a:r>
              <a:rPr lang="ru-RU" dirty="0" smtClean="0"/>
              <a:t> про </a:t>
            </a:r>
            <a:r>
              <a:rPr lang="ru-RU" dirty="0" err="1" smtClean="0"/>
              <a:t>Нібелунгів</a:t>
            </a:r>
            <a:r>
              <a:rPr lang="ru-RU" dirty="0" smtClean="0"/>
              <a:t>».</a:t>
            </a:r>
            <a:endParaRPr lang="ru-RU" dirty="0"/>
          </a:p>
        </p:txBody>
      </p:sp>
      <p:pic>
        <p:nvPicPr>
          <p:cNvPr id="4" name="Рисунок 3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214290"/>
            <a:ext cx="4354013" cy="628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anna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3429048" cy="3429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oklad-ostr-e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108" y="3500438"/>
            <a:ext cx="2381250" cy="3124200"/>
          </a:xfrm>
          <a:prstGeom prst="rect">
            <a:avLst/>
          </a:prstGeom>
        </p:spPr>
      </p:pic>
      <p:pic>
        <p:nvPicPr>
          <p:cNvPr id="6" name="Рисунок 5" descr="images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6182" y="571480"/>
            <a:ext cx="3950008" cy="2571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11012702_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3504" y="3357562"/>
            <a:ext cx="2714644" cy="3233967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857752" y="571480"/>
            <a:ext cx="3829048" cy="55245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dirty="0" smtClean="0"/>
              <a:t>    Розвивалася література: перекладна й оригінальна богословського і світського змісту. Найдавнішою у східнослов'янських народів вважається руська редакція тексту Нового Заповіту </a:t>
            </a:r>
            <a:r>
              <a:rPr lang="uk-UA" dirty="0" err="1" smtClean="0"/>
              <a:t>-Галицьке</a:t>
            </a:r>
            <a:r>
              <a:rPr lang="uk-UA" dirty="0" smtClean="0"/>
              <a:t> </a:t>
            </a:r>
            <a:r>
              <a:rPr lang="uk-UA" dirty="0" err="1" smtClean="0"/>
              <a:t>євангеліє</a:t>
            </a:r>
            <a:r>
              <a:rPr lang="uk-UA" dirty="0" smtClean="0"/>
              <a:t> </a:t>
            </a:r>
            <a:r>
              <a:rPr lang="uk-UA" dirty="0" smtClean="0">
                <a:solidFill>
                  <a:schemeClr val="bg1"/>
                </a:solidFill>
              </a:rPr>
              <a:t>(1144).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14290"/>
            <a:ext cx="4819230" cy="60722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214942" y="857232"/>
            <a:ext cx="3471858" cy="4572000"/>
          </a:xfrm>
        </p:spPr>
        <p:txBody>
          <a:bodyPr/>
          <a:lstStyle/>
          <a:p>
            <a:r>
              <a:rPr lang="ru-RU" dirty="0" err="1" smtClean="0"/>
              <a:t>Важливою</a:t>
            </a:r>
            <a:r>
              <a:rPr lang="ru-RU" dirty="0" smtClean="0"/>
              <a:t> </a:t>
            </a:r>
            <a:r>
              <a:rPr lang="ru-RU" dirty="0" err="1" smtClean="0"/>
              <a:t>літературною</a:t>
            </a:r>
            <a:r>
              <a:rPr lang="ru-RU" dirty="0" smtClean="0"/>
              <a:t> </a:t>
            </a:r>
            <a:r>
              <a:rPr lang="ru-RU" dirty="0" err="1" smtClean="0"/>
              <a:t>пам'яткою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першими мемуарами у </a:t>
            </a:r>
            <a:r>
              <a:rPr lang="ru-RU" dirty="0" err="1" smtClean="0"/>
              <a:t>вітчизняній</a:t>
            </a:r>
            <a:r>
              <a:rPr lang="ru-RU" dirty="0" smtClean="0"/>
              <a:t> </a:t>
            </a:r>
            <a:r>
              <a:rPr lang="ru-RU" dirty="0" err="1" smtClean="0"/>
              <a:t>літературі</a:t>
            </a:r>
            <a:r>
              <a:rPr lang="ru-RU" dirty="0" smtClean="0"/>
              <a:t> </a:t>
            </a:r>
            <a:r>
              <a:rPr lang="ru-RU" dirty="0" err="1" smtClean="0"/>
              <a:t>вважається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bg1"/>
                </a:solidFill>
              </a:rPr>
              <a:t>«</a:t>
            </a:r>
            <a:r>
              <a:rPr lang="ru-RU" dirty="0" err="1" smtClean="0">
                <a:solidFill>
                  <a:schemeClr val="bg1"/>
                </a:solidFill>
              </a:rPr>
              <a:t>Повчання</a:t>
            </a:r>
            <a:r>
              <a:rPr lang="ru-RU" dirty="0" smtClean="0">
                <a:solidFill>
                  <a:schemeClr val="bg1"/>
                </a:solidFill>
              </a:rPr>
              <a:t>» </a:t>
            </a:r>
            <a:r>
              <a:rPr lang="ru-RU" dirty="0" err="1" smtClean="0"/>
              <a:t>Володимира</a:t>
            </a:r>
            <a:r>
              <a:rPr lang="ru-RU" dirty="0" smtClean="0"/>
              <a:t> Мономаха. </a:t>
            </a:r>
          </a:p>
          <a:p>
            <a:endParaRPr lang="ru-RU" dirty="0"/>
          </a:p>
        </p:txBody>
      </p:sp>
      <p:pic>
        <p:nvPicPr>
          <p:cNvPr id="4" name="Рисунок 3" descr="volodimi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571480"/>
            <a:ext cx="4699868" cy="535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34" y="214290"/>
            <a:ext cx="8229600" cy="4572000"/>
          </a:xfrm>
        </p:spPr>
        <p:txBody>
          <a:bodyPr/>
          <a:lstStyle/>
          <a:p>
            <a:r>
              <a:rPr lang="ru-RU" dirty="0" err="1" smtClean="0"/>
              <a:t>Видатною</a:t>
            </a:r>
            <a:r>
              <a:rPr lang="ru-RU" dirty="0" smtClean="0"/>
              <a:t> </a:t>
            </a:r>
            <a:r>
              <a:rPr lang="ru-RU" dirty="0" err="1" smtClean="0"/>
              <a:t>пам'яткою</a:t>
            </a:r>
            <a:r>
              <a:rPr lang="ru-RU" dirty="0" smtClean="0"/>
              <a:t> </a:t>
            </a:r>
            <a:r>
              <a:rPr lang="ru-RU" dirty="0" err="1" smtClean="0"/>
              <a:t>літописання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bg1"/>
                </a:solidFill>
              </a:rPr>
              <a:t>«</a:t>
            </a:r>
            <a:r>
              <a:rPr lang="ru-RU" dirty="0" err="1" smtClean="0">
                <a:solidFill>
                  <a:schemeClr val="bg1"/>
                </a:solidFill>
              </a:rPr>
              <a:t>Повість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минулих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літ</a:t>
            </a:r>
            <a:r>
              <a:rPr lang="ru-RU" dirty="0" smtClean="0">
                <a:solidFill>
                  <a:schemeClr val="bg1"/>
                </a:solidFill>
              </a:rPr>
              <a:t>», </a:t>
            </a:r>
            <a:r>
              <a:rPr lang="ru-RU" dirty="0" err="1" smtClean="0"/>
              <a:t>складена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bg1"/>
                </a:solidFill>
              </a:rPr>
              <a:t>в 1113 р. </a:t>
            </a:r>
            <a:r>
              <a:rPr lang="ru-RU" dirty="0" err="1" smtClean="0"/>
              <a:t>ченцем</a:t>
            </a:r>
            <a:r>
              <a:rPr lang="ru-RU" dirty="0" smtClean="0"/>
              <a:t> </a:t>
            </a:r>
            <a:r>
              <a:rPr lang="ru-RU" dirty="0" err="1" smtClean="0"/>
              <a:t>Києво-Печерського</a:t>
            </a:r>
            <a:r>
              <a:rPr lang="ru-RU" dirty="0" smtClean="0"/>
              <a:t> </a:t>
            </a:r>
            <a:r>
              <a:rPr lang="ru-RU" dirty="0" err="1" smtClean="0"/>
              <a:t>монастиря</a:t>
            </a:r>
            <a:r>
              <a:rPr lang="ru-RU" dirty="0" smtClean="0"/>
              <a:t> Нестором. </a:t>
            </a:r>
            <a:endParaRPr lang="ru-RU" dirty="0"/>
          </a:p>
        </p:txBody>
      </p:sp>
      <p:pic>
        <p:nvPicPr>
          <p:cNvPr id="4" name="Рисунок 3" descr="F07FPkGj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1428736"/>
            <a:ext cx="3808476" cy="5070348"/>
          </a:xfrm>
          <a:prstGeom prst="rect">
            <a:avLst/>
          </a:prstGeom>
        </p:spPr>
      </p:pic>
      <p:pic>
        <p:nvPicPr>
          <p:cNvPr id="5" name="Рисунок 4" descr="images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1357298"/>
            <a:ext cx="3643338" cy="5282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786446" y="214290"/>
            <a:ext cx="3086064" cy="6357982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З </a:t>
            </a:r>
            <a:r>
              <a:rPr lang="ru-RU" dirty="0" err="1" smtClean="0">
                <a:solidFill>
                  <a:schemeClr val="bg1"/>
                </a:solidFill>
              </a:rPr>
              <a:t>другої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половини</a:t>
            </a:r>
            <a:r>
              <a:rPr lang="ru-RU" dirty="0" smtClean="0">
                <a:solidFill>
                  <a:schemeClr val="bg1"/>
                </a:solidFill>
              </a:rPr>
              <a:t> XI ст. </a:t>
            </a:r>
            <a:r>
              <a:rPr lang="ru-RU" dirty="0" err="1" smtClean="0"/>
              <a:t>культове</a:t>
            </a:r>
            <a:r>
              <a:rPr lang="ru-RU" dirty="0" smtClean="0"/>
              <a:t> </a:t>
            </a:r>
            <a:r>
              <a:rPr lang="ru-RU" dirty="0" err="1" smtClean="0"/>
              <a:t>будівництво</a:t>
            </a:r>
            <a:r>
              <a:rPr lang="ru-RU" dirty="0" smtClean="0"/>
              <a:t> </a:t>
            </a:r>
            <a:r>
              <a:rPr lang="ru-RU" dirty="0" err="1" smtClean="0"/>
              <a:t>розпочалося</a:t>
            </a:r>
            <a:r>
              <a:rPr lang="ru-RU" dirty="0" smtClean="0"/>
              <a:t> в </a:t>
            </a:r>
            <a:r>
              <a:rPr lang="ru-RU" dirty="0" err="1" smtClean="0"/>
              <a:t>багатьох</a:t>
            </a:r>
            <a:r>
              <a:rPr lang="ru-RU" dirty="0" smtClean="0"/>
              <a:t> </a:t>
            </a:r>
            <a:r>
              <a:rPr lang="ru-RU" dirty="0" err="1" smtClean="0"/>
              <a:t>містах</a:t>
            </a:r>
            <a:r>
              <a:rPr lang="ru-RU" dirty="0" smtClean="0"/>
              <a:t> </a:t>
            </a:r>
            <a:r>
              <a:rPr lang="ru-RU" dirty="0" err="1" smtClean="0"/>
              <a:t>Русі</a:t>
            </a:r>
            <a:r>
              <a:rPr lang="ru-RU" dirty="0" smtClean="0"/>
              <a:t>. У </a:t>
            </a:r>
            <a:r>
              <a:rPr lang="ru-RU" dirty="0" err="1" smtClean="0"/>
              <a:t>Києві</a:t>
            </a:r>
            <a:r>
              <a:rPr lang="ru-RU" dirty="0" smtClean="0"/>
              <a:t> </a:t>
            </a:r>
            <a:r>
              <a:rPr lang="ru-RU" dirty="0" err="1" smtClean="0"/>
              <a:t>зводяться</a:t>
            </a:r>
            <a:r>
              <a:rPr lang="ru-RU" dirty="0" smtClean="0"/>
              <a:t> </a:t>
            </a:r>
            <a:r>
              <a:rPr lang="ru-RU" dirty="0" err="1" smtClean="0"/>
              <a:t>кам'яні</a:t>
            </a:r>
            <a:r>
              <a:rPr lang="ru-RU" dirty="0" smtClean="0"/>
              <a:t> </a:t>
            </a:r>
            <a:r>
              <a:rPr lang="ru-RU" dirty="0" err="1" smtClean="0"/>
              <a:t>собори</a:t>
            </a:r>
            <a:r>
              <a:rPr lang="ru-RU" dirty="0" smtClean="0"/>
              <a:t> </a:t>
            </a:r>
            <a:r>
              <a:rPr lang="ru-RU" dirty="0" err="1" smtClean="0"/>
              <a:t>Михайлівського</a:t>
            </a:r>
            <a:r>
              <a:rPr lang="ru-RU" dirty="0" smtClean="0"/>
              <a:t> Золотоверхого, </a:t>
            </a:r>
            <a:r>
              <a:rPr lang="ru-RU" dirty="0" err="1" smtClean="0"/>
              <a:t>Михайлівського</a:t>
            </a:r>
            <a:r>
              <a:rPr lang="ru-RU" dirty="0" smtClean="0"/>
              <a:t> </a:t>
            </a:r>
            <a:r>
              <a:rPr lang="ru-RU" dirty="0" err="1" smtClean="0"/>
              <a:t>Видубицького</a:t>
            </a:r>
            <a:r>
              <a:rPr lang="ru-RU" dirty="0" smtClean="0"/>
              <a:t>, </a:t>
            </a:r>
            <a:r>
              <a:rPr lang="ru-RU" dirty="0" err="1" smtClean="0"/>
              <a:t>Печерського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Кловського</a:t>
            </a:r>
            <a:r>
              <a:rPr lang="ru-RU" dirty="0" smtClean="0"/>
              <a:t> </a:t>
            </a:r>
            <a:r>
              <a:rPr lang="ru-RU" dirty="0" err="1" smtClean="0"/>
              <a:t>монастирів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4" name="Рисунок 3" descr="082529_61738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715000" cy="3562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usp_west_ful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3303427"/>
            <a:ext cx="5143504" cy="35545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910044" y="1556792"/>
            <a:ext cx="4114800" cy="4572000"/>
          </a:xfrm>
        </p:spPr>
        <p:txBody>
          <a:bodyPr/>
          <a:lstStyle/>
          <a:p>
            <a:r>
              <a:rPr lang="ru-RU" dirty="0" err="1" smtClean="0"/>
              <a:t>Найбільшої</a:t>
            </a:r>
            <a:r>
              <a:rPr lang="ru-RU" dirty="0" smtClean="0"/>
              <a:t> </a:t>
            </a:r>
            <a:r>
              <a:rPr lang="ru-RU" dirty="0" err="1" smtClean="0"/>
              <a:t>могутності</a:t>
            </a:r>
            <a:r>
              <a:rPr lang="ru-RU" dirty="0" smtClean="0"/>
              <a:t> </a:t>
            </a:r>
            <a:r>
              <a:rPr lang="ru-RU" dirty="0" err="1" smtClean="0"/>
              <a:t>Галицьке</a:t>
            </a:r>
            <a:r>
              <a:rPr lang="ru-RU" dirty="0" smtClean="0"/>
              <a:t> </a:t>
            </a:r>
            <a:r>
              <a:rPr lang="ru-RU" dirty="0" err="1" smtClean="0"/>
              <a:t>князівство</a:t>
            </a:r>
            <a:r>
              <a:rPr lang="ru-RU" dirty="0" smtClean="0"/>
              <a:t> </a:t>
            </a:r>
            <a:r>
              <a:rPr lang="ru-RU" dirty="0" err="1" smtClean="0"/>
              <a:t>досягло</a:t>
            </a:r>
            <a:r>
              <a:rPr lang="ru-RU" dirty="0" smtClean="0"/>
              <a:t> за </a:t>
            </a:r>
            <a:r>
              <a:rPr lang="ru-RU" dirty="0" err="1" smtClean="0"/>
              <a:t>часів</a:t>
            </a:r>
            <a:r>
              <a:rPr lang="ru-RU" dirty="0" smtClean="0"/>
              <a:t> князя Ярослава </a:t>
            </a:r>
            <a:r>
              <a:rPr lang="ru-RU" dirty="0" err="1" smtClean="0"/>
              <a:t>Осмомисла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bg1"/>
                </a:solidFill>
              </a:rPr>
              <a:t>(1153-1187).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1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53652"/>
            <a:ext cx="3851920" cy="4875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0" y="332656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Галицько-Волинська держава.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00562" y="1524000"/>
            <a:ext cx="4186238" cy="4572000"/>
          </a:xfrm>
        </p:spPr>
        <p:txBody>
          <a:bodyPr/>
          <a:lstStyle/>
          <a:p>
            <a:r>
              <a:rPr lang="ru-RU" dirty="0" err="1" smtClean="0"/>
              <a:t>Спочатку</a:t>
            </a:r>
            <a:r>
              <a:rPr lang="ru-RU" dirty="0" smtClean="0"/>
              <a:t> </a:t>
            </a:r>
            <a:r>
              <a:rPr lang="ru-RU" dirty="0" err="1" smtClean="0"/>
              <a:t>Галицьке</a:t>
            </a:r>
            <a:r>
              <a:rPr lang="ru-RU" dirty="0" smtClean="0"/>
              <a:t> та </a:t>
            </a:r>
            <a:r>
              <a:rPr lang="ru-RU" dirty="0" err="1" smtClean="0"/>
              <a:t>Волинське</a:t>
            </a:r>
            <a:r>
              <a:rPr lang="ru-RU" dirty="0" smtClean="0"/>
              <a:t> </a:t>
            </a:r>
            <a:r>
              <a:rPr lang="ru-RU" dirty="0" err="1" smtClean="0"/>
              <a:t>князівства</a:t>
            </a:r>
            <a:r>
              <a:rPr lang="ru-RU" dirty="0" smtClean="0"/>
              <a:t> </a:t>
            </a:r>
            <a:r>
              <a:rPr lang="ru-RU" dirty="0" err="1" smtClean="0"/>
              <a:t>існували</a:t>
            </a:r>
            <a:r>
              <a:rPr lang="ru-RU" dirty="0" smtClean="0"/>
              <a:t> </a:t>
            </a:r>
            <a:r>
              <a:rPr lang="ru-RU" dirty="0" err="1" smtClean="0"/>
              <a:t>окремо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bg1"/>
                </a:solidFill>
              </a:rPr>
              <a:t>у 1199 р. </a:t>
            </a:r>
            <a:r>
              <a:rPr lang="ru-RU" dirty="0" err="1" smtClean="0"/>
              <a:t>волинський</a:t>
            </a:r>
            <a:r>
              <a:rPr lang="ru-RU" dirty="0" smtClean="0"/>
              <a:t> князь Роман </a:t>
            </a:r>
            <a:r>
              <a:rPr lang="ru-RU" dirty="0" err="1" smtClean="0"/>
              <a:t>Мстиславич</a:t>
            </a:r>
            <a:r>
              <a:rPr lang="ru-RU" dirty="0" smtClean="0"/>
              <a:t> </a:t>
            </a:r>
            <a:r>
              <a:rPr lang="ru-RU" dirty="0" err="1" smtClean="0"/>
              <a:t>об’єднав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, </a:t>
            </a:r>
            <a:r>
              <a:rPr lang="ru-RU" dirty="0" err="1" smtClean="0"/>
              <a:t>застосувавши</a:t>
            </a:r>
            <a:r>
              <a:rPr lang="ru-RU" dirty="0" smtClean="0"/>
              <a:t> </a:t>
            </a:r>
            <a:r>
              <a:rPr lang="ru-RU" dirty="0" err="1" smtClean="0"/>
              <a:t>жорстокі</a:t>
            </a:r>
            <a:r>
              <a:rPr lang="ru-RU" dirty="0" smtClean="0"/>
              <a:t> </a:t>
            </a:r>
            <a:r>
              <a:rPr lang="ru-RU" dirty="0" err="1" smtClean="0"/>
              <a:t>репресії</a:t>
            </a:r>
            <a:r>
              <a:rPr lang="ru-RU" dirty="0" smtClean="0"/>
              <a:t> </a:t>
            </a:r>
            <a:r>
              <a:rPr lang="ru-RU" dirty="0" err="1" smtClean="0"/>
              <a:t>проти</a:t>
            </a:r>
            <a:r>
              <a:rPr lang="ru-RU" dirty="0" smtClean="0"/>
              <a:t> бояр.</a:t>
            </a:r>
            <a:endParaRPr lang="ru-RU" dirty="0"/>
          </a:p>
        </p:txBody>
      </p:sp>
      <p:pic>
        <p:nvPicPr>
          <p:cNvPr id="4" name="Рисунок 3" descr="5286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428604"/>
            <a:ext cx="43815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3413125" algn="l"/>
              </a:tabLst>
            </a:pPr>
            <a:r>
              <a:rPr lang="uk-UA" dirty="0" smtClean="0">
                <a:solidFill>
                  <a:schemeClr val="bg1"/>
                </a:solidFill>
              </a:rPr>
              <a:t>Середньовічна історія України </a:t>
            </a:r>
            <a:r>
              <a:rPr lang="ru-RU" dirty="0" err="1" smtClean="0"/>
              <a:t>розповідає</a:t>
            </a:r>
            <a:r>
              <a:rPr lang="ru-RU" dirty="0" smtClean="0"/>
              <a:t> нам, як </a:t>
            </a:r>
            <a:r>
              <a:rPr lang="ru-RU" dirty="0" err="1" smtClean="0"/>
              <a:t>після</a:t>
            </a:r>
            <a:r>
              <a:rPr lang="ru-RU" dirty="0" smtClean="0"/>
              <a:t> Великого </a:t>
            </a:r>
            <a:r>
              <a:rPr lang="ru-RU" dirty="0" err="1" smtClean="0"/>
              <a:t>переселення</a:t>
            </a:r>
            <a:r>
              <a:rPr lang="ru-RU" dirty="0" smtClean="0"/>
              <a:t> </a:t>
            </a:r>
            <a:r>
              <a:rPr lang="ru-RU" dirty="0" err="1" smtClean="0"/>
              <a:t>слов’ян</a:t>
            </a:r>
            <a:r>
              <a:rPr lang="ru-RU" dirty="0" smtClean="0"/>
              <a:t> </a:t>
            </a:r>
            <a:r>
              <a:rPr lang="ru-RU" dirty="0" err="1" smtClean="0"/>
              <a:t>розпочалося</a:t>
            </a:r>
            <a:r>
              <a:rPr lang="ru-RU" dirty="0" smtClean="0"/>
              <a:t> </a:t>
            </a:r>
            <a:r>
              <a:rPr lang="ru-RU" dirty="0" err="1" smtClean="0"/>
              <a:t>формування</a:t>
            </a:r>
            <a:r>
              <a:rPr lang="ru-RU" dirty="0" smtClean="0"/>
              <a:t> </a:t>
            </a:r>
            <a:r>
              <a:rPr lang="ru-RU" dirty="0" err="1" smtClean="0"/>
              <a:t>східнослов’янської</a:t>
            </a:r>
            <a:r>
              <a:rPr lang="ru-RU" dirty="0" smtClean="0"/>
              <a:t> </a:t>
            </a:r>
            <a:r>
              <a:rPr lang="ru-RU" dirty="0" err="1" smtClean="0"/>
              <a:t>державності</a:t>
            </a:r>
            <a:r>
              <a:rPr lang="ru-RU" dirty="0" smtClean="0"/>
              <a:t>, як </a:t>
            </a:r>
            <a:r>
              <a:rPr lang="ru-RU" dirty="0" err="1" smtClean="0"/>
              <a:t>виникла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розвивалася</a:t>
            </a:r>
            <a:r>
              <a:rPr lang="ru-RU" dirty="0" smtClean="0"/>
              <a:t> </a:t>
            </a:r>
            <a:r>
              <a:rPr lang="ru-RU" dirty="0" err="1" smtClean="0"/>
              <a:t>утворена</a:t>
            </a:r>
            <a:r>
              <a:rPr lang="ru-RU" dirty="0" smtClean="0"/>
              <a:t> </a:t>
            </a:r>
            <a:r>
              <a:rPr lang="ru-RU" dirty="0" err="1" smtClean="0"/>
              <a:t>східними</a:t>
            </a:r>
            <a:r>
              <a:rPr lang="ru-RU" dirty="0" smtClean="0"/>
              <a:t> </a:t>
            </a:r>
            <a:r>
              <a:rPr lang="ru-RU" dirty="0" err="1" smtClean="0"/>
              <a:t>слов’янами</a:t>
            </a:r>
            <a:r>
              <a:rPr lang="ru-RU" dirty="0" smtClean="0"/>
              <a:t> </a:t>
            </a:r>
            <a:r>
              <a:rPr lang="ru-RU" dirty="0" err="1" smtClean="0"/>
              <a:t>найбільша</a:t>
            </a:r>
            <a:r>
              <a:rPr lang="ru-RU" dirty="0" smtClean="0"/>
              <a:t> держава </a:t>
            </a:r>
            <a:r>
              <a:rPr lang="ru-RU" dirty="0" err="1" smtClean="0"/>
              <a:t>європейського</a:t>
            </a:r>
            <a:r>
              <a:rPr lang="ru-RU" dirty="0" smtClean="0"/>
              <a:t> </a:t>
            </a:r>
            <a:r>
              <a:rPr lang="ru-RU" dirty="0" err="1" smtClean="0"/>
              <a:t>середньовіччя</a:t>
            </a:r>
            <a:r>
              <a:rPr lang="ru-RU" dirty="0" smtClean="0"/>
              <a:t> — </a:t>
            </a:r>
            <a:r>
              <a:rPr lang="ru-RU" dirty="0" err="1" smtClean="0"/>
              <a:t>Київська</a:t>
            </a:r>
            <a:r>
              <a:rPr lang="ru-RU" dirty="0" smtClean="0"/>
              <a:t> Русь.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714744" y="714356"/>
            <a:ext cx="4972056" cy="5381644"/>
          </a:xfrm>
        </p:spPr>
        <p:txBody>
          <a:bodyPr>
            <a:normAutofit/>
          </a:bodyPr>
          <a:lstStyle/>
          <a:p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загибелі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bg1"/>
                </a:solidFill>
              </a:rPr>
              <a:t>у 1205 р. </a:t>
            </a:r>
            <a:r>
              <a:rPr lang="ru-RU" dirty="0" smtClean="0"/>
              <a:t>Романа </a:t>
            </a:r>
            <a:r>
              <a:rPr lang="ru-RU" dirty="0" err="1" smtClean="0"/>
              <a:t>Галицько-Волинське</a:t>
            </a:r>
            <a:r>
              <a:rPr lang="ru-RU" dirty="0" smtClean="0"/>
              <a:t> </a:t>
            </a:r>
            <a:r>
              <a:rPr lang="ru-RU" dirty="0" err="1" smtClean="0"/>
              <a:t>князівство</a:t>
            </a:r>
            <a:r>
              <a:rPr lang="ru-RU" dirty="0" smtClean="0"/>
              <a:t> </a:t>
            </a:r>
            <a:r>
              <a:rPr lang="ru-RU" dirty="0" err="1" smtClean="0"/>
              <a:t>тимчасово</a:t>
            </a:r>
            <a:r>
              <a:rPr lang="ru-RU" dirty="0" smtClean="0"/>
              <a:t> </a:t>
            </a:r>
            <a:r>
              <a:rPr lang="ru-RU" dirty="0" err="1" smtClean="0"/>
              <a:t>розпалося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відновлене</a:t>
            </a:r>
            <a:r>
              <a:rPr lang="ru-RU" dirty="0" smtClean="0"/>
              <a:t> </a:t>
            </a:r>
            <a:r>
              <a:rPr lang="ru-RU" dirty="0" err="1" smtClean="0"/>
              <a:t>зусиллями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сина</a:t>
            </a:r>
            <a:r>
              <a:rPr lang="ru-RU" dirty="0" smtClean="0"/>
              <a:t> Данила </a:t>
            </a:r>
            <a:r>
              <a:rPr lang="ru-RU" dirty="0" err="1" smtClean="0"/>
              <a:t>лише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bg1"/>
                </a:solidFill>
              </a:rPr>
              <a:t>у 1238 </a:t>
            </a:r>
            <a:r>
              <a:rPr lang="ru-RU" dirty="0" err="1" smtClean="0">
                <a:solidFill>
                  <a:schemeClr val="bg1"/>
                </a:solidFill>
              </a:rPr>
              <a:t>p</a:t>
            </a:r>
            <a:r>
              <a:rPr lang="ru-RU" dirty="0" smtClean="0">
                <a:solidFill>
                  <a:schemeClr val="bg1"/>
                </a:solidFill>
              </a:rPr>
              <a:t>., </a:t>
            </a:r>
            <a:r>
              <a:rPr lang="ru-RU" dirty="0" err="1" smtClean="0"/>
              <a:t>який</a:t>
            </a:r>
            <a:r>
              <a:rPr lang="ru-RU" dirty="0" smtClean="0"/>
              <a:t> у </a:t>
            </a:r>
            <a:r>
              <a:rPr lang="ru-RU" dirty="0" smtClean="0">
                <a:solidFill>
                  <a:schemeClr val="bg1"/>
                </a:solidFill>
              </a:rPr>
              <a:t>1240 р. </a:t>
            </a:r>
            <a:r>
              <a:rPr lang="ru-RU" dirty="0" err="1" smtClean="0"/>
              <a:t>заволодів</a:t>
            </a:r>
            <a:r>
              <a:rPr lang="ru-RU" dirty="0" smtClean="0"/>
              <a:t> </a:t>
            </a:r>
            <a:r>
              <a:rPr lang="ru-RU" dirty="0" err="1" smtClean="0"/>
              <a:t>Києвом</a:t>
            </a:r>
            <a:r>
              <a:rPr lang="ru-RU" dirty="0" smtClean="0"/>
              <a:t>, </a:t>
            </a:r>
            <a:r>
              <a:rPr lang="ru-RU" dirty="0" err="1" smtClean="0"/>
              <a:t>відновивши</a:t>
            </a:r>
            <a:r>
              <a:rPr lang="ru-RU" dirty="0" smtClean="0"/>
              <a:t> </a:t>
            </a:r>
            <a:r>
              <a:rPr lang="ru-RU" dirty="0" err="1" smtClean="0"/>
              <a:t>єдність</a:t>
            </a:r>
            <a:r>
              <a:rPr lang="ru-RU" dirty="0" smtClean="0"/>
              <a:t> </a:t>
            </a:r>
            <a:r>
              <a:rPr lang="ru-RU" dirty="0" err="1" smtClean="0"/>
              <a:t>українських</a:t>
            </a:r>
            <a:r>
              <a:rPr lang="ru-RU" dirty="0" smtClean="0"/>
              <a:t> земель. </a:t>
            </a:r>
            <a:r>
              <a:rPr lang="ru-RU" dirty="0" smtClean="0">
                <a:solidFill>
                  <a:schemeClr val="bg1"/>
                </a:solidFill>
              </a:rPr>
              <a:t>У 1253 р. </a:t>
            </a:r>
            <a:r>
              <a:rPr lang="ru-RU" dirty="0" smtClean="0"/>
              <a:t>Данило </a:t>
            </a:r>
            <a:r>
              <a:rPr lang="ru-RU" dirty="0" err="1" smtClean="0"/>
              <a:t>приймає</a:t>
            </a:r>
            <a:r>
              <a:rPr lang="ru-RU" dirty="0" smtClean="0"/>
              <a:t> </a:t>
            </a:r>
            <a:r>
              <a:rPr lang="ru-RU" dirty="0" err="1" smtClean="0"/>
              <a:t>королівську</a:t>
            </a:r>
            <a:r>
              <a:rPr lang="ru-RU" dirty="0" smtClean="0"/>
              <a:t> корону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папи</a:t>
            </a:r>
            <a:r>
              <a:rPr lang="ru-RU" dirty="0" smtClean="0"/>
              <a:t> </a:t>
            </a:r>
            <a:r>
              <a:rPr lang="ru-RU" dirty="0" err="1" smtClean="0"/>
              <a:t>римського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стає</a:t>
            </a:r>
            <a:r>
              <a:rPr lang="ru-RU" dirty="0" smtClean="0"/>
              <a:t> першим </a:t>
            </a:r>
            <a:r>
              <a:rPr lang="ru-RU" dirty="0" err="1" smtClean="0"/>
              <a:t>українським</a:t>
            </a:r>
            <a:r>
              <a:rPr lang="ru-RU" dirty="0" smtClean="0"/>
              <a:t> королем.</a:t>
            </a:r>
            <a:endParaRPr lang="ru-RU" dirty="0"/>
          </a:p>
        </p:txBody>
      </p:sp>
      <p:pic>
        <p:nvPicPr>
          <p:cNvPr id="4" name="Рисунок 3" descr="i4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480"/>
            <a:ext cx="4006957" cy="5643602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786314" y="857232"/>
            <a:ext cx="3900486" cy="5238768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1256 р. </a:t>
            </a:r>
            <a:r>
              <a:rPr lang="ru-RU" dirty="0" smtClean="0"/>
              <a:t>Данило </a:t>
            </a:r>
            <a:r>
              <a:rPr lang="ru-RU" dirty="0" err="1" smtClean="0"/>
              <a:t>заснував</a:t>
            </a:r>
            <a:r>
              <a:rPr lang="ru-RU" dirty="0" smtClean="0"/>
              <a:t> </a:t>
            </a:r>
            <a:r>
              <a:rPr lang="ru-RU" dirty="0" err="1" smtClean="0"/>
              <a:t>місто</a:t>
            </a:r>
            <a:r>
              <a:rPr lang="ru-RU" dirty="0" smtClean="0"/>
              <a:t> </a:t>
            </a:r>
            <a:r>
              <a:rPr lang="ru-RU" dirty="0" err="1" smtClean="0"/>
              <a:t>Львів</a:t>
            </a:r>
            <a:r>
              <a:rPr lang="ru-RU" dirty="0" smtClean="0"/>
              <a:t> (</a:t>
            </a:r>
            <a:r>
              <a:rPr lang="ru-RU" dirty="0" err="1" smtClean="0"/>
              <a:t>назване</a:t>
            </a:r>
            <a:r>
              <a:rPr lang="ru-RU" dirty="0" smtClean="0"/>
              <a:t> на честь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сина</a:t>
            </a:r>
            <a:r>
              <a:rPr lang="ru-RU" dirty="0" smtClean="0"/>
              <a:t>).</a:t>
            </a:r>
          </a:p>
          <a:p>
            <a:endParaRPr lang="ru-RU" dirty="0"/>
          </a:p>
        </p:txBody>
      </p:sp>
      <p:pic>
        <p:nvPicPr>
          <p:cNvPr id="4" name="Рисунок 3" descr="images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500042"/>
            <a:ext cx="4143935" cy="5929354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714876" y="1524000"/>
            <a:ext cx="3971924" cy="4572000"/>
          </a:xfrm>
        </p:spPr>
        <p:txBody>
          <a:bodyPr/>
          <a:lstStyle/>
          <a:p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смерті</a:t>
            </a:r>
            <a:r>
              <a:rPr lang="ru-RU" dirty="0" smtClean="0"/>
              <a:t> Лева </a:t>
            </a:r>
            <a:r>
              <a:rPr lang="ru-RU" dirty="0" err="1" smtClean="0"/>
              <a:t>володарем</a:t>
            </a:r>
            <a:r>
              <a:rPr lang="ru-RU" dirty="0" smtClean="0"/>
              <a:t> став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єдиний</a:t>
            </a:r>
            <a:r>
              <a:rPr lang="ru-RU" dirty="0" smtClean="0"/>
              <a:t> </a:t>
            </a:r>
            <a:r>
              <a:rPr lang="ru-RU" dirty="0" err="1" smtClean="0"/>
              <a:t>син</a:t>
            </a:r>
            <a:r>
              <a:rPr lang="ru-RU" dirty="0" smtClean="0"/>
              <a:t> </a:t>
            </a:r>
            <a:r>
              <a:rPr lang="ru-RU" dirty="0" err="1" smtClean="0"/>
              <a:t>Юрій</a:t>
            </a:r>
            <a:r>
              <a:rPr lang="ru-RU" dirty="0" smtClean="0"/>
              <a:t> І, </a:t>
            </a:r>
            <a:r>
              <a:rPr lang="ru-RU" dirty="0" err="1" smtClean="0"/>
              <a:t>котрий</a:t>
            </a:r>
            <a:r>
              <a:rPr lang="ru-RU" dirty="0" smtClean="0"/>
              <a:t>, як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дід</a:t>
            </a:r>
            <a:r>
              <a:rPr lang="ru-RU" dirty="0" smtClean="0"/>
              <a:t>, </a:t>
            </a:r>
            <a:r>
              <a:rPr lang="ru-RU" dirty="0" err="1" smtClean="0"/>
              <a:t>мав</a:t>
            </a:r>
            <a:r>
              <a:rPr lang="ru-RU" dirty="0" smtClean="0"/>
              <a:t> титул короля </a:t>
            </a:r>
            <a:r>
              <a:rPr lang="ru-RU" dirty="0" err="1" smtClean="0"/>
              <a:t>Русі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images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14290"/>
            <a:ext cx="4770378" cy="6143668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57158" y="0"/>
            <a:ext cx="8229600" cy="45720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У 1308-1223 </a:t>
            </a:r>
            <a:r>
              <a:rPr lang="ru-RU" dirty="0" err="1" smtClean="0">
                <a:solidFill>
                  <a:schemeClr val="bg1"/>
                </a:solidFill>
              </a:rPr>
              <a:t>рр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dirty="0" smtClean="0"/>
              <a:t>у </a:t>
            </a:r>
            <a:r>
              <a:rPr lang="ru-RU" dirty="0" err="1" smtClean="0"/>
              <a:t>Галицько-Волинському</a:t>
            </a:r>
            <a:r>
              <a:rPr lang="ru-RU" dirty="0" smtClean="0"/>
              <a:t> </a:t>
            </a:r>
            <a:r>
              <a:rPr lang="ru-RU" dirty="0" err="1" smtClean="0"/>
              <a:t>князівстві</a:t>
            </a:r>
            <a:r>
              <a:rPr lang="ru-RU" dirty="0" smtClean="0"/>
              <a:t> правили сини </a:t>
            </a:r>
            <a:r>
              <a:rPr lang="ru-RU" dirty="0" err="1" smtClean="0"/>
              <a:t>Юрія</a:t>
            </a:r>
            <a:r>
              <a:rPr lang="ru-RU" dirty="0" smtClean="0"/>
              <a:t> — Лев II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Андрій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oRbKQgK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857232"/>
            <a:ext cx="8609005" cy="56436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628" y="714356"/>
            <a:ext cx="3686172" cy="5381644"/>
          </a:xfrm>
        </p:spPr>
        <p:txBody>
          <a:bodyPr/>
          <a:lstStyle/>
          <a:p>
            <a:r>
              <a:rPr lang="ru-RU" dirty="0" smtClean="0"/>
              <a:t>Смерть </a:t>
            </a:r>
            <a:r>
              <a:rPr lang="ru-RU" dirty="0" err="1" smtClean="0"/>
              <a:t>братів</a:t>
            </a:r>
            <a:r>
              <a:rPr lang="ru-RU" dirty="0" smtClean="0"/>
              <a:t> дала </a:t>
            </a:r>
            <a:r>
              <a:rPr lang="ru-RU" dirty="0" err="1" smtClean="0"/>
              <a:t>новий</a:t>
            </a:r>
            <a:r>
              <a:rPr lang="ru-RU" dirty="0" smtClean="0"/>
              <a:t> </a:t>
            </a:r>
            <a:r>
              <a:rPr lang="ru-RU" dirty="0" err="1" smtClean="0"/>
              <a:t>поштовх</a:t>
            </a:r>
            <a:r>
              <a:rPr lang="ru-RU" dirty="0" smtClean="0"/>
              <a:t> </a:t>
            </a:r>
            <a:r>
              <a:rPr lang="ru-RU" dirty="0" err="1" smtClean="0"/>
              <a:t>боротьбі</a:t>
            </a:r>
            <a:r>
              <a:rPr lang="ru-RU" dirty="0" smtClean="0"/>
              <a:t> за  </a:t>
            </a:r>
            <a:r>
              <a:rPr lang="ru-RU" dirty="0" err="1" smtClean="0"/>
              <a:t>владу</a:t>
            </a:r>
            <a:r>
              <a:rPr lang="ru-RU" dirty="0" smtClean="0"/>
              <a:t>. </a:t>
            </a:r>
            <a:r>
              <a:rPr lang="ru-RU" dirty="0" smtClean="0">
                <a:solidFill>
                  <a:schemeClr val="bg1"/>
                </a:solidFill>
              </a:rPr>
              <a:t>У 1325 р. </a:t>
            </a:r>
            <a:r>
              <a:rPr lang="ru-RU" dirty="0" err="1" smtClean="0"/>
              <a:t>стіл</a:t>
            </a:r>
            <a:r>
              <a:rPr lang="ru-RU" dirty="0" smtClean="0"/>
              <a:t> </a:t>
            </a:r>
            <a:r>
              <a:rPr lang="ru-RU" dirty="0" err="1" smtClean="0"/>
              <a:t>перейшов</a:t>
            </a:r>
            <a:r>
              <a:rPr lang="ru-RU" dirty="0" smtClean="0"/>
              <a:t> до </a:t>
            </a:r>
            <a:r>
              <a:rPr lang="ru-RU" dirty="0" err="1" smtClean="0"/>
              <a:t>сина</a:t>
            </a:r>
            <a:r>
              <a:rPr lang="ru-RU" dirty="0" smtClean="0"/>
              <a:t> </a:t>
            </a:r>
            <a:r>
              <a:rPr lang="ru-RU" dirty="0" err="1" smtClean="0"/>
              <a:t>їхньої</a:t>
            </a:r>
            <a:r>
              <a:rPr lang="ru-RU" dirty="0" smtClean="0"/>
              <a:t> </a:t>
            </a:r>
            <a:r>
              <a:rPr lang="ru-RU" dirty="0" err="1" smtClean="0"/>
              <a:t>сестри</a:t>
            </a:r>
            <a:r>
              <a:rPr lang="ru-RU" dirty="0" smtClean="0"/>
              <a:t> </a:t>
            </a:r>
            <a:r>
              <a:rPr lang="ru-RU" dirty="0" err="1" smtClean="0"/>
              <a:t>мазовецького</a:t>
            </a:r>
            <a:r>
              <a:rPr lang="ru-RU" dirty="0" smtClean="0"/>
              <a:t> князя - </a:t>
            </a:r>
            <a:r>
              <a:rPr lang="ru-RU" dirty="0" err="1" smtClean="0"/>
              <a:t>Болеслава</a:t>
            </a:r>
            <a:r>
              <a:rPr lang="ru-RU" dirty="0" smtClean="0"/>
              <a:t>.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прийняв</a:t>
            </a:r>
            <a:r>
              <a:rPr lang="ru-RU" dirty="0" smtClean="0"/>
              <a:t> </a:t>
            </a:r>
            <a:r>
              <a:rPr lang="ru-RU" dirty="0" err="1" smtClean="0"/>
              <a:t>православ'я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правив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іменем</a:t>
            </a:r>
            <a:r>
              <a:rPr lang="ru-RU" dirty="0" smtClean="0"/>
              <a:t> </a:t>
            </a:r>
            <a:r>
              <a:rPr lang="ru-RU" dirty="0" err="1" smtClean="0"/>
              <a:t>Юрія</a:t>
            </a:r>
            <a:r>
              <a:rPr lang="ru-RU" dirty="0" smtClean="0"/>
              <a:t> II.</a:t>
            </a:r>
            <a:endParaRPr lang="ru-RU" dirty="0"/>
          </a:p>
        </p:txBody>
      </p:sp>
      <p:pic>
        <p:nvPicPr>
          <p:cNvPr id="4" name="Рисунок 3" descr="250px-Yuri_II_Bolesla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57166"/>
            <a:ext cx="4929190" cy="6053045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6248" y="785794"/>
            <a:ext cx="4400552" cy="5310206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У </a:t>
            </a:r>
            <a:r>
              <a:rPr lang="ru-RU" dirty="0" err="1" smtClean="0">
                <a:solidFill>
                  <a:schemeClr val="bg1"/>
                </a:solidFill>
              </a:rPr>
              <a:t>середині</a:t>
            </a:r>
            <a:r>
              <a:rPr lang="ru-RU" dirty="0" smtClean="0">
                <a:solidFill>
                  <a:schemeClr val="bg1"/>
                </a:solidFill>
              </a:rPr>
              <a:t> 40-х </a:t>
            </a:r>
            <a:r>
              <a:rPr lang="ru-RU" dirty="0" err="1" smtClean="0">
                <a:solidFill>
                  <a:schemeClr val="bg1"/>
                </a:solidFill>
              </a:rPr>
              <a:t>років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smtClean="0"/>
              <a:t>Казимир III </a:t>
            </a:r>
            <a:r>
              <a:rPr lang="ru-RU" dirty="0" err="1" smtClean="0"/>
              <a:t>захопив</a:t>
            </a:r>
            <a:r>
              <a:rPr lang="ru-RU" dirty="0" smtClean="0"/>
              <a:t> </a:t>
            </a:r>
            <a:r>
              <a:rPr lang="ru-RU" dirty="0" err="1" smtClean="0"/>
              <a:t>Сяноцьку</a:t>
            </a:r>
            <a:r>
              <a:rPr lang="ru-RU" dirty="0" smtClean="0"/>
              <a:t> землю, а </a:t>
            </a:r>
            <a:r>
              <a:rPr lang="ru-RU" dirty="0" smtClean="0">
                <a:solidFill>
                  <a:schemeClr val="bg1"/>
                </a:solidFill>
              </a:rPr>
              <a:t>в 1349 р. </a:t>
            </a:r>
            <a:r>
              <a:rPr lang="ru-RU" dirty="0" err="1" smtClean="0"/>
              <a:t>заволодів</a:t>
            </a:r>
            <a:r>
              <a:rPr lang="ru-RU" dirty="0" smtClean="0"/>
              <a:t> </a:t>
            </a:r>
            <a:r>
              <a:rPr lang="ru-RU" dirty="0" err="1" smtClean="0"/>
              <a:t>Галичиною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більшою</a:t>
            </a:r>
            <a:r>
              <a:rPr lang="ru-RU" dirty="0" smtClean="0"/>
              <a:t> </a:t>
            </a:r>
            <a:r>
              <a:rPr lang="ru-RU" dirty="0" err="1" smtClean="0"/>
              <a:t>частиною</a:t>
            </a:r>
            <a:r>
              <a:rPr lang="ru-RU" dirty="0" smtClean="0"/>
              <a:t> </a:t>
            </a:r>
            <a:r>
              <a:rPr lang="ru-RU" dirty="0" err="1" smtClean="0"/>
              <a:t>Волині</a:t>
            </a:r>
            <a:r>
              <a:rPr lang="ru-RU" dirty="0" smtClean="0"/>
              <a:t>. </a:t>
            </a:r>
            <a:r>
              <a:rPr lang="ru-RU" dirty="0" err="1" smtClean="0"/>
              <a:t>Галицько-Волинська</a:t>
            </a:r>
            <a:r>
              <a:rPr lang="ru-RU" dirty="0" smtClean="0"/>
              <a:t> держава </a:t>
            </a:r>
            <a:r>
              <a:rPr lang="ru-RU" dirty="0" err="1" smtClean="0"/>
              <a:t>втратила</a:t>
            </a:r>
            <a:r>
              <a:rPr lang="ru-RU" dirty="0" smtClean="0"/>
              <a:t> </a:t>
            </a:r>
            <a:r>
              <a:rPr lang="ru-RU" dirty="0" err="1" smtClean="0"/>
              <a:t>незалежність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4" name="Рисунок 3" descr="images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0042"/>
            <a:ext cx="4265513" cy="56436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214290"/>
            <a:ext cx="8229600" cy="457200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 У </a:t>
            </a:r>
            <a:r>
              <a:rPr lang="ru-RU" dirty="0" err="1" smtClean="0">
                <a:solidFill>
                  <a:schemeClr val="bg1"/>
                </a:solidFill>
              </a:rPr>
              <a:t>середині</a:t>
            </a:r>
            <a:r>
              <a:rPr lang="ru-RU" dirty="0" smtClean="0">
                <a:solidFill>
                  <a:schemeClr val="bg1"/>
                </a:solidFill>
              </a:rPr>
              <a:t> XIV ст. </a:t>
            </a:r>
            <a:r>
              <a:rPr lang="ru-RU" dirty="0" err="1" smtClean="0"/>
              <a:t>польські</a:t>
            </a:r>
            <a:r>
              <a:rPr lang="ru-RU" dirty="0" smtClean="0"/>
              <a:t> </a:t>
            </a:r>
            <a:r>
              <a:rPr lang="ru-RU" dirty="0" err="1" smtClean="0"/>
              <a:t>феодали</a:t>
            </a:r>
            <a:r>
              <a:rPr lang="ru-RU" dirty="0" smtClean="0"/>
              <a:t> </a:t>
            </a:r>
            <a:r>
              <a:rPr lang="ru-RU" dirty="0" err="1" smtClean="0"/>
              <a:t>захопили</a:t>
            </a:r>
            <a:r>
              <a:rPr lang="ru-RU" dirty="0" smtClean="0"/>
              <a:t> </a:t>
            </a:r>
            <a:r>
              <a:rPr lang="ru-RU" dirty="0" err="1" smtClean="0"/>
              <a:t>Галичину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частину</a:t>
            </a:r>
            <a:r>
              <a:rPr lang="ru-RU" dirty="0" smtClean="0"/>
              <a:t> </a:t>
            </a:r>
            <a:r>
              <a:rPr lang="ru-RU" dirty="0" err="1" smtClean="0"/>
              <a:t>західної</a:t>
            </a:r>
            <a:r>
              <a:rPr lang="ru-RU" dirty="0" smtClean="0"/>
              <a:t> </a:t>
            </a:r>
            <a:r>
              <a:rPr lang="ru-RU" dirty="0" err="1" smtClean="0"/>
              <a:t>Волині</a:t>
            </a:r>
            <a:r>
              <a:rPr lang="ru-RU" dirty="0" smtClean="0"/>
              <a:t>. </a:t>
            </a:r>
            <a:r>
              <a:rPr lang="ru-RU" dirty="0" err="1" smtClean="0"/>
              <a:t>Внутрішні</a:t>
            </a:r>
            <a:r>
              <a:rPr lang="ru-RU" dirty="0" smtClean="0"/>
              <a:t> </a:t>
            </a:r>
            <a:r>
              <a:rPr lang="ru-RU" dirty="0" err="1" smtClean="0"/>
              <a:t>чвари</a:t>
            </a:r>
            <a:r>
              <a:rPr lang="ru-RU" dirty="0" smtClean="0"/>
              <a:t> и </a:t>
            </a:r>
            <a:r>
              <a:rPr lang="ru-RU" dirty="0" err="1" smtClean="0"/>
              <a:t>завойовницька</a:t>
            </a:r>
            <a:r>
              <a:rPr lang="ru-RU" dirty="0" smtClean="0"/>
              <a:t> </a:t>
            </a:r>
            <a:r>
              <a:rPr lang="ru-RU" dirty="0" err="1" smtClean="0"/>
              <a:t>політика</a:t>
            </a:r>
            <a:r>
              <a:rPr lang="ru-RU" dirty="0" smtClean="0"/>
              <a:t> </a:t>
            </a:r>
            <a:r>
              <a:rPr lang="ru-RU" dirty="0" err="1" smtClean="0"/>
              <a:t>Польщі</a:t>
            </a:r>
            <a:r>
              <a:rPr lang="ru-RU" dirty="0" smtClean="0"/>
              <a:t>, </a:t>
            </a:r>
            <a:r>
              <a:rPr lang="ru-RU" dirty="0" err="1" smtClean="0"/>
              <a:t>Литви</a:t>
            </a:r>
            <a:r>
              <a:rPr lang="ru-RU" dirty="0" smtClean="0"/>
              <a:t> та </a:t>
            </a:r>
            <a:r>
              <a:rPr lang="ru-RU" dirty="0" err="1" smtClean="0"/>
              <a:t>Угорщини</a:t>
            </a:r>
            <a:r>
              <a:rPr lang="ru-RU" dirty="0" smtClean="0"/>
              <a:t> </a:t>
            </a:r>
            <a:r>
              <a:rPr lang="ru-RU" dirty="0" err="1" smtClean="0"/>
              <a:t>спричинили</a:t>
            </a:r>
            <a:r>
              <a:rPr lang="ru-RU" dirty="0" smtClean="0"/>
              <a:t> </a:t>
            </a:r>
            <a:r>
              <a:rPr lang="ru-RU" dirty="0" err="1" smtClean="0"/>
              <a:t>загибель</a:t>
            </a:r>
            <a:r>
              <a:rPr lang="ru-RU" dirty="0" smtClean="0"/>
              <a:t> </a:t>
            </a:r>
            <a:r>
              <a:rPr lang="ru-RU" dirty="0" err="1" smtClean="0"/>
              <a:t>Галицько-Волинської</a:t>
            </a:r>
            <a:r>
              <a:rPr lang="ru-RU" dirty="0" smtClean="0"/>
              <a:t> </a:t>
            </a:r>
            <a:r>
              <a:rPr lang="ru-RU" dirty="0" err="1" smtClean="0"/>
              <a:t>держави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4" name="Рисунок 3" descr="image23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2285992"/>
            <a:ext cx="8215370" cy="43045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238636"/>
          </a:xfrm>
        </p:spPr>
        <p:txBody>
          <a:bodyPr>
            <a:normAutofit lnSpcReduction="10000"/>
          </a:bodyPr>
          <a:lstStyle/>
          <a:p>
            <a:r>
              <a:rPr lang="ru-RU" dirty="0" err="1" smtClean="0"/>
              <a:t>Галицько-Волинська</a:t>
            </a:r>
            <a:r>
              <a:rPr lang="ru-RU" dirty="0" smtClean="0"/>
              <a:t> держава </a:t>
            </a:r>
            <a:r>
              <a:rPr lang="ru-RU" dirty="0" err="1" smtClean="0"/>
              <a:t>відіграла</a:t>
            </a:r>
            <a:r>
              <a:rPr lang="ru-RU" dirty="0" smtClean="0"/>
              <a:t> </a:t>
            </a:r>
            <a:r>
              <a:rPr lang="ru-RU" dirty="0" err="1" smtClean="0"/>
              <a:t>важливу</a:t>
            </a:r>
            <a:r>
              <a:rPr lang="ru-RU" dirty="0" smtClean="0"/>
              <a:t>  </a:t>
            </a:r>
            <a:r>
              <a:rPr lang="ru-RU" dirty="0" err="1" smtClean="0"/>
              <a:t>історичну</a:t>
            </a:r>
            <a:r>
              <a:rPr lang="ru-RU" dirty="0" smtClean="0"/>
              <a:t> роль. </a:t>
            </a:r>
            <a:r>
              <a:rPr lang="ru-RU" dirty="0" err="1" smtClean="0"/>
              <a:t>Об'єднання</a:t>
            </a:r>
            <a:r>
              <a:rPr lang="ru-RU" dirty="0" smtClean="0"/>
              <a:t> в </a:t>
            </a:r>
            <a:r>
              <a:rPr lang="ru-RU" dirty="0" err="1" smtClean="0"/>
              <a:t>її</a:t>
            </a:r>
            <a:r>
              <a:rPr lang="ru-RU" dirty="0" smtClean="0"/>
              <a:t> кордонах </a:t>
            </a:r>
            <a:r>
              <a:rPr lang="ru-RU" dirty="0" err="1" smtClean="0"/>
              <a:t>значної</a:t>
            </a:r>
            <a:r>
              <a:rPr lang="ru-RU" dirty="0" smtClean="0"/>
              <a:t> </a:t>
            </a:r>
            <a:r>
              <a:rPr lang="ru-RU" dirty="0" err="1" smtClean="0"/>
              <a:t>ча-стини</a:t>
            </a:r>
            <a:r>
              <a:rPr lang="ru-RU" dirty="0" smtClean="0"/>
              <a:t> </a:t>
            </a:r>
            <a:r>
              <a:rPr lang="ru-RU" dirty="0" err="1" smtClean="0"/>
              <a:t>руських</a:t>
            </a:r>
            <a:r>
              <a:rPr lang="ru-RU" dirty="0" smtClean="0"/>
              <a:t> земель створило </a:t>
            </a:r>
            <a:r>
              <a:rPr lang="ru-RU" dirty="0" err="1" smtClean="0"/>
              <a:t>сприятливі</a:t>
            </a:r>
            <a:r>
              <a:rPr lang="ru-RU" dirty="0" smtClean="0"/>
              <a:t> </a:t>
            </a:r>
            <a:r>
              <a:rPr lang="ru-RU" dirty="0" err="1" smtClean="0"/>
              <a:t>умови</a:t>
            </a:r>
            <a:r>
              <a:rPr lang="ru-RU" dirty="0" smtClean="0"/>
              <a:t>  для </a:t>
            </a:r>
            <a:r>
              <a:rPr lang="ru-RU" dirty="0" err="1" smtClean="0"/>
              <a:t>їхнього</a:t>
            </a:r>
            <a:r>
              <a:rPr lang="ru-RU" dirty="0" smtClean="0"/>
              <a:t> </a:t>
            </a:r>
            <a:r>
              <a:rPr lang="ru-RU" dirty="0" err="1" smtClean="0"/>
              <a:t>політичного</a:t>
            </a:r>
            <a:r>
              <a:rPr lang="ru-RU" dirty="0" smtClean="0"/>
              <a:t>, </a:t>
            </a:r>
            <a:r>
              <a:rPr lang="ru-RU" dirty="0" err="1" smtClean="0"/>
              <a:t>соціально-економічного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 культурного </a:t>
            </a:r>
            <a:r>
              <a:rPr lang="ru-RU" dirty="0" err="1" smtClean="0"/>
              <a:t>піднесення</a:t>
            </a:r>
            <a:r>
              <a:rPr lang="ru-RU" dirty="0" smtClean="0"/>
              <a:t>. </a:t>
            </a:r>
            <a:r>
              <a:rPr lang="ru-RU" dirty="0" err="1" smtClean="0"/>
              <a:t>Тісні</a:t>
            </a:r>
            <a:r>
              <a:rPr lang="ru-RU" dirty="0" smtClean="0"/>
              <a:t> </a:t>
            </a:r>
            <a:r>
              <a:rPr lang="ru-RU" dirty="0" err="1" smtClean="0"/>
              <a:t>контакти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Польщею</a:t>
            </a:r>
            <a:r>
              <a:rPr lang="ru-RU" dirty="0" smtClean="0"/>
              <a:t>, </a:t>
            </a:r>
            <a:r>
              <a:rPr lang="ru-RU" dirty="0" err="1" smtClean="0"/>
              <a:t>Угорщиною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Тевтонським</a:t>
            </a:r>
            <a:r>
              <a:rPr lang="ru-RU" dirty="0" smtClean="0"/>
              <a:t> орденом </a:t>
            </a:r>
            <a:r>
              <a:rPr lang="ru-RU" dirty="0" err="1" smtClean="0"/>
              <a:t>перетворили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на </a:t>
            </a:r>
            <a:r>
              <a:rPr lang="ru-RU" dirty="0" err="1" smtClean="0"/>
              <a:t>невід'ємну</a:t>
            </a:r>
            <a:r>
              <a:rPr lang="ru-RU" dirty="0" smtClean="0"/>
              <a:t> </a:t>
            </a:r>
            <a:r>
              <a:rPr lang="ru-RU" dirty="0" err="1" smtClean="0"/>
              <a:t>складову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 </a:t>
            </a:r>
            <a:r>
              <a:rPr lang="ru-RU" dirty="0" err="1" smtClean="0"/>
              <a:t>міжнародних</a:t>
            </a:r>
            <a:r>
              <a:rPr lang="ru-RU" dirty="0" smtClean="0"/>
              <a:t> </a:t>
            </a:r>
            <a:r>
              <a:rPr lang="ru-RU" dirty="0" err="1" smtClean="0"/>
              <a:t>відносин</a:t>
            </a:r>
            <a:r>
              <a:rPr lang="ru-RU" dirty="0" smtClean="0"/>
              <a:t> у </a:t>
            </a:r>
            <a:r>
              <a:rPr lang="ru-RU" dirty="0" err="1" smtClean="0"/>
              <a:t>Центрально-Східній</a:t>
            </a:r>
            <a:r>
              <a:rPr lang="ru-RU" dirty="0" smtClean="0"/>
              <a:t> </a:t>
            </a:r>
            <a:r>
              <a:rPr lang="ru-RU" dirty="0" err="1" smtClean="0"/>
              <a:t>Європі</a:t>
            </a:r>
            <a:r>
              <a:rPr lang="ru-RU" dirty="0" smtClean="0"/>
              <a:t>. </a:t>
            </a:r>
            <a:r>
              <a:rPr lang="ru-RU" dirty="0" err="1" smtClean="0"/>
              <a:t>Саме</a:t>
            </a:r>
            <a:r>
              <a:rPr lang="ru-RU" dirty="0" smtClean="0"/>
              <a:t> </a:t>
            </a:r>
            <a:r>
              <a:rPr lang="ru-RU" dirty="0" err="1" smtClean="0"/>
              <a:t>Галицько-Волинська</a:t>
            </a:r>
            <a:r>
              <a:rPr lang="ru-RU" dirty="0" smtClean="0"/>
              <a:t> держава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загибелі</a:t>
            </a:r>
            <a:r>
              <a:rPr lang="ru-RU" dirty="0" smtClean="0"/>
              <a:t> </a:t>
            </a:r>
            <a:r>
              <a:rPr lang="ru-RU" dirty="0" err="1" smtClean="0"/>
              <a:t>Руської</a:t>
            </a:r>
            <a:r>
              <a:rPr lang="ru-RU" dirty="0" smtClean="0"/>
              <a:t> </a:t>
            </a:r>
            <a:r>
              <a:rPr lang="ru-RU" dirty="0" err="1" smtClean="0"/>
              <a:t>імперії</a:t>
            </a:r>
            <a:r>
              <a:rPr lang="ru-RU" dirty="0" smtClean="0"/>
              <a:t> стала ядром </a:t>
            </a:r>
            <a:r>
              <a:rPr lang="ru-RU" dirty="0" err="1" smtClean="0"/>
              <a:t>розвитку</a:t>
            </a:r>
            <a:r>
              <a:rPr lang="ru-RU" dirty="0" smtClean="0"/>
              <a:t> </a:t>
            </a:r>
            <a:r>
              <a:rPr lang="ru-RU" dirty="0" err="1" smtClean="0"/>
              <a:t>державотворчих</a:t>
            </a:r>
            <a:r>
              <a:rPr lang="ru-RU" dirty="0" smtClean="0"/>
              <a:t> </a:t>
            </a:r>
            <a:r>
              <a:rPr lang="ru-RU" dirty="0" err="1" smtClean="0"/>
              <a:t>процесів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128586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ІСТОРИЧНЕ ЗНАЧЕННЯ ГАЛИЦЬКО-ВОЛИНСЬКОЇ ДЕРЖАВИ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0"/>
            <a:ext cx="8229600" cy="45720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У </a:t>
            </a:r>
            <a:r>
              <a:rPr lang="ru-RU" dirty="0" err="1" smtClean="0">
                <a:solidFill>
                  <a:schemeClr val="bg1"/>
                </a:solidFill>
              </a:rPr>
              <a:t>середині</a:t>
            </a:r>
            <a:r>
              <a:rPr lang="ru-RU" dirty="0" smtClean="0">
                <a:solidFill>
                  <a:schemeClr val="bg1"/>
                </a:solidFill>
              </a:rPr>
              <a:t> XIII ст. </a:t>
            </a:r>
            <a:r>
              <a:rPr lang="ru-RU" dirty="0" smtClean="0"/>
              <a:t>у </a:t>
            </a:r>
            <a:r>
              <a:rPr lang="ru-RU" dirty="0" err="1" smtClean="0"/>
              <a:t>Холмі</a:t>
            </a:r>
            <a:r>
              <a:rPr lang="ru-RU" dirty="0" smtClean="0"/>
              <a:t> </a:t>
            </a:r>
            <a:r>
              <a:rPr lang="ru-RU" dirty="0" err="1" smtClean="0"/>
              <a:t>розпочинаються</a:t>
            </a:r>
            <a:r>
              <a:rPr lang="ru-RU" dirty="0" smtClean="0"/>
              <a:t> </a:t>
            </a:r>
            <a:r>
              <a:rPr lang="ru-RU" dirty="0" err="1" smtClean="0"/>
              <a:t>роботи</a:t>
            </a:r>
            <a:r>
              <a:rPr lang="ru-RU" dirty="0" smtClean="0"/>
              <a:t> над </a:t>
            </a:r>
            <a:r>
              <a:rPr lang="ru-RU" dirty="0" err="1" smtClean="0"/>
              <a:t>створенням</a:t>
            </a:r>
            <a:r>
              <a:rPr lang="ru-RU" dirty="0" smtClean="0"/>
              <a:t> </a:t>
            </a:r>
            <a:r>
              <a:rPr lang="ru-RU" dirty="0" err="1" smtClean="0"/>
              <a:t>видатної</a:t>
            </a:r>
            <a:r>
              <a:rPr lang="ru-RU" dirty="0" smtClean="0"/>
              <a:t> </a:t>
            </a:r>
            <a:r>
              <a:rPr lang="ru-RU" dirty="0" err="1" smtClean="0"/>
              <a:t>пам'ятки</a:t>
            </a:r>
            <a:r>
              <a:rPr lang="ru-RU" dirty="0" smtClean="0"/>
              <a:t> </a:t>
            </a:r>
            <a:r>
              <a:rPr lang="ru-RU" dirty="0" err="1" smtClean="0">
                <a:solidFill>
                  <a:schemeClr val="bg1"/>
                </a:solidFill>
              </a:rPr>
              <a:t>Галицько-Волинського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літопису</a:t>
            </a:r>
            <a:r>
              <a:rPr lang="ru-RU" dirty="0" smtClean="0"/>
              <a:t>.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складається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двох</a:t>
            </a:r>
            <a:r>
              <a:rPr lang="ru-RU" dirty="0" smtClean="0"/>
              <a:t> </a:t>
            </a:r>
            <a:r>
              <a:rPr lang="ru-RU" dirty="0" err="1" smtClean="0"/>
              <a:t>частин</a:t>
            </a:r>
            <a:r>
              <a:rPr lang="ru-RU" dirty="0" smtClean="0"/>
              <a:t> - </a:t>
            </a:r>
            <a:r>
              <a:rPr lang="ru-RU" dirty="0" err="1" smtClean="0"/>
              <a:t>Літописця</a:t>
            </a:r>
            <a:r>
              <a:rPr lang="ru-RU" dirty="0" smtClean="0"/>
              <a:t> Данила </a:t>
            </a:r>
            <a:r>
              <a:rPr lang="ru-RU" dirty="0" err="1" smtClean="0"/>
              <a:t>Галицького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Волинського</a:t>
            </a:r>
            <a:r>
              <a:rPr lang="ru-RU" dirty="0" smtClean="0"/>
              <a:t> </a:t>
            </a:r>
            <a:r>
              <a:rPr lang="ru-RU" dirty="0" err="1" smtClean="0"/>
              <a:t>літопису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images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80" y="2071678"/>
            <a:ext cx="6143668" cy="46018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786314" y="428604"/>
            <a:ext cx="3900486" cy="5667396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 smtClean="0"/>
              <a:t>Зводилися</a:t>
            </a:r>
            <a:r>
              <a:rPr lang="ru-RU" dirty="0" smtClean="0"/>
              <a:t> </a:t>
            </a:r>
            <a:r>
              <a:rPr lang="ru-RU" dirty="0" err="1" smtClean="0"/>
              <a:t>храми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монастирі</a:t>
            </a:r>
            <a:r>
              <a:rPr lang="ru-RU" dirty="0" smtClean="0"/>
              <a:t>. Одним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найстаріших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Успенський</a:t>
            </a:r>
            <a:r>
              <a:rPr lang="ru-RU" dirty="0" smtClean="0"/>
              <a:t>  собор </a:t>
            </a:r>
            <a:r>
              <a:rPr lang="ru-RU" dirty="0" smtClean="0">
                <a:solidFill>
                  <a:schemeClr val="bg1"/>
                </a:solidFill>
              </a:rPr>
              <a:t>(1160) </a:t>
            </a:r>
            <a:r>
              <a:rPr lang="ru-RU" dirty="0" err="1" smtClean="0"/>
              <a:t>Володимира-Волинського</a:t>
            </a:r>
            <a:r>
              <a:rPr lang="ru-RU" dirty="0" smtClean="0"/>
              <a:t>, </a:t>
            </a:r>
            <a:r>
              <a:rPr lang="ru-RU" dirty="0" err="1" smtClean="0"/>
              <a:t>значною</a:t>
            </a:r>
            <a:r>
              <a:rPr lang="ru-RU" dirty="0" smtClean="0"/>
              <a:t> </a:t>
            </a:r>
            <a:r>
              <a:rPr lang="ru-RU" dirty="0" err="1" smtClean="0"/>
              <a:t>мірою</a:t>
            </a:r>
            <a:r>
              <a:rPr lang="ru-RU" dirty="0" smtClean="0"/>
              <a:t> </a:t>
            </a:r>
            <a:r>
              <a:rPr lang="ru-RU" dirty="0" err="1" smtClean="0"/>
              <a:t>подібний</a:t>
            </a:r>
            <a:r>
              <a:rPr lang="ru-RU" dirty="0" smtClean="0"/>
              <a:t> до собору </a:t>
            </a:r>
            <a:r>
              <a:rPr lang="ru-RU" dirty="0" err="1" smtClean="0"/>
              <a:t>Єлецького</a:t>
            </a:r>
            <a:r>
              <a:rPr lang="ru-RU" dirty="0" smtClean="0"/>
              <a:t> </a:t>
            </a:r>
            <a:r>
              <a:rPr lang="ru-RU" dirty="0" err="1" smtClean="0"/>
              <a:t>монастиря</a:t>
            </a:r>
            <a:r>
              <a:rPr lang="ru-RU" dirty="0" smtClean="0"/>
              <a:t> в </a:t>
            </a:r>
            <a:r>
              <a:rPr lang="ru-RU" dirty="0" err="1" smtClean="0"/>
              <a:t>Чернігові</a:t>
            </a:r>
            <a:r>
              <a:rPr lang="ru-RU" dirty="0" smtClean="0"/>
              <a:t>. </a:t>
            </a:r>
            <a:r>
              <a:rPr lang="ru-RU" dirty="0" err="1" smtClean="0"/>
              <a:t>Успенський</a:t>
            </a:r>
            <a:r>
              <a:rPr lang="ru-RU" dirty="0" smtClean="0"/>
              <a:t> собор у </a:t>
            </a:r>
            <a:r>
              <a:rPr lang="ru-RU" dirty="0" err="1" smtClean="0"/>
              <a:t>Галичі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bg1"/>
                </a:solidFill>
              </a:rPr>
              <a:t>(1157) </a:t>
            </a:r>
            <a:r>
              <a:rPr lang="ru-RU" dirty="0" smtClean="0"/>
              <a:t>- </a:t>
            </a:r>
            <a:r>
              <a:rPr lang="ru-RU" dirty="0" err="1" smtClean="0"/>
              <a:t>яскравий</a:t>
            </a:r>
            <a:r>
              <a:rPr lang="ru-RU" dirty="0" smtClean="0"/>
              <a:t> </a:t>
            </a:r>
            <a:r>
              <a:rPr lang="ru-RU" dirty="0" err="1" smtClean="0"/>
              <a:t>зразок</a:t>
            </a:r>
            <a:r>
              <a:rPr lang="ru-RU" dirty="0" smtClean="0"/>
              <a:t> </a:t>
            </a:r>
            <a:r>
              <a:rPr lang="ru-RU" dirty="0" err="1" smtClean="0"/>
              <a:t>галицької</a:t>
            </a:r>
            <a:r>
              <a:rPr lang="ru-RU" dirty="0" smtClean="0"/>
              <a:t> </a:t>
            </a:r>
            <a:r>
              <a:rPr lang="ru-RU" dirty="0" err="1" smtClean="0"/>
              <a:t>архітектурної</a:t>
            </a:r>
            <a:r>
              <a:rPr lang="ru-RU" dirty="0" smtClean="0"/>
              <a:t> </a:t>
            </a:r>
            <a:r>
              <a:rPr lang="ru-RU" dirty="0" err="1" smtClean="0"/>
              <a:t>школи</a:t>
            </a:r>
            <a:r>
              <a:rPr lang="ru-RU" dirty="0" smtClean="0"/>
              <a:t>, </a:t>
            </a:r>
            <a:r>
              <a:rPr lang="ru-RU" dirty="0" err="1" smtClean="0"/>
              <a:t>сформованої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виливом</a:t>
            </a:r>
            <a:r>
              <a:rPr lang="ru-RU" dirty="0" smtClean="0"/>
              <a:t> </a:t>
            </a:r>
            <a:r>
              <a:rPr lang="ru-RU" dirty="0" err="1" smtClean="0"/>
              <a:t>романської</a:t>
            </a:r>
            <a:r>
              <a:rPr lang="ru-RU" dirty="0" smtClean="0"/>
              <a:t> </a:t>
            </a:r>
            <a:r>
              <a:rPr lang="ru-RU" dirty="0" err="1" smtClean="0"/>
              <a:t>архітектури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29538152.jpg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1" y="0"/>
            <a:ext cx="4357686" cy="3268264"/>
          </a:xfrm>
          <a:prstGeom prst="rect">
            <a:avLst/>
          </a:prstGeom>
        </p:spPr>
      </p:pic>
      <p:pic>
        <p:nvPicPr>
          <p:cNvPr id="5" name="Рисунок 4" descr="img_1306.jpg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1" y="3482580"/>
            <a:ext cx="4500561" cy="337542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rubase_1_1684706295_3543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14290"/>
            <a:ext cx="6500858" cy="650085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0232" y="5445224"/>
            <a:ext cx="1828784" cy="1219006"/>
          </a:xfrm>
        </p:spPr>
        <p:txBody>
          <a:bodyPr>
            <a:normAutofit/>
          </a:bodyPr>
          <a:lstStyle/>
          <a:p>
            <a:r>
              <a:rPr lang="ru-RU" sz="1800" dirty="0" err="1" smtClean="0">
                <a:solidFill>
                  <a:schemeClr val="bg1"/>
                </a:solidFill>
              </a:rPr>
              <a:t>Галицько-Волинське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князівство</a:t>
            </a:r>
            <a:endParaRPr lang="ru-RU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45720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У 1223 р. </a:t>
            </a:r>
            <a:r>
              <a:rPr lang="ru-RU" dirty="0" smtClean="0"/>
              <a:t>авангард </a:t>
            </a:r>
            <a:r>
              <a:rPr lang="ru-RU" dirty="0" err="1" smtClean="0"/>
              <a:t>монголів</a:t>
            </a:r>
            <a:r>
              <a:rPr lang="ru-RU" dirty="0" smtClean="0"/>
              <a:t> </a:t>
            </a:r>
            <a:r>
              <a:rPr lang="ru-RU" dirty="0" err="1" smtClean="0"/>
              <a:t>уперше</a:t>
            </a:r>
            <a:r>
              <a:rPr lang="ru-RU" dirty="0" smtClean="0"/>
              <a:t> </a:t>
            </a:r>
            <a:r>
              <a:rPr lang="ru-RU" dirty="0" err="1" smtClean="0"/>
              <a:t>зустрівся</a:t>
            </a:r>
            <a:r>
              <a:rPr lang="ru-RU" dirty="0" smtClean="0"/>
              <a:t> в бою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руськими</a:t>
            </a:r>
            <a:r>
              <a:rPr lang="ru-RU" dirty="0" smtClean="0"/>
              <a:t> князями на р. </a:t>
            </a:r>
            <a:r>
              <a:rPr lang="ru-RU" dirty="0" err="1" smtClean="0"/>
              <a:t>Калці</a:t>
            </a:r>
            <a:r>
              <a:rPr lang="ru-RU" dirty="0" smtClean="0"/>
              <a:t>.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У 1237-1238 </a:t>
            </a:r>
            <a:r>
              <a:rPr lang="ru-RU" dirty="0" err="1" smtClean="0">
                <a:solidFill>
                  <a:schemeClr val="bg1"/>
                </a:solidFill>
              </a:rPr>
              <a:t>рр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dirty="0" err="1" smtClean="0"/>
              <a:t>монголо-татари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керівництвом</a:t>
            </a:r>
            <a:r>
              <a:rPr lang="ru-RU" dirty="0" smtClean="0"/>
              <a:t> хана </a:t>
            </a:r>
            <a:r>
              <a:rPr lang="ru-RU" dirty="0" err="1" smtClean="0"/>
              <a:t>Батия</a:t>
            </a:r>
            <a:r>
              <a:rPr lang="ru-RU" dirty="0" smtClean="0"/>
              <a:t> </a:t>
            </a:r>
            <a:r>
              <a:rPr lang="ru-RU" dirty="0" err="1" smtClean="0"/>
              <a:t>спустошили</a:t>
            </a:r>
            <a:r>
              <a:rPr lang="ru-RU" dirty="0" smtClean="0"/>
              <a:t> </a:t>
            </a:r>
            <a:r>
              <a:rPr lang="ru-RU" dirty="0" err="1" smtClean="0"/>
              <a:t>Північно-Східну</a:t>
            </a:r>
            <a:r>
              <a:rPr lang="ru-RU" dirty="0" smtClean="0"/>
              <a:t> Русь.</a:t>
            </a:r>
          </a:p>
          <a:p>
            <a:r>
              <a:rPr lang="ru-RU" dirty="0" smtClean="0"/>
              <a:t> </a:t>
            </a:r>
            <a:r>
              <a:rPr lang="ru-RU" dirty="0" smtClean="0">
                <a:solidFill>
                  <a:schemeClr val="bg1"/>
                </a:solidFill>
              </a:rPr>
              <a:t>В 1239 р. </a:t>
            </a:r>
            <a:r>
              <a:rPr lang="ru-RU" dirty="0" err="1" smtClean="0"/>
              <a:t>монголи</a:t>
            </a:r>
            <a:r>
              <a:rPr lang="ru-RU" dirty="0" smtClean="0"/>
              <a:t> взяли </a:t>
            </a:r>
            <a:r>
              <a:rPr lang="ru-RU" dirty="0" err="1" smtClean="0"/>
              <a:t>Чернігів</a:t>
            </a:r>
            <a:endParaRPr lang="ru-RU" dirty="0" smtClean="0"/>
          </a:p>
          <a:p>
            <a:r>
              <a:rPr lang="ru-RU" dirty="0" smtClean="0">
                <a:solidFill>
                  <a:schemeClr val="bg1"/>
                </a:solidFill>
              </a:rPr>
              <a:t>7 </a:t>
            </a:r>
            <a:r>
              <a:rPr lang="ru-RU" dirty="0" err="1" smtClean="0">
                <a:solidFill>
                  <a:schemeClr val="bg1"/>
                </a:solidFill>
              </a:rPr>
              <a:t>грудня</a:t>
            </a:r>
            <a:r>
              <a:rPr lang="ru-RU" dirty="0" smtClean="0">
                <a:solidFill>
                  <a:schemeClr val="bg1"/>
                </a:solidFill>
              </a:rPr>
              <a:t> 1240 р. </a:t>
            </a:r>
            <a:r>
              <a:rPr lang="ru-RU" dirty="0" smtClean="0"/>
              <a:t>— </a:t>
            </a:r>
            <a:r>
              <a:rPr lang="ru-RU" dirty="0" err="1" smtClean="0"/>
              <a:t>монголи</a:t>
            </a:r>
            <a:r>
              <a:rPr lang="ru-RU" dirty="0" smtClean="0"/>
              <a:t> взяли </a:t>
            </a:r>
            <a:r>
              <a:rPr lang="ru-RU" dirty="0" err="1" smtClean="0"/>
              <a:t>Київ</a:t>
            </a:r>
            <a:r>
              <a:rPr lang="ru-RU" dirty="0" smtClean="0"/>
              <a:t>.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На початку 1241 р. - </a:t>
            </a:r>
            <a:r>
              <a:rPr lang="ru-RU" dirty="0" err="1" smtClean="0"/>
              <a:t>монголи</a:t>
            </a:r>
            <a:r>
              <a:rPr lang="ru-RU" dirty="0" smtClean="0"/>
              <a:t> </a:t>
            </a:r>
            <a:r>
              <a:rPr lang="ru-RU" dirty="0" err="1" smtClean="0"/>
              <a:t>рухалися</a:t>
            </a:r>
            <a:r>
              <a:rPr lang="ru-RU" dirty="0" smtClean="0"/>
              <a:t> в </a:t>
            </a:r>
            <a:r>
              <a:rPr lang="ru-RU" dirty="0" err="1" smtClean="0"/>
              <a:t>напрямку</a:t>
            </a:r>
            <a:r>
              <a:rPr lang="ru-RU" dirty="0" smtClean="0"/>
              <a:t> </a:t>
            </a:r>
            <a:r>
              <a:rPr lang="ru-RU" dirty="0" err="1" smtClean="0"/>
              <a:t>Володимира</a:t>
            </a:r>
            <a:r>
              <a:rPr lang="ru-RU" dirty="0" smtClean="0"/>
              <a:t>.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У </a:t>
            </a:r>
            <a:r>
              <a:rPr lang="ru-RU" dirty="0" err="1" smtClean="0">
                <a:solidFill>
                  <a:schemeClr val="bg1"/>
                </a:solidFill>
              </a:rPr>
              <a:t>березні</a:t>
            </a:r>
            <a:r>
              <a:rPr lang="ru-RU" dirty="0" smtClean="0">
                <a:solidFill>
                  <a:schemeClr val="bg1"/>
                </a:solidFill>
              </a:rPr>
              <a:t> 1241 р. </a:t>
            </a:r>
            <a:r>
              <a:rPr lang="ru-RU" dirty="0" err="1" smtClean="0"/>
              <a:t>монголи</a:t>
            </a:r>
            <a:r>
              <a:rPr lang="ru-RU" dirty="0" smtClean="0"/>
              <a:t> </a:t>
            </a:r>
            <a:r>
              <a:rPr lang="ru-RU" dirty="0" err="1" smtClean="0"/>
              <a:t>прорвалися</a:t>
            </a:r>
            <a:r>
              <a:rPr lang="ru-RU" dirty="0" smtClean="0"/>
              <a:t> в Польщу, </a:t>
            </a:r>
            <a:r>
              <a:rPr lang="ru-RU" dirty="0" err="1" smtClean="0"/>
              <a:t>Чехію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Угорщину</a:t>
            </a:r>
            <a:r>
              <a:rPr lang="ru-RU" dirty="0" smtClean="0"/>
              <a:t>, </a:t>
            </a:r>
            <a:r>
              <a:rPr lang="ru-RU" dirty="0" err="1" smtClean="0"/>
              <a:t>несучи</a:t>
            </a:r>
            <a:r>
              <a:rPr lang="ru-RU" dirty="0" smtClean="0"/>
              <a:t> смерть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руїну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143636" y="214290"/>
            <a:ext cx="2443122" cy="6215106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З </a:t>
            </a:r>
            <a:r>
              <a:rPr lang="ru-RU" dirty="0" err="1" smtClean="0">
                <a:solidFill>
                  <a:schemeClr val="bg1"/>
                </a:solidFill>
              </a:rPr>
              <a:t>другої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половини</a:t>
            </a:r>
            <a:r>
              <a:rPr lang="ru-RU" dirty="0" smtClean="0">
                <a:solidFill>
                  <a:schemeClr val="bg1"/>
                </a:solidFill>
              </a:rPr>
              <a:t> XIV ст. </a:t>
            </a:r>
            <a:r>
              <a:rPr lang="ru-RU" dirty="0" smtClean="0"/>
              <a:t>за </a:t>
            </a:r>
            <a:r>
              <a:rPr lang="ru-RU" dirty="0" err="1" smtClean="0"/>
              <a:t>Білою</a:t>
            </a:r>
            <a:r>
              <a:rPr lang="ru-RU" dirty="0" smtClean="0"/>
              <a:t> Ордою </a:t>
            </a:r>
            <a:r>
              <a:rPr lang="ru-RU" dirty="0" err="1" smtClean="0"/>
              <a:t>закріплюється</a:t>
            </a:r>
            <a:r>
              <a:rPr lang="ru-RU" dirty="0" smtClean="0"/>
              <a:t> </a:t>
            </a:r>
            <a:r>
              <a:rPr lang="ru-RU" dirty="0" err="1" smtClean="0"/>
              <a:t>назва</a:t>
            </a:r>
            <a:r>
              <a:rPr lang="ru-RU" dirty="0" smtClean="0"/>
              <a:t> Золота Орда. </a:t>
            </a:r>
            <a:r>
              <a:rPr lang="ru-RU" dirty="0" err="1" smtClean="0"/>
              <a:t>Руські</a:t>
            </a:r>
            <a:r>
              <a:rPr lang="ru-RU" dirty="0" smtClean="0"/>
              <a:t> </a:t>
            </a:r>
            <a:r>
              <a:rPr lang="ru-RU" dirty="0" err="1" smtClean="0"/>
              <a:t>князівства</a:t>
            </a:r>
            <a:r>
              <a:rPr lang="ru-RU" dirty="0" smtClean="0"/>
              <a:t>, </a:t>
            </a:r>
            <a:r>
              <a:rPr lang="ru-RU" dirty="0" err="1" smtClean="0"/>
              <a:t>потрапивши</a:t>
            </a:r>
            <a:r>
              <a:rPr lang="ru-RU" dirty="0" smtClean="0"/>
              <a:t> у </a:t>
            </a:r>
            <a:r>
              <a:rPr lang="ru-RU" dirty="0" err="1" smtClean="0"/>
              <a:t>васальну</a:t>
            </a:r>
            <a:r>
              <a:rPr lang="ru-RU" dirty="0" smtClean="0"/>
              <a:t> </a:t>
            </a:r>
            <a:r>
              <a:rPr lang="ru-RU" dirty="0" err="1" smtClean="0"/>
              <a:t>залежність</a:t>
            </a:r>
            <a:r>
              <a:rPr lang="ru-RU" dirty="0" smtClean="0"/>
              <a:t> до </a:t>
            </a:r>
            <a:r>
              <a:rPr lang="ru-RU" dirty="0" err="1" smtClean="0"/>
              <a:t>Золотої</a:t>
            </a:r>
            <a:r>
              <a:rPr lang="ru-RU" dirty="0" smtClean="0"/>
              <a:t> </a:t>
            </a:r>
            <a:r>
              <a:rPr lang="ru-RU" dirty="0" err="1" smtClean="0"/>
              <a:t>Орди</a:t>
            </a:r>
            <a:r>
              <a:rPr lang="ru-RU" dirty="0" smtClean="0"/>
              <a:t>, </a:t>
            </a:r>
            <a:r>
              <a:rPr lang="ru-RU" dirty="0" err="1" smtClean="0"/>
              <a:t>мали</a:t>
            </a:r>
            <a:r>
              <a:rPr lang="ru-RU" dirty="0" smtClean="0"/>
              <a:t> </a:t>
            </a:r>
            <a:r>
              <a:rPr lang="ru-RU" dirty="0" err="1" smtClean="0"/>
              <a:t>виплачувати</a:t>
            </a:r>
            <a:r>
              <a:rPr lang="ru-RU" dirty="0" smtClean="0"/>
              <a:t> </a:t>
            </a:r>
            <a:r>
              <a:rPr lang="ru-RU" dirty="0" err="1" smtClean="0"/>
              <a:t>данину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виставляти</a:t>
            </a:r>
            <a:r>
              <a:rPr lang="ru-RU" dirty="0" smtClean="0"/>
              <a:t> </a:t>
            </a:r>
            <a:r>
              <a:rPr lang="ru-RU" dirty="0" err="1" smtClean="0"/>
              <a:t>дружини</a:t>
            </a:r>
            <a:r>
              <a:rPr lang="ru-RU" dirty="0" smtClean="0"/>
              <a:t> в </a:t>
            </a:r>
            <a:r>
              <a:rPr lang="ru-RU" dirty="0" err="1" smtClean="0"/>
              <a:t>розпорядження</a:t>
            </a:r>
            <a:r>
              <a:rPr lang="ru-RU" dirty="0" smtClean="0"/>
              <a:t> хана. Вони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позбавлялися</a:t>
            </a:r>
            <a:r>
              <a:rPr lang="ru-RU" dirty="0" smtClean="0"/>
              <a:t> права </a:t>
            </a:r>
            <a:r>
              <a:rPr lang="ru-RU" dirty="0" err="1" smtClean="0"/>
              <a:t>укладати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собою </a:t>
            </a:r>
            <a:r>
              <a:rPr lang="ru-RU" dirty="0" err="1" smtClean="0"/>
              <a:t>політичні</a:t>
            </a:r>
            <a:r>
              <a:rPr lang="ru-RU" dirty="0" smtClean="0"/>
              <a:t> та </a:t>
            </a:r>
            <a:r>
              <a:rPr lang="ru-RU" dirty="0" err="1" smtClean="0"/>
              <a:t>військові</a:t>
            </a:r>
            <a:r>
              <a:rPr lang="ru-RU" dirty="0" smtClean="0"/>
              <a:t> </a:t>
            </a:r>
            <a:r>
              <a:rPr lang="ru-RU" dirty="0" err="1" smtClean="0"/>
              <a:t>союзи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4" name="Рисунок 3" descr="244131_origin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480"/>
            <a:ext cx="6373344" cy="5214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857752" y="857232"/>
            <a:ext cx="4286248" cy="5238768"/>
          </a:xfrm>
        </p:spPr>
        <p:txBody>
          <a:bodyPr>
            <a:normAutofit lnSpcReduction="10000"/>
          </a:bodyPr>
          <a:lstStyle/>
          <a:p>
            <a:r>
              <a:rPr lang="ru-RU" dirty="0" err="1" smtClean="0"/>
              <a:t>Монгольська</a:t>
            </a:r>
            <a:r>
              <a:rPr lang="ru-RU" dirty="0" smtClean="0"/>
              <a:t> навала остаточно </a:t>
            </a:r>
            <a:r>
              <a:rPr lang="ru-RU" dirty="0" err="1" smtClean="0"/>
              <a:t>знекровила</a:t>
            </a:r>
            <a:r>
              <a:rPr lang="ru-RU" dirty="0" smtClean="0"/>
              <a:t> </a:t>
            </a:r>
            <a:r>
              <a:rPr lang="ru-RU" dirty="0" err="1" smtClean="0"/>
              <a:t>Київську</a:t>
            </a:r>
            <a:r>
              <a:rPr lang="ru-RU" dirty="0" smtClean="0"/>
              <a:t> Русь. </a:t>
            </a:r>
            <a:r>
              <a:rPr lang="ru-RU" dirty="0" err="1" smtClean="0"/>
              <a:t>Завойовані</a:t>
            </a:r>
            <a:r>
              <a:rPr lang="ru-RU" dirty="0" smtClean="0"/>
              <a:t> </a:t>
            </a:r>
            <a:r>
              <a:rPr lang="ru-RU" dirty="0" err="1" smtClean="0"/>
              <a:t>землі</a:t>
            </a:r>
            <a:r>
              <a:rPr lang="ru-RU" dirty="0" smtClean="0"/>
              <a:t> </a:t>
            </a:r>
            <a:r>
              <a:rPr lang="ru-RU" dirty="0" err="1" smtClean="0"/>
              <a:t>відійшли</a:t>
            </a:r>
            <a:r>
              <a:rPr lang="ru-RU" dirty="0" smtClean="0"/>
              <a:t> до </a:t>
            </a:r>
            <a:r>
              <a:rPr lang="ru-RU" dirty="0" err="1" smtClean="0"/>
              <a:t>володінь</a:t>
            </a:r>
            <a:r>
              <a:rPr lang="ru-RU" dirty="0" smtClean="0"/>
              <a:t> </a:t>
            </a:r>
            <a:r>
              <a:rPr lang="ru-RU" dirty="0" err="1" smtClean="0"/>
              <a:t>Батия</a:t>
            </a:r>
            <a:r>
              <a:rPr lang="ru-RU" dirty="0" smtClean="0"/>
              <a:t>, </a:t>
            </a:r>
            <a:r>
              <a:rPr lang="ru-RU" dirty="0" err="1" smtClean="0"/>
              <a:t>котрий</a:t>
            </a:r>
            <a:r>
              <a:rPr lang="ru-RU" dirty="0" smtClean="0"/>
              <a:t> у </a:t>
            </a:r>
            <a:r>
              <a:rPr lang="ru-RU" dirty="0" err="1" smtClean="0"/>
              <a:t>середині</a:t>
            </a:r>
            <a:r>
              <a:rPr lang="ru-RU" dirty="0" smtClean="0"/>
              <a:t> 40-х </a:t>
            </a:r>
            <a:r>
              <a:rPr lang="ru-RU" dirty="0" err="1" smtClean="0"/>
              <a:t>років</a:t>
            </a:r>
            <a:r>
              <a:rPr lang="ru-RU" dirty="0" smtClean="0"/>
              <a:t> XIII ст. </a:t>
            </a:r>
            <a:r>
              <a:rPr lang="ru-RU" dirty="0" err="1" smtClean="0"/>
              <a:t>заснував</a:t>
            </a:r>
            <a:r>
              <a:rPr lang="ru-RU" dirty="0" smtClean="0"/>
              <a:t> </a:t>
            </a:r>
            <a:r>
              <a:rPr lang="ru-RU" dirty="0" err="1" smtClean="0"/>
              <a:t>власну</a:t>
            </a:r>
            <a:r>
              <a:rPr lang="ru-RU" dirty="0" smtClean="0"/>
              <a:t> державу (улус*).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терени</a:t>
            </a:r>
            <a:r>
              <a:rPr lang="ru-RU" dirty="0" smtClean="0"/>
              <a:t> </a:t>
            </a:r>
            <a:r>
              <a:rPr lang="ru-RU" dirty="0" err="1" smtClean="0"/>
              <a:t>простягалися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річок</a:t>
            </a:r>
            <a:r>
              <a:rPr lang="ru-RU" dirty="0" smtClean="0"/>
              <a:t> </a:t>
            </a:r>
            <a:r>
              <a:rPr lang="ru-RU" dirty="0" err="1" smtClean="0"/>
              <a:t>Іртиша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Чулими</a:t>
            </a:r>
            <a:r>
              <a:rPr lang="ru-RU" dirty="0" smtClean="0"/>
              <a:t> на </a:t>
            </a:r>
            <a:r>
              <a:rPr lang="ru-RU" dirty="0" err="1" smtClean="0"/>
              <a:t>сході</a:t>
            </a:r>
            <a:r>
              <a:rPr lang="ru-RU" dirty="0" smtClean="0"/>
              <a:t> до </a:t>
            </a:r>
            <a:r>
              <a:rPr lang="ru-RU" dirty="0" err="1" smtClean="0"/>
              <a:t>нижньої</a:t>
            </a:r>
            <a:r>
              <a:rPr lang="ru-RU" dirty="0" smtClean="0"/>
              <a:t> </a:t>
            </a:r>
            <a:r>
              <a:rPr lang="ru-RU" dirty="0" err="1" smtClean="0"/>
              <a:t>течії</a:t>
            </a:r>
            <a:r>
              <a:rPr lang="ru-RU" dirty="0" smtClean="0"/>
              <a:t> Дунаю на </a:t>
            </a:r>
            <a:r>
              <a:rPr lang="ru-RU" dirty="0" err="1" smtClean="0"/>
              <a:t>заході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4" name="Рисунок 3" descr="ogodei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0108"/>
            <a:ext cx="5050171" cy="4500594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4048" y="1340768"/>
            <a:ext cx="4139952" cy="5517232"/>
          </a:xfrm>
        </p:spPr>
        <p:txBody>
          <a:bodyPr>
            <a:normAutofit lnSpcReduction="10000"/>
          </a:bodyPr>
          <a:lstStyle/>
          <a:p>
            <a:r>
              <a:rPr lang="ru-RU" dirty="0" err="1" smtClean="0"/>
              <a:t>Велике</a:t>
            </a:r>
            <a:r>
              <a:rPr lang="ru-RU" dirty="0" smtClean="0"/>
              <a:t> </a:t>
            </a:r>
            <a:r>
              <a:rPr lang="ru-RU" dirty="0" err="1" smtClean="0"/>
              <a:t>князівство</a:t>
            </a:r>
            <a:r>
              <a:rPr lang="ru-RU" dirty="0" smtClean="0"/>
              <a:t> </a:t>
            </a:r>
            <a:r>
              <a:rPr lang="ru-RU" dirty="0" err="1" smtClean="0"/>
              <a:t>Литовське</a:t>
            </a:r>
            <a:r>
              <a:rPr lang="ru-RU" dirty="0" smtClean="0"/>
              <a:t> </a:t>
            </a:r>
            <a:r>
              <a:rPr lang="ru-RU" dirty="0" err="1" smtClean="0"/>
              <a:t>утворилося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bg1"/>
                </a:solidFill>
              </a:rPr>
              <a:t>в </a:t>
            </a:r>
            <a:r>
              <a:rPr lang="ru-RU" dirty="0" err="1" smtClean="0">
                <a:solidFill>
                  <a:schemeClr val="bg1"/>
                </a:solidFill>
              </a:rPr>
              <a:t>середині</a:t>
            </a:r>
            <a:r>
              <a:rPr lang="ru-RU" dirty="0" smtClean="0">
                <a:solidFill>
                  <a:schemeClr val="bg1"/>
                </a:solidFill>
              </a:rPr>
              <a:t> ХІІ ст., </a:t>
            </a:r>
            <a:r>
              <a:rPr lang="ru-RU" dirty="0" smtClean="0"/>
              <a:t>коли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загрозою</a:t>
            </a:r>
            <a:r>
              <a:rPr lang="ru-RU" dirty="0" smtClean="0"/>
              <a:t>  </a:t>
            </a:r>
            <a:r>
              <a:rPr lang="ru-RU" dirty="0" err="1" smtClean="0"/>
              <a:t>німецьких</a:t>
            </a:r>
            <a:r>
              <a:rPr lang="ru-RU" dirty="0" smtClean="0"/>
              <a:t> </a:t>
            </a:r>
            <a:r>
              <a:rPr lang="ru-RU" dirty="0" err="1" smtClean="0"/>
              <a:t>рицарів-хресто-носців</a:t>
            </a:r>
            <a:r>
              <a:rPr lang="ru-RU" dirty="0" smtClean="0"/>
              <a:t> </a:t>
            </a:r>
            <a:r>
              <a:rPr lang="ru-RU" dirty="0" err="1" smtClean="0"/>
              <a:t>землі</a:t>
            </a:r>
            <a:r>
              <a:rPr lang="ru-RU" dirty="0" smtClean="0"/>
              <a:t> </a:t>
            </a:r>
            <a:r>
              <a:rPr lang="ru-RU" dirty="0" err="1" smtClean="0"/>
              <a:t>Литви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Середнього</a:t>
            </a:r>
            <a:r>
              <a:rPr lang="ru-RU" dirty="0" smtClean="0"/>
              <a:t> </a:t>
            </a:r>
            <a:r>
              <a:rPr lang="ru-RU" dirty="0" err="1" smtClean="0"/>
              <a:t>Понімання</a:t>
            </a:r>
            <a:r>
              <a:rPr lang="ru-RU" dirty="0" smtClean="0"/>
              <a:t> (</a:t>
            </a:r>
            <a:r>
              <a:rPr lang="ru-RU" dirty="0" err="1" smtClean="0"/>
              <a:t>етнічна</a:t>
            </a:r>
            <a:r>
              <a:rPr lang="ru-RU" dirty="0" smtClean="0"/>
              <a:t> </a:t>
            </a:r>
            <a:r>
              <a:rPr lang="ru-RU" dirty="0" err="1" smtClean="0"/>
              <a:t>територія</a:t>
            </a:r>
            <a:r>
              <a:rPr lang="ru-RU" dirty="0" smtClean="0"/>
              <a:t> </a:t>
            </a:r>
            <a:r>
              <a:rPr lang="ru-RU" dirty="0" err="1" smtClean="0"/>
              <a:t>Білорусі</a:t>
            </a:r>
            <a:r>
              <a:rPr lang="ru-RU" dirty="0" smtClean="0"/>
              <a:t>) </a:t>
            </a:r>
            <a:r>
              <a:rPr lang="ru-RU" dirty="0" err="1" smtClean="0"/>
              <a:t>об'єдналися</a:t>
            </a:r>
            <a:r>
              <a:rPr lang="ru-RU" dirty="0" smtClean="0"/>
              <a:t> в </a:t>
            </a:r>
            <a:r>
              <a:rPr lang="ru-RU" dirty="0" err="1" smtClean="0"/>
              <a:t>єдину</a:t>
            </a:r>
            <a:r>
              <a:rPr lang="ru-RU" dirty="0" smtClean="0"/>
              <a:t> державу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владою</a:t>
            </a:r>
            <a:r>
              <a:rPr lang="ru-RU" dirty="0" smtClean="0"/>
              <a:t> </a:t>
            </a:r>
            <a:r>
              <a:rPr lang="ru-RU" dirty="0" err="1" smtClean="0"/>
              <a:t>литовського</a:t>
            </a:r>
            <a:r>
              <a:rPr lang="ru-RU" dirty="0" smtClean="0"/>
              <a:t> князя </a:t>
            </a:r>
            <a:r>
              <a:rPr lang="ru-RU" dirty="0" err="1" smtClean="0"/>
              <a:t>Міндовга</a:t>
            </a:r>
            <a:r>
              <a:rPr lang="ru-RU" dirty="0" smtClean="0"/>
              <a:t>. </a:t>
            </a:r>
            <a:r>
              <a:rPr lang="ru-RU" dirty="0" err="1" smtClean="0"/>
              <a:t>Дещо</a:t>
            </a:r>
            <a:r>
              <a:rPr lang="ru-RU" dirty="0" smtClean="0"/>
              <a:t> </a:t>
            </a:r>
            <a:r>
              <a:rPr lang="ru-RU" dirty="0" err="1" smtClean="0"/>
              <a:t>згодом</a:t>
            </a:r>
            <a:r>
              <a:rPr lang="ru-RU" dirty="0" smtClean="0"/>
              <a:t> столицею </a:t>
            </a:r>
            <a:r>
              <a:rPr lang="ru-RU" dirty="0" err="1" smtClean="0"/>
              <a:t>її</a:t>
            </a:r>
            <a:r>
              <a:rPr lang="ru-RU" dirty="0" smtClean="0"/>
              <a:t> стало м. </a:t>
            </a:r>
            <a:r>
              <a:rPr lang="ru-RU" dirty="0" err="1" smtClean="0"/>
              <a:t>Вільно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4" name="Рисунок 3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503927"/>
            <a:ext cx="4932040" cy="476435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-23978" y="28828"/>
            <a:ext cx="916797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Українська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держава у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складі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Великого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князівства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Литовського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інших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держав (  друга половин ХІV – XV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cт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.) 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595826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У 40-80-х роках XIV ст. </a:t>
            </a:r>
            <a:r>
              <a:rPr lang="ru-RU" dirty="0" smtClean="0"/>
              <a:t>до Великого </a:t>
            </a:r>
            <a:r>
              <a:rPr lang="ru-RU" dirty="0" err="1" smtClean="0"/>
              <a:t>князівства</a:t>
            </a:r>
            <a:r>
              <a:rPr lang="ru-RU" dirty="0" smtClean="0"/>
              <a:t> </a:t>
            </a:r>
            <a:r>
              <a:rPr lang="ru-RU" dirty="0" err="1" smtClean="0"/>
              <a:t>Литовського</a:t>
            </a:r>
            <a:r>
              <a:rPr lang="ru-RU" dirty="0" smtClean="0"/>
              <a:t> </a:t>
            </a:r>
            <a:r>
              <a:rPr lang="ru-RU" dirty="0" err="1" smtClean="0"/>
              <a:t>приєднуються</a:t>
            </a:r>
            <a:r>
              <a:rPr lang="ru-RU" dirty="0" smtClean="0"/>
              <a:t> </a:t>
            </a:r>
            <a:r>
              <a:rPr lang="ru-RU" dirty="0" err="1" smtClean="0"/>
              <a:t>Поділля</a:t>
            </a:r>
            <a:r>
              <a:rPr lang="ru-RU" dirty="0" smtClean="0"/>
              <a:t>, </a:t>
            </a:r>
            <a:r>
              <a:rPr lang="ru-RU" dirty="0" err="1" smtClean="0"/>
              <a:t>Волинь</a:t>
            </a:r>
            <a:r>
              <a:rPr lang="ru-RU" dirty="0" smtClean="0"/>
              <a:t>, </a:t>
            </a:r>
            <a:r>
              <a:rPr lang="ru-RU" dirty="0" err="1" smtClean="0"/>
              <a:t>Київщина</a:t>
            </a:r>
            <a:r>
              <a:rPr lang="ru-RU" dirty="0" smtClean="0"/>
              <a:t>, </a:t>
            </a:r>
            <a:r>
              <a:rPr lang="ru-RU" dirty="0" err="1" smtClean="0"/>
              <a:t>Переяславщина</a:t>
            </a:r>
            <a:r>
              <a:rPr lang="ru-RU" dirty="0" smtClean="0"/>
              <a:t>, </a:t>
            </a:r>
            <a:r>
              <a:rPr lang="ru-RU" dirty="0" err="1" smtClean="0"/>
              <a:t>Чернігівщина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Сіверщина</a:t>
            </a:r>
            <a:r>
              <a:rPr lang="ru-RU" dirty="0" smtClean="0"/>
              <a:t>. </a:t>
            </a:r>
            <a:r>
              <a:rPr lang="ru-RU" dirty="0" err="1" smtClean="0"/>
              <a:t>Землі</a:t>
            </a:r>
            <a:r>
              <a:rPr lang="ru-RU" dirty="0" smtClean="0"/>
              <a:t> </a:t>
            </a:r>
            <a:r>
              <a:rPr lang="ru-RU" dirty="0" err="1" smtClean="0"/>
              <a:t>колишньої</a:t>
            </a:r>
            <a:r>
              <a:rPr lang="ru-RU" dirty="0" smtClean="0"/>
              <a:t> </a:t>
            </a:r>
            <a:r>
              <a:rPr lang="ru-RU" dirty="0" err="1" smtClean="0"/>
              <a:t>Русі</a:t>
            </a:r>
            <a:r>
              <a:rPr lang="ru-RU" dirty="0" smtClean="0"/>
              <a:t> у </a:t>
            </a:r>
            <a:r>
              <a:rPr lang="ru-RU" dirty="0" err="1" smtClean="0"/>
              <a:t>складі</a:t>
            </a:r>
            <a:r>
              <a:rPr lang="ru-RU" dirty="0" smtClean="0"/>
              <a:t> </a:t>
            </a:r>
            <a:r>
              <a:rPr lang="ru-RU" dirty="0" err="1" smtClean="0"/>
              <a:t>нової</a:t>
            </a:r>
            <a:r>
              <a:rPr lang="ru-RU" dirty="0" smtClean="0"/>
              <a:t> </a:t>
            </a:r>
            <a:r>
              <a:rPr lang="ru-RU" dirty="0" err="1" smtClean="0"/>
              <a:t>держави</a:t>
            </a:r>
            <a:r>
              <a:rPr lang="ru-RU" dirty="0" smtClean="0"/>
              <a:t> </a:t>
            </a:r>
            <a:r>
              <a:rPr lang="ru-RU" dirty="0" err="1" smtClean="0"/>
              <a:t>переважали</a:t>
            </a:r>
            <a:r>
              <a:rPr lang="ru-RU" dirty="0" smtClean="0"/>
              <a:t> не </a:t>
            </a:r>
            <a:r>
              <a:rPr lang="ru-RU" dirty="0" err="1" smtClean="0"/>
              <a:t>лише</a:t>
            </a:r>
            <a:r>
              <a:rPr lang="ru-RU" dirty="0" smtClean="0"/>
              <a:t> </a:t>
            </a:r>
            <a:r>
              <a:rPr lang="ru-RU" dirty="0" err="1" smtClean="0"/>
              <a:t>територіально</a:t>
            </a:r>
            <a:r>
              <a:rPr lang="ru-RU" dirty="0" smtClean="0"/>
              <a:t> а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відзначалися</a:t>
            </a:r>
            <a:r>
              <a:rPr lang="ru-RU" dirty="0" smtClean="0"/>
              <a:t> </a:t>
            </a:r>
            <a:r>
              <a:rPr lang="ru-RU" dirty="0" err="1" smtClean="0"/>
              <a:t>значно</a:t>
            </a:r>
            <a:r>
              <a:rPr lang="ru-RU" dirty="0" smtClean="0"/>
              <a:t> </a:t>
            </a:r>
            <a:r>
              <a:rPr lang="ru-RU" dirty="0" err="1" smtClean="0"/>
              <a:t>вищим</a:t>
            </a:r>
            <a:r>
              <a:rPr lang="ru-RU" dirty="0" smtClean="0"/>
              <a:t> </a:t>
            </a:r>
            <a:r>
              <a:rPr lang="ru-RU" dirty="0" err="1" smtClean="0"/>
              <a:t>рівнем</a:t>
            </a:r>
            <a:r>
              <a:rPr lang="ru-RU" dirty="0" smtClean="0"/>
              <a:t> </a:t>
            </a:r>
            <a:r>
              <a:rPr lang="ru-RU" dirty="0" err="1" smtClean="0"/>
              <a:t>суспільного</a:t>
            </a:r>
            <a:r>
              <a:rPr lang="ru-RU" dirty="0" smtClean="0"/>
              <a:t> </a:t>
            </a:r>
            <a:r>
              <a:rPr lang="ru-RU" dirty="0" err="1" smtClean="0"/>
              <a:t>розвитку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357166"/>
            <a:ext cx="8229600" cy="219075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В </a:t>
            </a:r>
            <a:r>
              <a:rPr lang="ru-RU" dirty="0" err="1" smtClean="0"/>
              <a:t>умовах</a:t>
            </a:r>
            <a:r>
              <a:rPr lang="ru-RU" dirty="0" smtClean="0"/>
              <a:t> </a:t>
            </a:r>
            <a:r>
              <a:rPr lang="ru-RU" dirty="0" err="1" smtClean="0"/>
              <a:t>боротьби</a:t>
            </a:r>
            <a:r>
              <a:rPr lang="ru-RU" dirty="0" smtClean="0"/>
              <a:t> за </a:t>
            </a:r>
            <a:r>
              <a:rPr lang="ru-RU" dirty="0" err="1" smtClean="0"/>
              <a:t>владу</a:t>
            </a:r>
            <a:r>
              <a:rPr lang="ru-RU" dirty="0" smtClean="0"/>
              <a:t> </a:t>
            </a:r>
            <a:r>
              <a:rPr lang="ru-RU" dirty="0" err="1" smtClean="0"/>
              <a:t>син</a:t>
            </a:r>
            <a:r>
              <a:rPr lang="ru-RU" dirty="0" smtClean="0"/>
              <a:t> </a:t>
            </a:r>
            <a:r>
              <a:rPr lang="ru-RU" dirty="0" err="1" smtClean="0"/>
              <a:t>Ольгерда</a:t>
            </a:r>
            <a:r>
              <a:rPr lang="ru-RU" dirty="0" smtClean="0"/>
              <a:t> Ягайло, </a:t>
            </a:r>
            <a:r>
              <a:rPr lang="ru-RU" dirty="0" err="1" smtClean="0"/>
              <a:t>шукаючи</a:t>
            </a:r>
            <a:r>
              <a:rPr lang="ru-RU" dirty="0" smtClean="0"/>
              <a:t> </a:t>
            </a:r>
            <a:r>
              <a:rPr lang="ru-RU" dirty="0" err="1" smtClean="0"/>
              <a:t>підтримки</a:t>
            </a:r>
            <a:r>
              <a:rPr lang="ru-RU" dirty="0" smtClean="0"/>
              <a:t> в </a:t>
            </a:r>
            <a:r>
              <a:rPr lang="ru-RU" dirty="0" err="1" smtClean="0"/>
              <a:t>Польщі</a:t>
            </a:r>
            <a:r>
              <a:rPr lang="ru-RU" dirty="0" smtClean="0"/>
              <a:t>, </a:t>
            </a:r>
            <a:r>
              <a:rPr lang="ru-RU" dirty="0" err="1" smtClean="0"/>
              <a:t>уклав</a:t>
            </a:r>
            <a:r>
              <a:rPr lang="ru-RU" dirty="0" smtClean="0"/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</a:t>
            </a:r>
            <a:r>
              <a:rPr lang="ru-RU" dirty="0" smtClean="0">
                <a:solidFill>
                  <a:schemeClr val="bg1"/>
                </a:solidFill>
              </a:rPr>
              <a:t> 1385 р. </a:t>
            </a:r>
            <a:r>
              <a:rPr lang="ru-RU" dirty="0" err="1" smtClean="0"/>
              <a:t>з</a:t>
            </a:r>
            <a:r>
              <a:rPr lang="ru-RU" dirty="0" smtClean="0"/>
              <a:t> нею </a:t>
            </a:r>
            <a:r>
              <a:rPr lang="ru-RU" dirty="0" err="1" smtClean="0"/>
              <a:t>Кревську</a:t>
            </a:r>
            <a:r>
              <a:rPr lang="ru-RU" dirty="0" smtClean="0"/>
              <a:t> </a:t>
            </a:r>
            <a:r>
              <a:rPr lang="ru-RU" dirty="0" err="1" smtClean="0"/>
              <a:t>унію</a:t>
            </a:r>
            <a:r>
              <a:rPr lang="ru-RU" dirty="0" smtClean="0"/>
              <a:t> (союз). Вона </a:t>
            </a:r>
            <a:r>
              <a:rPr lang="ru-RU" dirty="0" err="1" smtClean="0"/>
              <a:t>передбачала</a:t>
            </a:r>
            <a:r>
              <a:rPr lang="ru-RU" dirty="0" smtClean="0"/>
              <a:t> </a:t>
            </a:r>
            <a:r>
              <a:rPr lang="ru-RU" dirty="0" err="1" smtClean="0"/>
              <a:t>приєднання</a:t>
            </a:r>
            <a:r>
              <a:rPr lang="ru-RU" dirty="0" smtClean="0"/>
              <a:t> до </a:t>
            </a:r>
            <a:r>
              <a:rPr lang="ru-RU" dirty="0" err="1" smtClean="0"/>
              <a:t>Польщі</a:t>
            </a:r>
            <a:r>
              <a:rPr lang="ru-RU" dirty="0" smtClean="0"/>
              <a:t> </a:t>
            </a:r>
            <a:r>
              <a:rPr lang="ru-RU" dirty="0" err="1" smtClean="0"/>
              <a:t>Литовського</a:t>
            </a:r>
            <a:r>
              <a:rPr lang="ru-RU" dirty="0" smtClean="0"/>
              <a:t> </a:t>
            </a:r>
            <a:r>
              <a:rPr lang="ru-RU" dirty="0" err="1" smtClean="0"/>
              <a:t>князівства</a:t>
            </a:r>
            <a:r>
              <a:rPr lang="ru-RU" dirty="0" smtClean="0"/>
              <a:t>, </a:t>
            </a:r>
            <a:r>
              <a:rPr lang="ru-RU" dirty="0" err="1" smtClean="0"/>
              <a:t>поверненіїн</a:t>
            </a:r>
            <a:r>
              <a:rPr lang="ru-RU" dirty="0" smtClean="0"/>
              <a:t> </a:t>
            </a:r>
            <a:r>
              <a:rPr lang="ru-RU" dirty="0" err="1" smtClean="0"/>
              <a:t>захоплених</a:t>
            </a:r>
            <a:r>
              <a:rPr lang="ru-RU" dirty="0" smtClean="0"/>
              <a:t> у </a:t>
            </a:r>
            <a:r>
              <a:rPr lang="ru-RU" dirty="0" err="1" smtClean="0"/>
              <a:t>неї</a:t>
            </a:r>
            <a:r>
              <a:rPr lang="ru-RU" dirty="0" smtClean="0"/>
              <a:t> земель та </a:t>
            </a:r>
            <a:r>
              <a:rPr lang="ru-RU" dirty="0" err="1" smtClean="0"/>
              <a:t>прийняття</a:t>
            </a:r>
            <a:r>
              <a:rPr lang="ru-RU" dirty="0" smtClean="0"/>
              <a:t> </a:t>
            </a:r>
            <a:r>
              <a:rPr lang="ru-RU" dirty="0" err="1" smtClean="0"/>
              <a:t>литовцями</a:t>
            </a:r>
            <a:r>
              <a:rPr lang="ru-RU" dirty="0" smtClean="0"/>
              <a:t> католицизму (до </a:t>
            </a:r>
            <a:r>
              <a:rPr lang="ru-RU" dirty="0" err="1" smtClean="0"/>
              <a:t>цього</a:t>
            </a:r>
            <a:r>
              <a:rPr lang="ru-RU" dirty="0" smtClean="0"/>
              <a:t> часу вони </a:t>
            </a:r>
            <a:r>
              <a:rPr lang="ru-RU" dirty="0" err="1" smtClean="0"/>
              <a:t>залишалися</a:t>
            </a:r>
            <a:r>
              <a:rPr lang="ru-RU" dirty="0" smtClean="0"/>
              <a:t> </a:t>
            </a:r>
            <a:r>
              <a:rPr lang="ru-RU" dirty="0" err="1" smtClean="0"/>
              <a:t>язичниками</a:t>
            </a:r>
            <a:r>
              <a:rPr lang="ru-RU" dirty="0" smtClean="0"/>
              <a:t>). </a:t>
            </a:r>
            <a:r>
              <a:rPr lang="ru-RU" dirty="0" err="1" smtClean="0"/>
              <a:t>Наступного</a:t>
            </a:r>
            <a:r>
              <a:rPr lang="ru-RU" dirty="0" smtClean="0"/>
              <a:t> року Ягайло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ім'ям</a:t>
            </a:r>
            <a:r>
              <a:rPr lang="ru-RU" dirty="0" smtClean="0"/>
              <a:t> Владислава </a:t>
            </a:r>
            <a:r>
              <a:rPr lang="ru-RU" dirty="0" err="1" smtClean="0"/>
              <a:t>хрестився</a:t>
            </a:r>
            <a:r>
              <a:rPr lang="ru-RU" dirty="0" smtClean="0"/>
              <a:t>, </a:t>
            </a:r>
            <a:r>
              <a:rPr lang="ru-RU" dirty="0" err="1" smtClean="0"/>
              <a:t>одружився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польською</a:t>
            </a:r>
            <a:r>
              <a:rPr lang="ru-RU" dirty="0" smtClean="0"/>
              <a:t> королевою </a:t>
            </a:r>
            <a:r>
              <a:rPr lang="ru-RU" dirty="0" err="1" smtClean="0"/>
              <a:t>Ядвігою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коронувався</a:t>
            </a:r>
            <a:r>
              <a:rPr lang="ru-RU" dirty="0" smtClean="0"/>
              <a:t> як «</a:t>
            </a:r>
            <a:r>
              <a:rPr lang="ru-RU" dirty="0" err="1" smtClean="0"/>
              <a:t>володар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король </a:t>
            </a:r>
            <a:r>
              <a:rPr lang="ru-RU" dirty="0" err="1" smtClean="0"/>
              <a:t>Королівства</a:t>
            </a:r>
            <a:r>
              <a:rPr lang="ru-RU" dirty="0" smtClean="0"/>
              <a:t> </a:t>
            </a:r>
            <a:r>
              <a:rPr lang="ru-RU" dirty="0" err="1" smtClean="0"/>
              <a:t>Польського</a:t>
            </a:r>
            <a:r>
              <a:rPr lang="ru-RU" dirty="0" smtClean="0"/>
              <a:t>».</a:t>
            </a:r>
          </a:p>
          <a:p>
            <a:endParaRPr lang="ru-RU" dirty="0"/>
          </a:p>
        </p:txBody>
      </p:sp>
      <p:pic>
        <p:nvPicPr>
          <p:cNvPr id="4" name="Рисунок 3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2643182"/>
            <a:ext cx="7215238" cy="3976903"/>
          </a:xfrm>
          <a:prstGeom prst="rect">
            <a:avLst/>
          </a:prstGeo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786314" y="571480"/>
            <a:ext cx="4357686" cy="5524520"/>
          </a:xfrm>
        </p:spPr>
        <p:txBody>
          <a:bodyPr>
            <a:normAutofit/>
          </a:bodyPr>
          <a:lstStyle/>
          <a:p>
            <a:r>
              <a:rPr lang="ru-RU" dirty="0" err="1" smtClean="0"/>
              <a:t>Зміцнення</a:t>
            </a:r>
            <a:r>
              <a:rPr lang="ru-RU" dirty="0" smtClean="0"/>
              <a:t> </a:t>
            </a:r>
            <a:r>
              <a:rPr lang="ru-RU" dirty="0" err="1" smtClean="0"/>
              <a:t>позицій</a:t>
            </a:r>
            <a:r>
              <a:rPr lang="ru-RU" dirty="0" smtClean="0"/>
              <a:t> </a:t>
            </a:r>
            <a:r>
              <a:rPr lang="ru-RU" dirty="0" err="1" smtClean="0"/>
              <a:t>Вітовта</a:t>
            </a:r>
            <a:r>
              <a:rPr lang="ru-RU" dirty="0" smtClean="0"/>
              <a:t> як великого князя </a:t>
            </a:r>
            <a:r>
              <a:rPr lang="ru-RU" dirty="0" err="1" smtClean="0"/>
              <a:t>Литовського</a:t>
            </a:r>
            <a:r>
              <a:rPr lang="ru-RU" dirty="0" smtClean="0"/>
              <a:t> не </a:t>
            </a:r>
            <a:r>
              <a:rPr lang="ru-RU" dirty="0" err="1" smtClean="0"/>
              <a:t>залишилось</a:t>
            </a:r>
            <a:r>
              <a:rPr lang="ru-RU" dirty="0" smtClean="0"/>
              <a:t> поза </a:t>
            </a:r>
            <a:r>
              <a:rPr lang="ru-RU" dirty="0" err="1" smtClean="0"/>
              <a:t>увагою</a:t>
            </a:r>
            <a:r>
              <a:rPr lang="ru-RU" dirty="0" smtClean="0"/>
              <a:t> </a:t>
            </a:r>
            <a:r>
              <a:rPr lang="ru-RU" dirty="0" err="1" smtClean="0"/>
              <a:t>польського</a:t>
            </a:r>
            <a:r>
              <a:rPr lang="ru-RU" dirty="0" smtClean="0"/>
              <a:t> уряду. У </a:t>
            </a:r>
            <a:r>
              <a:rPr lang="ru-RU" dirty="0" err="1" smtClean="0"/>
              <a:t>результаті</a:t>
            </a:r>
            <a:r>
              <a:rPr lang="ru-RU" dirty="0" smtClean="0"/>
              <a:t> </a:t>
            </a:r>
            <a:r>
              <a:rPr lang="ru-RU" dirty="0" err="1" smtClean="0"/>
              <a:t>польсько-литовських</a:t>
            </a:r>
            <a:r>
              <a:rPr lang="ru-RU" dirty="0" smtClean="0"/>
              <a:t> </a:t>
            </a:r>
            <a:r>
              <a:rPr lang="ru-RU" dirty="0" err="1" smtClean="0"/>
              <a:t>переговорів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bg1"/>
                </a:solidFill>
              </a:rPr>
              <a:t>1413 р.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укладено</a:t>
            </a:r>
            <a:r>
              <a:rPr lang="ru-RU" dirty="0" smtClean="0"/>
              <a:t> </a:t>
            </a:r>
            <a:r>
              <a:rPr lang="ru-RU" dirty="0" err="1" smtClean="0"/>
              <a:t>Городельську</a:t>
            </a:r>
            <a:r>
              <a:rPr lang="ru-RU" dirty="0" smtClean="0"/>
              <a:t> </a:t>
            </a:r>
            <a:r>
              <a:rPr lang="ru-RU" dirty="0" err="1" smtClean="0"/>
              <a:t>унію</a:t>
            </a:r>
            <a:r>
              <a:rPr lang="ru-RU" dirty="0" smtClean="0"/>
              <a:t>, </a:t>
            </a:r>
            <a:r>
              <a:rPr lang="ru-RU" dirty="0" err="1" smtClean="0"/>
              <a:t>умовами</a:t>
            </a:r>
            <a:r>
              <a:rPr lang="ru-RU" dirty="0" smtClean="0"/>
              <a:t>  </a:t>
            </a:r>
            <a:r>
              <a:rPr lang="ru-RU" dirty="0" err="1" smtClean="0"/>
              <a:t>якої</a:t>
            </a:r>
            <a:r>
              <a:rPr lang="ru-RU" dirty="0" smtClean="0"/>
              <a:t> </a:t>
            </a:r>
            <a:r>
              <a:rPr lang="ru-RU" dirty="0" err="1" smtClean="0"/>
              <a:t>визнавалося</a:t>
            </a:r>
            <a:r>
              <a:rPr lang="ru-RU" dirty="0" smtClean="0"/>
              <a:t> право </a:t>
            </a:r>
            <a:r>
              <a:rPr lang="ru-RU" dirty="0" err="1" smtClean="0"/>
              <a:t>Литви</a:t>
            </a:r>
            <a:r>
              <a:rPr lang="ru-RU" dirty="0" smtClean="0"/>
              <a:t> на </a:t>
            </a:r>
            <a:r>
              <a:rPr lang="ru-RU" dirty="0" err="1" smtClean="0"/>
              <a:t>політичну</a:t>
            </a:r>
            <a:r>
              <a:rPr lang="ru-RU" dirty="0" smtClean="0"/>
              <a:t> </a:t>
            </a:r>
            <a:r>
              <a:rPr lang="ru-RU" dirty="0" err="1" smtClean="0"/>
              <a:t>самостійність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4" name="Рисунок 3" descr="Vytautas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480"/>
            <a:ext cx="4463223" cy="5429288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285728"/>
            <a:ext cx="8858280" cy="4572000"/>
          </a:xfrm>
        </p:spPr>
        <p:txBody>
          <a:bodyPr/>
          <a:lstStyle/>
          <a:p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смерті</a:t>
            </a:r>
            <a:r>
              <a:rPr lang="ru-RU" dirty="0" smtClean="0"/>
              <a:t> </a:t>
            </a:r>
            <a:r>
              <a:rPr lang="ru-RU" dirty="0" err="1" smtClean="0"/>
              <a:t>Вітовта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bg1"/>
                </a:solidFill>
              </a:rPr>
              <a:t>в 1430 р</a:t>
            </a:r>
            <a:r>
              <a:rPr lang="ru-RU" dirty="0" smtClean="0"/>
              <a:t>. вона без </a:t>
            </a:r>
            <a:r>
              <a:rPr lang="ru-RU" dirty="0" err="1" smtClean="0"/>
              <a:t>згоди</a:t>
            </a:r>
            <a:r>
              <a:rPr lang="ru-RU" dirty="0" smtClean="0"/>
              <a:t> </a:t>
            </a:r>
            <a:r>
              <a:rPr lang="ru-RU" dirty="0" err="1" smtClean="0"/>
              <a:t>Ягайла</a:t>
            </a:r>
            <a:r>
              <a:rPr lang="ru-RU" dirty="0" smtClean="0"/>
              <a:t> </a:t>
            </a:r>
            <a:r>
              <a:rPr lang="ru-RU" dirty="0" err="1" smtClean="0"/>
              <a:t>обрано</a:t>
            </a:r>
            <a:r>
              <a:rPr lang="ru-RU" dirty="0" smtClean="0"/>
              <a:t> великим князем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молодшого</a:t>
            </a:r>
            <a:r>
              <a:rPr lang="ru-RU" dirty="0" smtClean="0"/>
              <a:t> брата </a:t>
            </a:r>
            <a:r>
              <a:rPr lang="ru-RU" dirty="0" err="1" smtClean="0"/>
              <a:t>Свидригайла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70" y="1643049"/>
            <a:ext cx="5000660" cy="5067933"/>
          </a:xfrm>
          <a:prstGeom prst="rect">
            <a:avLst/>
          </a:prstGeo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357686" y="428604"/>
            <a:ext cx="4329114" cy="5667396"/>
          </a:xfrm>
        </p:spPr>
        <p:txBody>
          <a:bodyPr>
            <a:normAutofit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Влітку</a:t>
            </a:r>
            <a:r>
              <a:rPr lang="ru-RU" dirty="0" smtClean="0">
                <a:solidFill>
                  <a:schemeClr val="bg1"/>
                </a:solidFill>
              </a:rPr>
              <a:t> 1431 р.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Луцьком</a:t>
            </a:r>
            <a:r>
              <a:rPr lang="ru-RU" dirty="0" smtClean="0"/>
              <a:t> </a:t>
            </a:r>
            <a:r>
              <a:rPr lang="ru-RU" dirty="0" err="1" smtClean="0"/>
              <a:t>відбулася</a:t>
            </a:r>
            <a:r>
              <a:rPr lang="ru-RU" dirty="0" smtClean="0"/>
              <a:t> битва </a:t>
            </a:r>
            <a:r>
              <a:rPr lang="ru-RU" dirty="0" err="1" smtClean="0"/>
              <a:t>військ</a:t>
            </a:r>
            <a:r>
              <a:rPr lang="ru-RU" dirty="0" smtClean="0"/>
              <a:t> </a:t>
            </a:r>
            <a:r>
              <a:rPr lang="ru-RU" dirty="0" err="1" smtClean="0"/>
              <a:t>Свидригайла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польськими</a:t>
            </a:r>
            <a:r>
              <a:rPr lang="ru-RU" dirty="0" smtClean="0"/>
              <a:t>, в </a:t>
            </a:r>
            <a:r>
              <a:rPr lang="ru-RU" dirty="0" err="1" smtClean="0"/>
              <a:t>якій</a:t>
            </a:r>
            <a:r>
              <a:rPr lang="ru-RU" dirty="0" smtClean="0"/>
              <a:t> </a:t>
            </a:r>
            <a:r>
              <a:rPr lang="ru-RU" dirty="0" err="1" smtClean="0"/>
              <a:t>литовський</a:t>
            </a:r>
            <a:r>
              <a:rPr lang="ru-RU" dirty="0" smtClean="0"/>
              <a:t> </a:t>
            </a:r>
            <a:r>
              <a:rPr lang="ru-RU" dirty="0" err="1" smtClean="0"/>
              <a:t>володар</a:t>
            </a:r>
            <a:r>
              <a:rPr lang="ru-RU" dirty="0" smtClean="0"/>
              <a:t> </a:t>
            </a:r>
            <a:r>
              <a:rPr lang="ru-RU" dirty="0" err="1" smtClean="0"/>
              <a:t>зазнав</a:t>
            </a:r>
            <a:r>
              <a:rPr lang="ru-RU" dirty="0" smtClean="0"/>
              <a:t> </a:t>
            </a:r>
            <a:r>
              <a:rPr lang="ru-RU" dirty="0" err="1" smtClean="0"/>
              <a:t>невдачі</a:t>
            </a:r>
            <a:r>
              <a:rPr lang="ru-RU" dirty="0" smtClean="0"/>
              <a:t>. </a:t>
            </a:r>
            <a:r>
              <a:rPr lang="ru-RU" dirty="0" err="1" smtClean="0"/>
              <a:t>Проте</a:t>
            </a:r>
            <a:r>
              <a:rPr lang="ru-RU" dirty="0" smtClean="0"/>
              <a:t> </a:t>
            </a:r>
            <a:r>
              <a:rPr lang="ru-RU" dirty="0" err="1" smtClean="0"/>
              <a:t>боротьби</a:t>
            </a:r>
            <a:r>
              <a:rPr lang="ru-RU" dirty="0" smtClean="0"/>
              <a:t> не </a:t>
            </a:r>
            <a:r>
              <a:rPr lang="ru-RU" dirty="0" err="1" smtClean="0"/>
              <a:t>припинив</a:t>
            </a:r>
            <a:r>
              <a:rPr lang="ru-RU" dirty="0" smtClean="0"/>
              <a:t>. </a:t>
            </a:r>
            <a:r>
              <a:rPr lang="ru-RU" dirty="0" err="1" smtClean="0"/>
              <a:t>Тоді</a:t>
            </a:r>
            <a:r>
              <a:rPr lang="ru-RU" dirty="0" smtClean="0"/>
              <a:t> </a:t>
            </a:r>
            <a:r>
              <a:rPr lang="ru-RU" dirty="0" err="1" smtClean="0"/>
              <a:t>польський</a:t>
            </a:r>
            <a:r>
              <a:rPr lang="ru-RU" dirty="0" smtClean="0"/>
              <a:t> </a:t>
            </a:r>
            <a:r>
              <a:rPr lang="ru-RU" dirty="0" err="1" smtClean="0"/>
              <a:t>двір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bg1"/>
                </a:solidFill>
              </a:rPr>
              <a:t>у </a:t>
            </a:r>
            <a:r>
              <a:rPr lang="ru-RU" dirty="0" err="1" smtClean="0">
                <a:solidFill>
                  <a:schemeClr val="bg1"/>
                </a:solidFill>
              </a:rPr>
              <a:t>серпні</a:t>
            </a:r>
            <a:r>
              <a:rPr lang="ru-RU" dirty="0" smtClean="0">
                <a:solidFill>
                  <a:schemeClr val="bg1"/>
                </a:solidFill>
              </a:rPr>
              <a:t> 1432 р. </a:t>
            </a:r>
            <a:r>
              <a:rPr lang="ru-RU" dirty="0" err="1" smtClean="0"/>
              <a:t>організовує</a:t>
            </a:r>
            <a:r>
              <a:rPr lang="ru-RU" dirty="0" smtClean="0"/>
              <a:t> переворот: великим </a:t>
            </a:r>
            <a:r>
              <a:rPr lang="ru-RU" dirty="0" err="1" smtClean="0"/>
              <a:t>литовським</a:t>
            </a:r>
            <a:r>
              <a:rPr lang="ru-RU" dirty="0" smtClean="0"/>
              <a:t> князем </a:t>
            </a:r>
            <a:r>
              <a:rPr lang="ru-RU" dirty="0" err="1" smtClean="0"/>
              <a:t>проголошується</a:t>
            </a:r>
            <a:r>
              <a:rPr lang="ru-RU" dirty="0" smtClean="0"/>
              <a:t> брат </a:t>
            </a:r>
            <a:r>
              <a:rPr lang="ru-RU" dirty="0" err="1" smtClean="0"/>
              <a:t>Вітовта</a:t>
            </a:r>
            <a:r>
              <a:rPr lang="ru-RU" dirty="0" smtClean="0"/>
              <a:t> </a:t>
            </a:r>
            <a:r>
              <a:rPr lang="ru-RU" dirty="0" err="1" smtClean="0"/>
              <a:t>Сигізмунд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b50a72bbd4e540163bd1571892f8726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0042"/>
            <a:ext cx="4643438" cy="51978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Трагічною</a:t>
            </a:r>
            <a:r>
              <a:rPr lang="ru-RU" dirty="0" smtClean="0"/>
              <a:t> для </a:t>
            </a:r>
            <a:r>
              <a:rPr lang="ru-RU" dirty="0" err="1" smtClean="0"/>
              <a:t>долі</a:t>
            </a:r>
            <a:r>
              <a:rPr lang="ru-RU" dirty="0" smtClean="0"/>
              <a:t> Великого </a:t>
            </a:r>
            <a:r>
              <a:rPr lang="ru-RU" dirty="0" err="1" smtClean="0"/>
              <a:t>князівства</a:t>
            </a:r>
            <a:r>
              <a:rPr lang="ru-RU" dirty="0" smtClean="0"/>
              <a:t> </a:t>
            </a:r>
            <a:r>
              <a:rPr lang="ru-RU" dirty="0" err="1" smtClean="0"/>
              <a:t>Руського</a:t>
            </a:r>
            <a:r>
              <a:rPr lang="ru-RU" dirty="0" smtClean="0"/>
              <a:t> стала битва </a:t>
            </a:r>
            <a:r>
              <a:rPr lang="ru-RU" dirty="0" smtClean="0">
                <a:solidFill>
                  <a:schemeClr val="bg1"/>
                </a:solidFill>
              </a:rPr>
              <a:t>1 </a:t>
            </a:r>
            <a:r>
              <a:rPr lang="ru-RU" dirty="0" err="1" smtClean="0">
                <a:solidFill>
                  <a:schemeClr val="bg1"/>
                </a:solidFill>
              </a:rPr>
              <a:t>вересня</a:t>
            </a:r>
            <a:r>
              <a:rPr lang="ru-RU" dirty="0" smtClean="0">
                <a:solidFill>
                  <a:schemeClr val="bg1"/>
                </a:solidFill>
              </a:rPr>
              <a:t> 1435 р. </a:t>
            </a:r>
            <a:r>
              <a:rPr lang="ru-RU" dirty="0" smtClean="0"/>
              <a:t>на р. </a:t>
            </a:r>
            <a:r>
              <a:rPr lang="ru-RU" dirty="0" err="1" smtClean="0"/>
              <a:t>Швянті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Вількомиром</a:t>
            </a:r>
            <a:r>
              <a:rPr lang="ru-RU" dirty="0" smtClean="0"/>
              <a:t>, в </a:t>
            </a:r>
            <a:r>
              <a:rPr lang="ru-RU" dirty="0" err="1" smtClean="0"/>
              <a:t>якій</a:t>
            </a:r>
            <a:r>
              <a:rPr lang="ru-RU" dirty="0" smtClean="0"/>
              <a:t> </a:t>
            </a:r>
            <a:r>
              <a:rPr lang="ru-RU" dirty="0" err="1" smtClean="0"/>
              <a:t>військо</a:t>
            </a:r>
            <a:r>
              <a:rPr lang="ru-RU" dirty="0" smtClean="0"/>
              <a:t> </a:t>
            </a:r>
            <a:r>
              <a:rPr lang="ru-RU" dirty="0" err="1" smtClean="0"/>
              <a:t>Свидригайла</a:t>
            </a:r>
            <a:r>
              <a:rPr lang="ru-RU" dirty="0" smtClean="0"/>
              <a:t> </a:t>
            </a:r>
            <a:r>
              <a:rPr lang="ru-RU" dirty="0" err="1" smtClean="0"/>
              <a:t>зазнало</a:t>
            </a:r>
            <a:r>
              <a:rPr lang="ru-RU" dirty="0" smtClean="0"/>
              <a:t> </a:t>
            </a:r>
            <a:r>
              <a:rPr lang="ru-RU" dirty="0" err="1" smtClean="0"/>
              <a:t>жахливої</a:t>
            </a:r>
            <a:r>
              <a:rPr lang="ru-RU" dirty="0" smtClean="0"/>
              <a:t> </a:t>
            </a:r>
            <a:r>
              <a:rPr lang="ru-RU" dirty="0" err="1" smtClean="0"/>
              <a:t>поразки</a:t>
            </a:r>
            <a:r>
              <a:rPr lang="ru-RU" dirty="0" smtClean="0"/>
              <a:t>. </a:t>
            </a:r>
            <a:r>
              <a:rPr lang="ru-RU" dirty="0" err="1" smtClean="0"/>
              <a:t>Наступного</a:t>
            </a:r>
            <a:r>
              <a:rPr lang="ru-RU" dirty="0" smtClean="0"/>
              <a:t> року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Руського</a:t>
            </a:r>
            <a:r>
              <a:rPr lang="ru-RU" dirty="0" smtClean="0"/>
              <a:t> </a:t>
            </a:r>
            <a:r>
              <a:rPr lang="ru-RU" dirty="0" err="1" smtClean="0"/>
              <a:t>князівства</a:t>
            </a:r>
            <a:r>
              <a:rPr lang="ru-RU" dirty="0" smtClean="0"/>
              <a:t> </a:t>
            </a:r>
            <a:r>
              <a:rPr lang="ru-RU" dirty="0" err="1" smtClean="0"/>
              <a:t>відпали</a:t>
            </a:r>
            <a:r>
              <a:rPr lang="ru-RU" dirty="0" smtClean="0"/>
              <a:t> </a:t>
            </a:r>
            <a:r>
              <a:rPr lang="ru-RU" dirty="0" err="1" smtClean="0"/>
              <a:t>Смоленська</a:t>
            </a:r>
            <a:r>
              <a:rPr lang="ru-RU" dirty="0" smtClean="0"/>
              <a:t>, </a:t>
            </a:r>
            <a:r>
              <a:rPr lang="ru-RU" dirty="0" err="1" smtClean="0"/>
              <a:t>Полоцька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Вітебська</a:t>
            </a:r>
            <a:r>
              <a:rPr lang="ru-RU" dirty="0" smtClean="0"/>
              <a:t> </a:t>
            </a:r>
            <a:r>
              <a:rPr lang="ru-RU" dirty="0" err="1" smtClean="0"/>
              <a:t>землі</a:t>
            </a:r>
            <a:r>
              <a:rPr lang="ru-RU" dirty="0" smtClean="0"/>
              <a:t>. Таким чином, </a:t>
            </a:r>
            <a:r>
              <a:rPr lang="ru-RU" dirty="0" smtClean="0">
                <a:solidFill>
                  <a:schemeClr val="bg1"/>
                </a:solidFill>
              </a:rPr>
              <a:t>у </a:t>
            </a:r>
            <a:r>
              <a:rPr lang="ru-RU" dirty="0" err="1" smtClean="0">
                <a:solidFill>
                  <a:schemeClr val="bg1"/>
                </a:solidFill>
              </a:rPr>
              <a:t>середині</a:t>
            </a:r>
            <a:r>
              <a:rPr lang="ru-RU" dirty="0" smtClean="0">
                <a:solidFill>
                  <a:schemeClr val="bg1"/>
                </a:solidFill>
              </a:rPr>
              <a:t> 30-х </a:t>
            </a:r>
            <a:r>
              <a:rPr lang="ru-RU" dirty="0" err="1" smtClean="0">
                <a:solidFill>
                  <a:schemeClr val="bg1"/>
                </a:solidFill>
              </a:rPr>
              <a:t>років</a:t>
            </a:r>
            <a:r>
              <a:rPr lang="ru-RU" dirty="0" smtClean="0">
                <a:solidFill>
                  <a:schemeClr val="bg1"/>
                </a:solidFill>
              </a:rPr>
              <a:t> XV ст. </a:t>
            </a:r>
            <a:r>
              <a:rPr lang="ru-RU" dirty="0" err="1" smtClean="0"/>
              <a:t>цей</a:t>
            </a:r>
            <a:r>
              <a:rPr lang="ru-RU" dirty="0" smtClean="0"/>
              <a:t> </a:t>
            </a:r>
            <a:r>
              <a:rPr lang="ru-RU" dirty="0" err="1" smtClean="0"/>
              <a:t>осередок</a:t>
            </a:r>
            <a:r>
              <a:rPr lang="ru-RU" dirty="0" smtClean="0"/>
              <a:t> </a:t>
            </a:r>
            <a:r>
              <a:rPr lang="ru-RU" dirty="0" err="1" smtClean="0"/>
              <a:t>руської</a:t>
            </a:r>
            <a:r>
              <a:rPr lang="ru-RU" dirty="0" smtClean="0"/>
              <a:t> </a:t>
            </a:r>
            <a:r>
              <a:rPr lang="ru-RU" dirty="0" err="1" smtClean="0"/>
              <a:t>державності</a:t>
            </a:r>
            <a:r>
              <a:rPr lang="ru-RU" dirty="0" smtClean="0"/>
              <a:t> </a:t>
            </a:r>
            <a:r>
              <a:rPr lang="ru-RU" dirty="0" err="1" smtClean="0"/>
              <a:t>фактично</a:t>
            </a:r>
            <a:r>
              <a:rPr lang="ru-RU" dirty="0" smtClean="0"/>
              <a:t> </a:t>
            </a:r>
            <a:r>
              <a:rPr lang="ru-RU" dirty="0" err="1" smtClean="0"/>
              <a:t>припинив</a:t>
            </a:r>
            <a:r>
              <a:rPr lang="ru-RU" dirty="0" smtClean="0"/>
              <a:t> </a:t>
            </a:r>
            <a:r>
              <a:rPr lang="ru-RU" dirty="0" err="1" smtClean="0"/>
              <a:t>існування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9401" y="2636912"/>
            <a:ext cx="8229600" cy="3747120"/>
          </a:xfrm>
        </p:spPr>
        <p:txBody>
          <a:bodyPr/>
          <a:lstStyle/>
          <a:p>
            <a:r>
              <a:rPr lang="ru-RU" dirty="0" err="1" smtClean="0">
                <a:solidFill>
                  <a:schemeClr val="bg1"/>
                </a:solidFill>
              </a:rPr>
              <a:t>поляни</a:t>
            </a:r>
            <a:r>
              <a:rPr lang="ru-RU" dirty="0" smtClean="0"/>
              <a:t> (</a:t>
            </a:r>
            <a:r>
              <a:rPr lang="ru-RU" dirty="0" err="1" smtClean="0"/>
              <a:t>селилися</a:t>
            </a:r>
            <a:r>
              <a:rPr lang="ru-RU" dirty="0" smtClean="0"/>
              <a:t> в полях над </a:t>
            </a:r>
            <a:r>
              <a:rPr lang="ru-RU" dirty="0" err="1" smtClean="0"/>
              <a:t>Дніпром</a:t>
            </a:r>
            <a:r>
              <a:rPr lang="ru-RU" dirty="0" smtClean="0"/>
              <a:t>); </a:t>
            </a:r>
          </a:p>
          <a:p>
            <a:r>
              <a:rPr lang="ru-RU" dirty="0" err="1" smtClean="0">
                <a:solidFill>
                  <a:schemeClr val="bg1"/>
                </a:solidFill>
              </a:rPr>
              <a:t>древляни</a:t>
            </a:r>
            <a:r>
              <a:rPr lang="ru-RU" dirty="0" smtClean="0"/>
              <a:t> (у </a:t>
            </a:r>
            <a:r>
              <a:rPr lang="ru-RU" dirty="0" err="1" smtClean="0"/>
              <a:t>лісах</a:t>
            </a:r>
            <a:r>
              <a:rPr lang="ru-RU" dirty="0" smtClean="0"/>
              <a:t> над </a:t>
            </a:r>
            <a:r>
              <a:rPr lang="ru-RU" dirty="0" err="1" smtClean="0"/>
              <a:t>річкою</a:t>
            </a:r>
            <a:r>
              <a:rPr lang="ru-RU" dirty="0" smtClean="0"/>
              <a:t> </a:t>
            </a:r>
            <a:r>
              <a:rPr lang="ru-RU" dirty="0" err="1" smtClean="0"/>
              <a:t>Прип'яттю</a:t>
            </a:r>
            <a:r>
              <a:rPr lang="ru-RU" dirty="0" smtClean="0"/>
              <a:t>);</a:t>
            </a:r>
          </a:p>
          <a:p>
            <a:r>
              <a:rPr lang="ru-RU" dirty="0" smtClean="0"/>
              <a:t> на </a:t>
            </a:r>
            <a:r>
              <a:rPr lang="ru-RU" dirty="0" err="1" smtClean="0"/>
              <a:t>нинішній</a:t>
            </a:r>
            <a:r>
              <a:rPr lang="ru-RU" dirty="0" smtClean="0"/>
              <a:t> </a:t>
            </a:r>
            <a:r>
              <a:rPr lang="ru-RU" dirty="0" err="1" smtClean="0"/>
              <a:t>Волині</a:t>
            </a:r>
            <a:r>
              <a:rPr lang="ru-RU" dirty="0" smtClean="0"/>
              <a:t> — </a:t>
            </a:r>
            <a:r>
              <a:rPr lang="ru-RU" dirty="0" err="1" smtClean="0">
                <a:solidFill>
                  <a:schemeClr val="bg1"/>
                </a:solidFill>
              </a:rPr>
              <a:t>дуліби</a:t>
            </a:r>
            <a:r>
              <a:rPr lang="ru-RU" dirty="0" smtClean="0"/>
              <a:t>;</a:t>
            </a:r>
          </a:p>
          <a:p>
            <a:r>
              <a:rPr lang="ru-RU" dirty="0" smtClean="0"/>
              <a:t> на </a:t>
            </a:r>
            <a:r>
              <a:rPr lang="ru-RU" dirty="0" err="1" smtClean="0"/>
              <a:t>Чернігівщині</a:t>
            </a:r>
            <a:r>
              <a:rPr lang="ru-RU" dirty="0" smtClean="0"/>
              <a:t> — </a:t>
            </a:r>
            <a:r>
              <a:rPr lang="ru-RU" dirty="0" err="1" smtClean="0">
                <a:solidFill>
                  <a:schemeClr val="bg1"/>
                </a:solidFill>
              </a:rPr>
              <a:t>сіверяни</a:t>
            </a:r>
            <a:r>
              <a:rPr lang="ru-RU" dirty="0" smtClean="0"/>
              <a:t>; </a:t>
            </a:r>
          </a:p>
          <a:p>
            <a:r>
              <a:rPr lang="ru-RU" dirty="0" err="1" smtClean="0"/>
              <a:t>між</a:t>
            </a:r>
            <a:r>
              <a:rPr lang="ru-RU" dirty="0" smtClean="0"/>
              <a:t> </a:t>
            </a:r>
            <a:r>
              <a:rPr lang="ru-RU" dirty="0" err="1" smtClean="0"/>
              <a:t>Південним</a:t>
            </a:r>
            <a:r>
              <a:rPr lang="ru-RU" dirty="0" smtClean="0"/>
              <a:t> Бугом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Дністром</a:t>
            </a:r>
            <a:r>
              <a:rPr lang="ru-RU" dirty="0" smtClean="0"/>
              <a:t> — </a:t>
            </a:r>
            <a:r>
              <a:rPr lang="ru-RU" dirty="0" err="1" smtClean="0">
                <a:solidFill>
                  <a:schemeClr val="bg1"/>
                </a:solidFill>
              </a:rPr>
              <a:t>тиверці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уличі</a:t>
            </a:r>
            <a:r>
              <a:rPr lang="ru-RU" dirty="0" smtClean="0"/>
              <a:t>; </a:t>
            </a:r>
          </a:p>
          <a:p>
            <a:r>
              <a:rPr lang="ru-RU" dirty="0" smtClean="0"/>
              <a:t>у </a:t>
            </a:r>
            <a:r>
              <a:rPr lang="ru-RU" dirty="0" err="1" smtClean="0"/>
              <a:t>Галичині</a:t>
            </a:r>
            <a:r>
              <a:rPr lang="ru-RU" dirty="0" smtClean="0"/>
              <a:t> — </a:t>
            </a:r>
            <a:r>
              <a:rPr lang="ru-RU" dirty="0" err="1" smtClean="0">
                <a:solidFill>
                  <a:schemeClr val="bg1"/>
                </a:solidFill>
              </a:rPr>
              <a:t>білі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хорвати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9400" y="1340768"/>
            <a:ext cx="8523079" cy="1219200"/>
          </a:xfrm>
        </p:spPr>
        <p:txBody>
          <a:bodyPr>
            <a:normAutofit/>
          </a:bodyPr>
          <a:lstStyle/>
          <a:p>
            <a:r>
              <a:rPr lang="ru-RU" sz="2800" dirty="0" err="1" smtClean="0"/>
              <a:t>Основними</a:t>
            </a:r>
            <a:r>
              <a:rPr lang="ru-RU" sz="2800" dirty="0" smtClean="0"/>
              <a:t> племенами того часу, </a:t>
            </a:r>
            <a:r>
              <a:rPr lang="ru-RU" sz="2800" dirty="0" err="1" smtClean="0"/>
              <a:t>що</a:t>
            </a:r>
            <a:r>
              <a:rPr lang="ru-RU" sz="2800" dirty="0" smtClean="0"/>
              <a:t> жили на </a:t>
            </a:r>
            <a:r>
              <a:rPr lang="ru-RU" sz="2800" dirty="0" err="1" smtClean="0"/>
              <a:t>теренах</a:t>
            </a:r>
            <a:r>
              <a:rPr lang="ru-RU" sz="2800" dirty="0" smtClean="0"/>
              <a:t> </a:t>
            </a:r>
            <a:r>
              <a:rPr lang="ru-RU" sz="2800" dirty="0" err="1" smtClean="0"/>
              <a:t>України</a:t>
            </a:r>
            <a:r>
              <a:rPr lang="ru-RU" sz="2800" dirty="0" smtClean="0"/>
              <a:t>, </a:t>
            </a:r>
            <a:r>
              <a:rPr lang="ru-RU" sz="2800" dirty="0" err="1" smtClean="0"/>
              <a:t>були</a:t>
            </a:r>
            <a:r>
              <a:rPr lang="ru-RU" sz="2800" dirty="0" smtClean="0"/>
              <a:t>: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69401" y="548679"/>
            <a:ext cx="87745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Виникнення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розвиток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Київської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Русі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628" y="1524000"/>
            <a:ext cx="3686172" cy="4572000"/>
          </a:xfrm>
        </p:spPr>
        <p:txBody>
          <a:bodyPr>
            <a:normAutofit lnSpcReduction="10000"/>
          </a:bodyPr>
          <a:lstStyle/>
          <a:p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смерті</a:t>
            </a:r>
            <a:r>
              <a:rPr lang="ru-RU" dirty="0" smtClean="0"/>
              <a:t> </a:t>
            </a:r>
            <a:r>
              <a:rPr lang="ru-RU" dirty="0" err="1" smtClean="0"/>
              <a:t>Сигізмунда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bg1"/>
                </a:solidFill>
              </a:rPr>
              <a:t>в 1440 р</a:t>
            </a:r>
            <a:r>
              <a:rPr lang="ru-RU" dirty="0" smtClean="0"/>
              <a:t>. великим князем </a:t>
            </a:r>
            <a:r>
              <a:rPr lang="ru-RU" dirty="0" err="1" smtClean="0"/>
              <a:t>обирається</a:t>
            </a:r>
            <a:r>
              <a:rPr lang="ru-RU" dirty="0" smtClean="0"/>
              <a:t> </a:t>
            </a:r>
            <a:r>
              <a:rPr lang="ru-RU" dirty="0" err="1" smtClean="0"/>
              <a:t>син</a:t>
            </a:r>
            <a:r>
              <a:rPr lang="ru-RU" dirty="0" smtClean="0"/>
              <a:t> </a:t>
            </a:r>
            <a:r>
              <a:rPr lang="ru-RU" dirty="0" err="1" smtClean="0"/>
              <a:t>Ягайла</a:t>
            </a:r>
            <a:r>
              <a:rPr lang="ru-RU" dirty="0" smtClean="0"/>
              <a:t> Казимир.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В 1452 р. </a:t>
            </a:r>
            <a:r>
              <a:rPr lang="ru-RU" dirty="0" smtClean="0"/>
              <a:t>- Казимир </a:t>
            </a:r>
            <a:r>
              <a:rPr lang="ru-RU" dirty="0" err="1" smtClean="0"/>
              <a:t>ліквідував</a:t>
            </a:r>
            <a:r>
              <a:rPr lang="ru-RU" dirty="0" smtClean="0"/>
              <a:t> </a:t>
            </a:r>
            <a:r>
              <a:rPr lang="ru-RU" dirty="0" err="1" smtClean="0"/>
              <a:t>Волинське</a:t>
            </a:r>
            <a:r>
              <a:rPr lang="ru-RU" dirty="0" smtClean="0"/>
              <a:t> </a:t>
            </a:r>
            <a:r>
              <a:rPr lang="ru-RU" dirty="0" err="1" smtClean="0"/>
              <a:t>князівство</a:t>
            </a:r>
            <a:r>
              <a:rPr lang="ru-RU" dirty="0" smtClean="0"/>
              <a:t>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В 1471 р. </a:t>
            </a:r>
            <a:r>
              <a:rPr lang="ru-RU" dirty="0" smtClean="0"/>
              <a:t>– Казимир </a:t>
            </a:r>
            <a:r>
              <a:rPr lang="ru-RU" dirty="0" err="1" smtClean="0"/>
              <a:t>ліквідував</a:t>
            </a:r>
            <a:r>
              <a:rPr lang="ru-RU" dirty="0" smtClean="0"/>
              <a:t> </a:t>
            </a:r>
            <a:r>
              <a:rPr lang="ru-RU" dirty="0" err="1" smtClean="0"/>
              <a:t>Київське</a:t>
            </a:r>
            <a:r>
              <a:rPr lang="ru-RU" dirty="0" smtClean="0"/>
              <a:t> </a:t>
            </a:r>
            <a:r>
              <a:rPr lang="ru-RU" dirty="0" err="1" smtClean="0"/>
              <a:t>князівство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4" name="Рисунок 3" descr="images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285728"/>
            <a:ext cx="4357718" cy="6325720"/>
          </a:xfrm>
          <a:prstGeom prst="rect">
            <a:avLst/>
          </a:prstGeom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357166"/>
            <a:ext cx="8929718" cy="307183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З </a:t>
            </a:r>
            <a:r>
              <a:rPr lang="ru-RU" dirty="0" err="1" smtClean="0">
                <a:solidFill>
                  <a:schemeClr val="bg1"/>
                </a:solidFill>
              </a:rPr>
              <a:t>середини</a:t>
            </a:r>
            <a:r>
              <a:rPr lang="ru-RU" dirty="0" smtClean="0">
                <a:solidFill>
                  <a:schemeClr val="bg1"/>
                </a:solidFill>
              </a:rPr>
              <a:t> XIV ст. </a:t>
            </a:r>
            <a:r>
              <a:rPr lang="ru-RU" dirty="0" err="1" smtClean="0"/>
              <a:t>неухильно</a:t>
            </a:r>
            <a:r>
              <a:rPr lang="ru-RU" dirty="0" smtClean="0"/>
              <a:t> </a:t>
            </a:r>
            <a:r>
              <a:rPr lang="ru-RU" dirty="0" err="1" smtClean="0"/>
              <a:t>зміцнювалися</a:t>
            </a:r>
            <a:r>
              <a:rPr lang="ru-RU" dirty="0" smtClean="0"/>
              <a:t> </a:t>
            </a:r>
            <a:r>
              <a:rPr lang="ru-RU" dirty="0" err="1" smtClean="0"/>
              <a:t>позиції</a:t>
            </a:r>
            <a:r>
              <a:rPr lang="ru-RU" dirty="0" smtClean="0"/>
              <a:t> </a:t>
            </a:r>
            <a:r>
              <a:rPr lang="ru-RU" dirty="0" err="1" smtClean="0"/>
              <a:t>Московського</a:t>
            </a:r>
            <a:r>
              <a:rPr lang="ru-RU" dirty="0" smtClean="0"/>
              <a:t> </a:t>
            </a:r>
            <a:r>
              <a:rPr lang="ru-RU" dirty="0" err="1" smtClean="0"/>
              <a:t>князівства</a:t>
            </a:r>
            <a:r>
              <a:rPr lang="ru-RU" dirty="0" smtClean="0"/>
              <a:t>. Великий князь </a:t>
            </a:r>
            <a:r>
              <a:rPr lang="ru-RU" dirty="0" err="1" smtClean="0"/>
              <a:t>Іван</a:t>
            </a:r>
            <a:r>
              <a:rPr lang="ru-RU" dirty="0" smtClean="0"/>
              <a:t> III почав </a:t>
            </a:r>
            <a:r>
              <a:rPr lang="ru-RU" dirty="0" err="1" smtClean="0"/>
              <a:t>титулуватися</a:t>
            </a:r>
            <a:r>
              <a:rPr lang="ru-RU" dirty="0" smtClean="0"/>
              <a:t> «государем </a:t>
            </a:r>
            <a:r>
              <a:rPr lang="ru-RU" dirty="0" err="1" smtClean="0"/>
              <a:t>і</a:t>
            </a:r>
            <a:r>
              <a:rPr lang="ru-RU" dirty="0" smtClean="0"/>
              <a:t> великим князем </a:t>
            </a:r>
            <a:r>
              <a:rPr lang="ru-RU" dirty="0" err="1" smtClean="0"/>
              <a:t>усієї</a:t>
            </a:r>
            <a:r>
              <a:rPr lang="ru-RU" dirty="0" smtClean="0"/>
              <a:t> </a:t>
            </a:r>
            <a:r>
              <a:rPr lang="ru-RU" dirty="0" err="1" smtClean="0"/>
              <a:t>Русі</a:t>
            </a:r>
            <a:r>
              <a:rPr lang="ru-RU" dirty="0" smtClean="0"/>
              <a:t>», а </a:t>
            </a:r>
            <a:r>
              <a:rPr lang="ru-RU" dirty="0" err="1" smtClean="0"/>
              <a:t>білоруські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українські</a:t>
            </a:r>
            <a:r>
              <a:rPr lang="ru-RU" dirty="0" smtClean="0"/>
              <a:t> </a:t>
            </a:r>
            <a:r>
              <a:rPr lang="ru-RU" dirty="0" err="1" smtClean="0"/>
              <a:t>землі</a:t>
            </a:r>
            <a:r>
              <a:rPr lang="ru-RU" dirty="0" smtClean="0"/>
              <a:t> </a:t>
            </a:r>
            <a:r>
              <a:rPr lang="ru-RU" dirty="0" err="1" smtClean="0"/>
              <a:t>розглядалися</a:t>
            </a:r>
            <a:r>
              <a:rPr lang="ru-RU" dirty="0" smtClean="0"/>
              <a:t> як </a:t>
            </a:r>
            <a:r>
              <a:rPr lang="ru-RU" dirty="0" err="1" smtClean="0"/>
              <a:t>споконвічна</a:t>
            </a:r>
            <a:r>
              <a:rPr lang="ru-RU" dirty="0" smtClean="0"/>
              <a:t> «отчина» </a:t>
            </a:r>
            <a:r>
              <a:rPr lang="ru-RU" dirty="0" err="1" smtClean="0"/>
              <a:t>московських</a:t>
            </a:r>
            <a:r>
              <a:rPr lang="ru-RU" dirty="0" smtClean="0"/>
              <a:t> </a:t>
            </a:r>
            <a:r>
              <a:rPr lang="ru-RU" dirty="0" err="1" smtClean="0"/>
              <a:t>князів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Іван-II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66" y="2428868"/>
            <a:ext cx="5962293" cy="4429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1714488"/>
            <a:ext cx="8229600" cy="4572000"/>
          </a:xfrm>
        </p:spPr>
        <p:txBody>
          <a:bodyPr/>
          <a:lstStyle/>
          <a:p>
            <a:r>
              <a:rPr lang="ru-RU" dirty="0" err="1" smtClean="0"/>
              <a:t>Українські</a:t>
            </a:r>
            <a:r>
              <a:rPr lang="ru-RU" dirty="0" smtClean="0"/>
              <a:t> </a:t>
            </a:r>
            <a:r>
              <a:rPr lang="ru-RU" dirty="0" err="1" smtClean="0"/>
              <a:t>землі</a:t>
            </a:r>
            <a:r>
              <a:rPr lang="ru-RU" dirty="0" smtClean="0"/>
              <a:t> у склад</a:t>
            </a:r>
            <a:r>
              <a:rPr lang="uk-UA" dirty="0" smtClean="0"/>
              <a:t>і Угорщини</a:t>
            </a:r>
            <a:r>
              <a:rPr lang="ru-RU" dirty="0" smtClean="0"/>
              <a:t> </a:t>
            </a:r>
            <a:r>
              <a:rPr lang="ru-RU" dirty="0" err="1" smtClean="0"/>
              <a:t>поділяються</a:t>
            </a:r>
            <a:r>
              <a:rPr lang="ru-RU" dirty="0" smtClean="0"/>
              <a:t> на </a:t>
            </a:r>
            <a:r>
              <a:rPr lang="ru-RU" dirty="0" err="1" smtClean="0"/>
              <a:t>територіально-адміністративні</a:t>
            </a:r>
            <a:r>
              <a:rPr lang="ru-RU" dirty="0" smtClean="0"/>
              <a:t> </a:t>
            </a:r>
            <a:r>
              <a:rPr lang="ru-RU" dirty="0" err="1" smtClean="0"/>
              <a:t>одиниці</a:t>
            </a:r>
            <a:r>
              <a:rPr lang="ru-RU" dirty="0" smtClean="0"/>
              <a:t> – </a:t>
            </a:r>
            <a:r>
              <a:rPr lang="ru-RU" dirty="0" err="1" smtClean="0"/>
              <a:t>комітати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Магдебурзьке</a:t>
            </a:r>
            <a:r>
              <a:rPr lang="ru-RU" dirty="0" smtClean="0"/>
              <a:t> право </a:t>
            </a:r>
            <a:r>
              <a:rPr lang="ru-RU" dirty="0" err="1" smtClean="0"/>
              <a:t>отримали</a:t>
            </a:r>
            <a:r>
              <a:rPr lang="ru-RU" dirty="0" smtClean="0"/>
              <a:t> </a:t>
            </a:r>
            <a:r>
              <a:rPr lang="ru-RU" dirty="0" err="1" smtClean="0"/>
              <a:t>Бардіїв</a:t>
            </a:r>
            <a:r>
              <a:rPr lang="ru-RU" dirty="0" smtClean="0"/>
              <a:t>, Берегове, </a:t>
            </a:r>
            <a:r>
              <a:rPr lang="ru-RU" dirty="0" err="1" smtClean="0"/>
              <a:t>Пряшів</a:t>
            </a:r>
            <a:r>
              <a:rPr lang="ru-RU" dirty="0" smtClean="0"/>
              <a:t>, Хуст та </a:t>
            </a:r>
            <a:r>
              <a:rPr lang="ru-RU" dirty="0" err="1" smtClean="0"/>
              <a:t>інші</a:t>
            </a:r>
            <a:r>
              <a:rPr lang="ru-RU" dirty="0" smtClean="0"/>
              <a:t> </a:t>
            </a:r>
            <a:r>
              <a:rPr lang="ru-RU" dirty="0" err="1" smtClean="0"/>
              <a:t>міста</a:t>
            </a:r>
            <a:r>
              <a:rPr lang="ru-RU" dirty="0" smtClean="0"/>
              <a:t>. </a:t>
            </a:r>
          </a:p>
          <a:p>
            <a:r>
              <a:rPr lang="ru-RU" dirty="0" err="1" smtClean="0"/>
              <a:t>Зростали</a:t>
            </a:r>
            <a:r>
              <a:rPr lang="ru-RU" dirty="0" smtClean="0"/>
              <a:t> </a:t>
            </a:r>
            <a:r>
              <a:rPr lang="ru-RU" dirty="0" err="1" smtClean="0"/>
              <a:t>податки</a:t>
            </a:r>
            <a:r>
              <a:rPr lang="ru-RU" dirty="0" smtClean="0"/>
              <a:t>, </a:t>
            </a:r>
            <a:r>
              <a:rPr lang="ru-RU" dirty="0" err="1" smtClean="0"/>
              <a:t>запроваджувалася</a:t>
            </a:r>
            <a:r>
              <a:rPr lang="ru-RU" dirty="0" smtClean="0"/>
              <a:t> панщина.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72066" y="857232"/>
            <a:ext cx="3686172" cy="4929190"/>
          </a:xfrm>
        </p:spPr>
        <p:txBody>
          <a:bodyPr/>
          <a:lstStyle/>
          <a:p>
            <a:r>
              <a:rPr lang="ru-RU" dirty="0" err="1" smtClean="0"/>
              <a:t>Помітний</a:t>
            </a:r>
            <a:r>
              <a:rPr lang="ru-RU" dirty="0" smtClean="0"/>
              <a:t> </a:t>
            </a:r>
            <a:r>
              <a:rPr lang="ru-RU" dirty="0" err="1" smtClean="0"/>
              <a:t>слід</a:t>
            </a:r>
            <a:r>
              <a:rPr lang="ru-RU" dirty="0" smtClean="0"/>
              <a:t> в </a:t>
            </a:r>
            <a:r>
              <a:rPr lang="ru-RU" dirty="0" err="1" smtClean="0"/>
              <a:t>історії</a:t>
            </a:r>
            <a:r>
              <a:rPr lang="ru-RU" dirty="0" smtClean="0"/>
              <a:t> краю </a:t>
            </a:r>
            <a:r>
              <a:rPr lang="ru-RU" dirty="0" err="1" smtClean="0"/>
              <a:t>залишив</a:t>
            </a:r>
            <a:r>
              <a:rPr lang="ru-RU" dirty="0" smtClean="0"/>
              <a:t> </a:t>
            </a:r>
            <a:r>
              <a:rPr lang="ru-RU" dirty="0" err="1" smtClean="0"/>
              <a:t>останній</a:t>
            </a:r>
            <a:r>
              <a:rPr lang="ru-RU" dirty="0" smtClean="0"/>
              <a:t> </a:t>
            </a:r>
            <a:r>
              <a:rPr lang="ru-RU" dirty="0" err="1" smtClean="0"/>
              <a:t>подільський</a:t>
            </a:r>
            <a:r>
              <a:rPr lang="ru-RU" dirty="0" smtClean="0"/>
              <a:t> князь </a:t>
            </a:r>
            <a:r>
              <a:rPr lang="ru-RU" dirty="0" err="1" smtClean="0"/>
              <a:t>Федір</a:t>
            </a:r>
            <a:r>
              <a:rPr lang="ru-RU" dirty="0" smtClean="0"/>
              <a:t> </a:t>
            </a:r>
            <a:r>
              <a:rPr lang="ru-RU" dirty="0" err="1" smtClean="0"/>
              <a:t>Коріатович</a:t>
            </a:r>
            <a:r>
              <a:rPr lang="ru-RU" dirty="0" smtClean="0"/>
              <a:t>, </a:t>
            </a:r>
            <a:r>
              <a:rPr lang="ru-RU" dirty="0" err="1" smtClean="0"/>
              <a:t>котрий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bg1"/>
                </a:solidFill>
              </a:rPr>
              <a:t>у 1394 р., </a:t>
            </a:r>
            <a:r>
              <a:rPr lang="ru-RU" dirty="0" err="1" smtClean="0"/>
              <a:t>зазнавши</a:t>
            </a:r>
            <a:r>
              <a:rPr lang="ru-RU" dirty="0" smtClean="0"/>
              <a:t> </a:t>
            </a:r>
            <a:r>
              <a:rPr lang="ru-RU" dirty="0" err="1" smtClean="0"/>
              <a:t>поразки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Вітовта</a:t>
            </a:r>
            <a:r>
              <a:rPr lang="ru-RU" dirty="0" smtClean="0"/>
              <a:t>, </a:t>
            </a:r>
            <a:r>
              <a:rPr lang="ru-RU" dirty="0" err="1" smtClean="0"/>
              <a:t>переселився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соратниками в </a:t>
            </a:r>
            <a:r>
              <a:rPr lang="ru-RU" dirty="0" err="1" smtClean="0"/>
              <a:t>Закарпаття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4" name="Рисунок 3" descr="images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55700"/>
            <a:ext cx="4357718" cy="5787944"/>
          </a:xfrm>
          <a:prstGeom prst="rect">
            <a:avLst/>
          </a:prstGeom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857752" y="500042"/>
            <a:ext cx="3829048" cy="5595958"/>
          </a:xfrm>
        </p:spPr>
        <p:txBody>
          <a:bodyPr/>
          <a:lstStyle/>
          <a:p>
            <a:r>
              <a:rPr lang="ru-RU" dirty="0" err="1" smtClean="0"/>
              <a:t>Невдоволені</a:t>
            </a:r>
            <a:r>
              <a:rPr lang="ru-RU" dirty="0" smtClean="0"/>
              <a:t> </a:t>
            </a:r>
            <a:r>
              <a:rPr lang="ru-RU" dirty="0" err="1" smtClean="0"/>
              <a:t>зростанням</a:t>
            </a:r>
            <a:r>
              <a:rPr lang="ru-RU" dirty="0" smtClean="0"/>
              <a:t> </a:t>
            </a:r>
            <a:r>
              <a:rPr lang="ru-RU" dirty="0" err="1" smtClean="0"/>
              <a:t>визиску</a:t>
            </a:r>
            <a:r>
              <a:rPr lang="ru-RU" dirty="0" smtClean="0"/>
              <a:t>, </a:t>
            </a:r>
            <a:r>
              <a:rPr lang="ru-RU" dirty="0" err="1" smtClean="0"/>
              <a:t>місцеві</a:t>
            </a:r>
            <a:r>
              <a:rPr lang="ru-RU" dirty="0" smtClean="0"/>
              <a:t> </a:t>
            </a:r>
            <a:r>
              <a:rPr lang="ru-RU" dirty="0" err="1" smtClean="0"/>
              <a:t>селяни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міщани</a:t>
            </a:r>
            <a:r>
              <a:rPr lang="ru-RU" dirty="0" smtClean="0"/>
              <a:t> взяли участь у </a:t>
            </a:r>
            <a:r>
              <a:rPr lang="ru-RU" dirty="0" err="1" smtClean="0"/>
              <a:t>повстанні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bg1"/>
                </a:solidFill>
              </a:rPr>
              <a:t>1514 р. </a:t>
            </a:r>
            <a:r>
              <a:rPr lang="ru-RU" dirty="0" err="1" smtClean="0"/>
              <a:t>проти</a:t>
            </a:r>
            <a:r>
              <a:rPr lang="ru-RU" dirty="0" smtClean="0"/>
              <a:t> великих </a:t>
            </a:r>
            <a:r>
              <a:rPr lang="ru-RU" dirty="0" err="1" smtClean="0"/>
              <a:t>землевласників</a:t>
            </a:r>
            <a:r>
              <a:rPr lang="ru-RU" dirty="0" smtClean="0"/>
              <a:t>, </a:t>
            </a:r>
            <a:r>
              <a:rPr lang="ru-RU" dirty="0" err="1" smtClean="0"/>
              <a:t>очолюваному</a:t>
            </a:r>
            <a:r>
              <a:rPr lang="ru-RU" dirty="0" smtClean="0"/>
              <a:t> </a:t>
            </a:r>
            <a:r>
              <a:rPr lang="ru-RU" dirty="0" err="1" smtClean="0"/>
              <a:t>Дьєрдем</a:t>
            </a:r>
            <a:r>
              <a:rPr lang="ru-RU" dirty="0" smtClean="0"/>
              <a:t> Дожем. </a:t>
            </a:r>
            <a:endParaRPr lang="ru-RU" dirty="0"/>
          </a:p>
        </p:txBody>
      </p:sp>
      <p:pic>
        <p:nvPicPr>
          <p:cNvPr id="4" name="Рисунок 3" descr="220px-Dózsa_Györg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7166"/>
            <a:ext cx="4572000" cy="6072206"/>
          </a:xfrm>
          <a:prstGeom prst="rect">
            <a:avLst/>
          </a:prstGeom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1285860"/>
            <a:ext cx="8258204" cy="514353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У 1359 р. </a:t>
            </a:r>
            <a:r>
              <a:rPr lang="ru-RU" dirty="0" smtClean="0"/>
              <a:t>в </a:t>
            </a:r>
            <a:r>
              <a:rPr lang="ru-RU" dirty="0" err="1" smtClean="0"/>
              <a:t>Молдавському</a:t>
            </a:r>
            <a:r>
              <a:rPr lang="ru-RU" dirty="0" smtClean="0"/>
              <a:t> </a:t>
            </a:r>
            <a:r>
              <a:rPr lang="ru-RU" dirty="0" err="1" smtClean="0"/>
              <a:t>воєводстві</a:t>
            </a:r>
            <a:r>
              <a:rPr lang="ru-RU" dirty="0" smtClean="0"/>
              <a:t>, </a:t>
            </a:r>
            <a:r>
              <a:rPr lang="ru-RU" dirty="0" err="1" smtClean="0"/>
              <a:t>створеному</a:t>
            </a:r>
            <a:r>
              <a:rPr lang="ru-RU" dirty="0" smtClean="0"/>
              <a:t> </a:t>
            </a:r>
            <a:r>
              <a:rPr lang="ru-RU" dirty="0" err="1" smtClean="0"/>
              <a:t>угорцями</a:t>
            </a:r>
            <a:r>
              <a:rPr lang="ru-RU" dirty="0" smtClean="0"/>
              <a:t>, </a:t>
            </a:r>
            <a:r>
              <a:rPr lang="ru-RU" dirty="0" err="1" smtClean="0"/>
              <a:t>владу</a:t>
            </a:r>
            <a:r>
              <a:rPr lang="ru-RU" dirty="0" smtClean="0"/>
              <a:t> </a:t>
            </a:r>
            <a:r>
              <a:rPr lang="ru-RU" dirty="0" err="1" smtClean="0"/>
              <a:t>захопив</a:t>
            </a:r>
            <a:r>
              <a:rPr lang="ru-RU" dirty="0" smtClean="0"/>
              <a:t> </a:t>
            </a:r>
            <a:r>
              <a:rPr lang="ru-RU" dirty="0" err="1" smtClean="0"/>
              <a:t>марамороський</a:t>
            </a:r>
            <a:r>
              <a:rPr lang="ru-RU" dirty="0" smtClean="0"/>
              <a:t> </a:t>
            </a:r>
            <a:r>
              <a:rPr lang="ru-RU" dirty="0" err="1" smtClean="0"/>
              <a:t>воєвода</a:t>
            </a:r>
            <a:r>
              <a:rPr lang="ru-RU" dirty="0" smtClean="0"/>
              <a:t> Богдан, </a:t>
            </a:r>
            <a:r>
              <a:rPr lang="ru-RU" dirty="0" err="1" smtClean="0"/>
              <a:t>котрий</a:t>
            </a:r>
            <a:r>
              <a:rPr lang="ru-RU" dirty="0" smtClean="0"/>
              <a:t> </a:t>
            </a:r>
            <a:r>
              <a:rPr lang="ru-RU" dirty="0" err="1" smtClean="0"/>
              <a:t>заснував</a:t>
            </a:r>
            <a:r>
              <a:rPr lang="ru-RU" dirty="0" smtClean="0"/>
              <a:t> </a:t>
            </a:r>
            <a:r>
              <a:rPr lang="ru-RU" dirty="0" err="1" smtClean="0"/>
              <a:t>самостійне</a:t>
            </a:r>
            <a:r>
              <a:rPr lang="ru-RU" dirty="0" smtClean="0"/>
              <a:t> </a:t>
            </a:r>
            <a:r>
              <a:rPr lang="ru-RU" dirty="0" err="1" smtClean="0"/>
              <a:t>Молдавське</a:t>
            </a:r>
            <a:r>
              <a:rPr lang="ru-RU" dirty="0" smtClean="0"/>
              <a:t> </a:t>
            </a:r>
            <a:r>
              <a:rPr lang="ru-RU" dirty="0" err="1" smtClean="0"/>
              <a:t>князівство</a:t>
            </a:r>
            <a:r>
              <a:rPr lang="ru-RU" dirty="0" smtClean="0"/>
              <a:t>. До </a:t>
            </a:r>
            <a:r>
              <a:rPr lang="ru-RU" dirty="0" err="1" smtClean="0"/>
              <a:t>його</a:t>
            </a:r>
            <a:r>
              <a:rPr lang="ru-RU" dirty="0" smtClean="0"/>
              <a:t> складу </a:t>
            </a:r>
            <a:r>
              <a:rPr lang="ru-RU" dirty="0" err="1" smtClean="0"/>
              <a:t>цього</a:t>
            </a:r>
            <a:r>
              <a:rPr lang="ru-RU" dirty="0" smtClean="0"/>
              <a:t> ж </a:t>
            </a:r>
            <a:r>
              <a:rPr lang="ru-RU" dirty="0" smtClean="0">
                <a:solidFill>
                  <a:schemeClr val="bg1"/>
                </a:solidFill>
              </a:rPr>
              <a:t>1359 р. </a:t>
            </a:r>
            <a:r>
              <a:rPr lang="ru-RU" dirty="0" err="1" smtClean="0"/>
              <a:t>потрапляє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Північна</a:t>
            </a:r>
            <a:r>
              <a:rPr lang="ru-RU" dirty="0" smtClean="0"/>
              <a:t> </a:t>
            </a:r>
            <a:r>
              <a:rPr lang="ru-RU" dirty="0" err="1" smtClean="0"/>
              <a:t>Буковина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наприкінці</a:t>
            </a:r>
            <a:r>
              <a:rPr lang="ru-RU" dirty="0" smtClean="0">
                <a:solidFill>
                  <a:schemeClr val="bg1"/>
                </a:solidFill>
              </a:rPr>
              <a:t> XIV -у </a:t>
            </a:r>
            <a:r>
              <a:rPr lang="ru-RU" dirty="0" err="1" smtClean="0">
                <a:solidFill>
                  <a:schemeClr val="bg1"/>
                </a:solidFill>
              </a:rPr>
              <a:t>першій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половині</a:t>
            </a:r>
            <a:r>
              <a:rPr lang="ru-RU" dirty="0" smtClean="0">
                <a:solidFill>
                  <a:schemeClr val="bg1"/>
                </a:solidFill>
              </a:rPr>
              <a:t> XV ст.</a:t>
            </a:r>
            <a:r>
              <a:rPr lang="ru-RU" dirty="0" smtClean="0"/>
              <a:t> </a:t>
            </a:r>
            <a:r>
              <a:rPr lang="ru-RU" dirty="0" err="1" smtClean="0"/>
              <a:t>називалася</a:t>
            </a:r>
            <a:r>
              <a:rPr lang="ru-RU" dirty="0" smtClean="0"/>
              <a:t> </a:t>
            </a:r>
            <a:r>
              <a:rPr lang="ru-RU" dirty="0" err="1" smtClean="0"/>
              <a:t>Шипинською</a:t>
            </a:r>
            <a:r>
              <a:rPr lang="ru-RU" dirty="0" smtClean="0"/>
              <a:t> землею. </a:t>
            </a:r>
            <a:r>
              <a:rPr lang="ru-RU" dirty="0" err="1" smtClean="0"/>
              <a:t>Тоді</a:t>
            </a:r>
            <a:r>
              <a:rPr lang="ru-RU" dirty="0" smtClean="0"/>
              <a:t> вона </a:t>
            </a:r>
            <a:r>
              <a:rPr lang="ru-RU" dirty="0" err="1" smtClean="0"/>
              <a:t>поділялася</a:t>
            </a:r>
            <a:r>
              <a:rPr lang="ru-RU" dirty="0" smtClean="0"/>
              <a:t> на три </a:t>
            </a:r>
            <a:r>
              <a:rPr lang="ru-RU" dirty="0" err="1" smtClean="0"/>
              <a:t>волості</a:t>
            </a:r>
            <a:r>
              <a:rPr lang="ru-RU" dirty="0" smtClean="0"/>
              <a:t>: </a:t>
            </a:r>
            <a:r>
              <a:rPr lang="ru-RU" i="1" dirty="0" err="1" smtClean="0"/>
              <a:t>Цецинську</a:t>
            </a:r>
            <a:r>
              <a:rPr lang="ru-RU" i="1" dirty="0" smtClean="0"/>
              <a:t>, </a:t>
            </a:r>
            <a:r>
              <a:rPr lang="ru-RU" i="1" dirty="0" err="1" smtClean="0"/>
              <a:t>Хотинську</a:t>
            </a:r>
            <a:r>
              <a:rPr lang="ru-RU" i="1" dirty="0" smtClean="0"/>
              <a:t> </a:t>
            </a:r>
            <a:r>
              <a:rPr lang="ru-RU" i="1" dirty="0" err="1" smtClean="0"/>
              <a:t>й</a:t>
            </a:r>
            <a:r>
              <a:rPr lang="ru-RU" i="1" dirty="0" smtClean="0"/>
              <a:t> </a:t>
            </a:r>
            <a:r>
              <a:rPr lang="ru-RU" i="1" dirty="0" err="1" smtClean="0"/>
              <a:t>Хмелівську</a:t>
            </a:r>
            <a:r>
              <a:rPr lang="ru-RU" i="1" dirty="0" smtClean="0"/>
              <a:t>. </a:t>
            </a:r>
            <a:endParaRPr lang="ru-RU" i="1" dirty="0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571480"/>
            <a:ext cx="8229600" cy="578647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У 1457 р. </a:t>
            </a:r>
            <a:r>
              <a:rPr lang="ru-RU" dirty="0" err="1" smtClean="0"/>
              <a:t>господар</a:t>
            </a:r>
            <a:r>
              <a:rPr lang="ru-RU" dirty="0" smtClean="0"/>
              <a:t> (князь) Петро Арон </a:t>
            </a:r>
            <a:r>
              <a:rPr lang="ru-RU" dirty="0" err="1" smtClean="0"/>
              <a:t>ліквідував</a:t>
            </a:r>
            <a:r>
              <a:rPr lang="ru-RU" dirty="0" smtClean="0"/>
              <a:t> </a:t>
            </a:r>
            <a:r>
              <a:rPr lang="ru-RU" dirty="0" err="1" smtClean="0"/>
              <a:t>Хмелівську</a:t>
            </a:r>
            <a:r>
              <a:rPr lang="ru-RU" dirty="0" smtClean="0"/>
              <a:t> волость, а </a:t>
            </a:r>
            <a:r>
              <a:rPr lang="ru-RU" dirty="0" err="1" smtClean="0"/>
              <a:t>Цецинську</a:t>
            </a:r>
            <a:r>
              <a:rPr lang="ru-RU" dirty="0" smtClean="0"/>
              <a:t> </a:t>
            </a:r>
            <a:r>
              <a:rPr lang="ru-RU" dirty="0" err="1" smtClean="0"/>
              <a:t>перетворив</a:t>
            </a:r>
            <a:r>
              <a:rPr lang="ru-RU" dirty="0" smtClean="0"/>
              <a:t> на </a:t>
            </a:r>
            <a:r>
              <a:rPr lang="ru-RU" dirty="0" err="1" smtClean="0"/>
              <a:t>Чернівецьку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дещо</a:t>
            </a:r>
            <a:r>
              <a:rPr lang="ru-RU" dirty="0" smtClean="0"/>
              <a:t> </a:t>
            </a:r>
            <a:r>
              <a:rPr lang="ru-RU" dirty="0" err="1" smtClean="0"/>
              <a:t>розширив</a:t>
            </a:r>
            <a:r>
              <a:rPr lang="ru-RU" dirty="0" smtClean="0"/>
              <a:t> </a:t>
            </a:r>
            <a:r>
              <a:rPr lang="ru-RU" dirty="0" err="1" smtClean="0"/>
              <a:t>терени</a:t>
            </a:r>
            <a:r>
              <a:rPr lang="ru-RU" dirty="0" smtClean="0"/>
              <a:t> </a:t>
            </a:r>
            <a:r>
              <a:rPr lang="ru-RU" dirty="0" err="1" smtClean="0"/>
              <a:t>Хотинської</a:t>
            </a:r>
            <a:r>
              <a:rPr lang="ru-RU" dirty="0" smtClean="0"/>
              <a:t>. </a:t>
            </a:r>
            <a:r>
              <a:rPr lang="ru-RU" dirty="0" smtClean="0">
                <a:solidFill>
                  <a:schemeClr val="bg1"/>
                </a:solidFill>
              </a:rPr>
              <a:t>У </a:t>
            </a:r>
            <a:r>
              <a:rPr lang="ru-RU" dirty="0" err="1" smtClean="0">
                <a:solidFill>
                  <a:schemeClr val="bg1"/>
                </a:solidFill>
              </a:rPr>
              <a:t>другій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половині</a:t>
            </a:r>
            <a:r>
              <a:rPr lang="ru-RU" dirty="0" smtClean="0">
                <a:solidFill>
                  <a:schemeClr val="bg1"/>
                </a:solidFill>
              </a:rPr>
              <a:t> XIV - </a:t>
            </a:r>
            <a:r>
              <a:rPr lang="ru-RU" dirty="0" err="1" smtClean="0">
                <a:solidFill>
                  <a:schemeClr val="bg1"/>
                </a:solidFill>
              </a:rPr>
              <a:t>першій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третині</a:t>
            </a:r>
            <a:r>
              <a:rPr lang="ru-RU" dirty="0" smtClean="0">
                <a:solidFill>
                  <a:schemeClr val="bg1"/>
                </a:solidFill>
              </a:rPr>
              <a:t> XVI ст. </a:t>
            </a:r>
            <a:r>
              <a:rPr lang="ru-RU" dirty="0" smtClean="0"/>
              <a:t>у </a:t>
            </a:r>
            <a:r>
              <a:rPr lang="ru-RU" dirty="0" err="1" smtClean="0"/>
              <a:t>Північній</a:t>
            </a:r>
            <a:r>
              <a:rPr lang="ru-RU" dirty="0" smtClean="0"/>
              <a:t> </a:t>
            </a:r>
            <a:r>
              <a:rPr lang="ru-RU" dirty="0" err="1" smtClean="0"/>
              <a:t>Буковині</a:t>
            </a:r>
            <a:r>
              <a:rPr lang="ru-RU" dirty="0" smtClean="0"/>
              <a:t> </a:t>
            </a:r>
            <a:r>
              <a:rPr lang="ru-RU" dirty="0" err="1" smtClean="0"/>
              <a:t>налічувалося</a:t>
            </a:r>
            <a:r>
              <a:rPr lang="ru-RU" dirty="0" smtClean="0"/>
              <a:t> 120 </a:t>
            </a:r>
            <a:r>
              <a:rPr lang="ru-RU" dirty="0" err="1" smtClean="0"/>
              <a:t>сіл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2 </a:t>
            </a:r>
            <a:r>
              <a:rPr lang="ru-RU" dirty="0" err="1" smtClean="0"/>
              <a:t>міста</a:t>
            </a:r>
            <a:r>
              <a:rPr lang="ru-RU" dirty="0" smtClean="0"/>
              <a:t>- </a:t>
            </a:r>
            <a:r>
              <a:rPr lang="ru-RU" dirty="0" err="1" smtClean="0"/>
              <a:t>Кожна</a:t>
            </a:r>
            <a:r>
              <a:rPr lang="ru-RU" dirty="0" smtClean="0"/>
              <a:t> громада села мала </a:t>
            </a:r>
            <a:r>
              <a:rPr lang="ru-RU" dirty="0" err="1" smtClean="0"/>
              <a:t>свої</a:t>
            </a:r>
            <a:r>
              <a:rPr lang="ru-RU" dirty="0" smtClean="0"/>
              <a:t> </a:t>
            </a:r>
            <a:r>
              <a:rPr lang="ru-RU" dirty="0" err="1" smtClean="0"/>
              <a:t>межі</a:t>
            </a:r>
            <a:r>
              <a:rPr lang="ru-RU" dirty="0" smtClean="0"/>
              <a:t> (</a:t>
            </a:r>
            <a:r>
              <a:rPr lang="ru-RU" dirty="0" err="1" smtClean="0"/>
              <a:t>хотарі</a:t>
            </a:r>
            <a:r>
              <a:rPr lang="ru-RU" dirty="0" smtClean="0"/>
              <a:t>). </a:t>
            </a:r>
            <a:r>
              <a:rPr lang="ru-RU" dirty="0" err="1" smtClean="0"/>
              <a:t>Обмежена</a:t>
            </a:r>
            <a:r>
              <a:rPr lang="ru-RU" dirty="0" smtClean="0"/>
              <a:t> </a:t>
            </a:r>
            <a:r>
              <a:rPr lang="ru-RU" dirty="0" err="1" smtClean="0"/>
              <a:t>хотарем</a:t>
            </a:r>
            <a:r>
              <a:rPr lang="ru-RU" dirty="0" smtClean="0"/>
              <a:t> </a:t>
            </a:r>
            <a:r>
              <a:rPr lang="ru-RU" dirty="0" err="1" smtClean="0"/>
              <a:t>територія</a:t>
            </a:r>
            <a:r>
              <a:rPr lang="ru-RU" dirty="0" smtClean="0"/>
              <a:t> </a:t>
            </a:r>
            <a:r>
              <a:rPr lang="ru-RU" dirty="0" err="1" smtClean="0"/>
              <a:t>громади</a:t>
            </a:r>
            <a:r>
              <a:rPr lang="ru-RU" dirty="0" smtClean="0"/>
              <a:t> </a:t>
            </a:r>
            <a:r>
              <a:rPr lang="ru-RU" dirty="0" err="1" smtClean="0"/>
              <a:t>називалася</a:t>
            </a:r>
            <a:r>
              <a:rPr lang="ru-RU" dirty="0" smtClean="0"/>
              <a:t> селом, а </a:t>
            </a:r>
            <a:r>
              <a:rPr lang="ru-RU" dirty="0" err="1" smtClean="0"/>
              <a:t>саме</a:t>
            </a:r>
            <a:r>
              <a:rPr lang="ru-RU" dirty="0" smtClean="0"/>
              <a:t> </a:t>
            </a:r>
            <a:r>
              <a:rPr lang="ru-RU" dirty="0" err="1" smtClean="0"/>
              <a:t>поселення</a:t>
            </a:r>
            <a:r>
              <a:rPr lang="ru-RU" dirty="0" smtClean="0"/>
              <a:t> - </a:t>
            </a:r>
            <a:r>
              <a:rPr lang="ru-RU" dirty="0" err="1" smtClean="0"/>
              <a:t>ватрою</a:t>
            </a:r>
            <a:r>
              <a:rPr lang="ru-RU" dirty="0" smtClean="0"/>
              <a:t> (</a:t>
            </a:r>
            <a:r>
              <a:rPr lang="ru-RU" dirty="0" err="1" smtClean="0"/>
              <a:t>вогнищем</a:t>
            </a:r>
            <a:r>
              <a:rPr lang="ru-RU" dirty="0" smtClean="0"/>
              <a:t>). </a:t>
            </a:r>
            <a:r>
              <a:rPr lang="ru-RU" dirty="0" smtClean="0">
                <a:solidFill>
                  <a:schemeClr val="bg1"/>
                </a:solidFill>
              </a:rPr>
              <a:t>До початку XVI ст. </a:t>
            </a:r>
            <a:r>
              <a:rPr lang="ru-RU" dirty="0" err="1" smtClean="0"/>
              <a:t>селяни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особисто</a:t>
            </a:r>
            <a:r>
              <a:rPr lang="ru-RU" dirty="0" smtClean="0"/>
              <a:t> </a:t>
            </a:r>
            <a:r>
              <a:rPr lang="ru-RU" dirty="0" err="1" smtClean="0"/>
              <a:t>вільними</a:t>
            </a:r>
            <a:r>
              <a:rPr lang="ru-RU" dirty="0" smtClean="0"/>
              <a:t>, </a:t>
            </a:r>
            <a:r>
              <a:rPr lang="ru-RU" dirty="0" err="1" smtClean="0"/>
              <a:t>хоча</a:t>
            </a:r>
            <a:r>
              <a:rPr lang="ru-RU" dirty="0" smtClean="0"/>
              <a:t> </a:t>
            </a:r>
            <a:r>
              <a:rPr lang="ru-RU" dirty="0" err="1" smtClean="0"/>
              <a:t>виконували</a:t>
            </a:r>
            <a:r>
              <a:rPr lang="ru-RU" dirty="0" smtClean="0"/>
              <a:t> </a:t>
            </a:r>
            <a:r>
              <a:rPr lang="ru-RU" dirty="0" err="1" smtClean="0"/>
              <a:t>повинності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виплачували</a:t>
            </a:r>
            <a:r>
              <a:rPr lang="ru-RU" dirty="0" smtClean="0"/>
              <a:t> </a:t>
            </a:r>
            <a:r>
              <a:rPr lang="ru-RU" dirty="0" err="1" smtClean="0"/>
              <a:t>різні</a:t>
            </a:r>
            <a:r>
              <a:rPr lang="ru-RU" dirty="0" smtClean="0"/>
              <a:t> </a:t>
            </a:r>
            <a:r>
              <a:rPr lang="ru-RU" dirty="0" err="1" smtClean="0"/>
              <a:t>податки</a:t>
            </a:r>
            <a:r>
              <a:rPr lang="ru-RU" dirty="0" smtClean="0"/>
              <a:t> </a:t>
            </a:r>
            <a:r>
              <a:rPr lang="ru-RU" dirty="0" err="1" smtClean="0"/>
              <a:t>власнику</a:t>
            </a:r>
            <a:r>
              <a:rPr lang="ru-RU" dirty="0" smtClean="0"/>
              <a:t>. Вони взяли </a:t>
            </a:r>
            <a:r>
              <a:rPr lang="ru-RU" dirty="0" err="1" smtClean="0"/>
              <a:t>активну</a:t>
            </a:r>
            <a:r>
              <a:rPr lang="ru-RU" dirty="0" smtClean="0"/>
              <a:t> участь у </a:t>
            </a:r>
            <a:r>
              <a:rPr lang="ru-RU" dirty="0" err="1" smtClean="0"/>
              <a:t>повстаннях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проводом Мухи (1490) та </a:t>
            </a:r>
            <a:r>
              <a:rPr lang="ru-RU" dirty="0" err="1" smtClean="0"/>
              <a:t>Андрія</a:t>
            </a:r>
            <a:r>
              <a:rPr lang="ru-RU" dirty="0" smtClean="0"/>
              <a:t> </a:t>
            </a:r>
            <a:r>
              <a:rPr lang="ru-RU" dirty="0" err="1" smtClean="0"/>
              <a:t>Варули</a:t>
            </a:r>
            <a:r>
              <a:rPr lang="ru-RU" dirty="0" smtClean="0"/>
              <a:t> (1491)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071802" y="500042"/>
            <a:ext cx="2928958" cy="5929354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 smtClean="0"/>
              <a:t>Польське</a:t>
            </a:r>
            <a:r>
              <a:rPr lang="ru-RU" dirty="0" smtClean="0"/>
              <a:t> </a:t>
            </a:r>
            <a:r>
              <a:rPr lang="ru-RU" dirty="0" err="1" smtClean="0"/>
              <a:t>військо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проводом короля Яна </a:t>
            </a:r>
            <a:r>
              <a:rPr lang="ru-RU" dirty="0" err="1" smtClean="0"/>
              <a:t>Ольбрахта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bg1"/>
                </a:solidFill>
              </a:rPr>
              <a:t>в </a:t>
            </a:r>
            <a:r>
              <a:rPr lang="ru-RU" dirty="0" err="1" smtClean="0">
                <a:solidFill>
                  <a:schemeClr val="bg1"/>
                </a:solidFill>
              </a:rPr>
              <a:t>другій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половині</a:t>
            </a:r>
            <a:r>
              <a:rPr lang="ru-RU" dirty="0" smtClean="0">
                <a:solidFill>
                  <a:schemeClr val="bg1"/>
                </a:solidFill>
              </a:rPr>
              <a:t> 1497 р. </a:t>
            </a:r>
            <a:r>
              <a:rPr lang="ru-RU" dirty="0" err="1" smtClean="0"/>
              <a:t>пограбувало</a:t>
            </a:r>
            <a:r>
              <a:rPr lang="ru-RU" dirty="0" smtClean="0"/>
              <a:t> </a:t>
            </a:r>
            <a:r>
              <a:rPr lang="ru-RU" dirty="0" err="1" smtClean="0"/>
              <a:t>чимало</a:t>
            </a:r>
            <a:r>
              <a:rPr lang="ru-RU" dirty="0" smtClean="0"/>
              <a:t> </a:t>
            </a:r>
            <a:r>
              <a:rPr lang="ru-RU" dirty="0" err="1" smtClean="0"/>
              <a:t>сіл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спалило </a:t>
            </a:r>
            <a:r>
              <a:rPr lang="ru-RU" dirty="0" err="1" smtClean="0"/>
              <a:t>Чернівці</a:t>
            </a:r>
            <a:r>
              <a:rPr lang="ru-RU" dirty="0" smtClean="0"/>
              <a:t>. </a:t>
            </a:r>
            <a:r>
              <a:rPr lang="ru-RU" dirty="0" err="1" smtClean="0"/>
              <a:t>Воно</a:t>
            </a:r>
            <a:r>
              <a:rPr lang="ru-RU" dirty="0" smtClean="0"/>
              <a:t> </a:t>
            </a:r>
            <a:r>
              <a:rPr lang="ru-RU" dirty="0" err="1" smtClean="0"/>
              <a:t>зазнало</a:t>
            </a:r>
            <a:r>
              <a:rPr lang="ru-RU" dirty="0" smtClean="0"/>
              <a:t> </a:t>
            </a:r>
            <a:r>
              <a:rPr lang="ru-RU" dirty="0" err="1" smtClean="0"/>
              <a:t>нищівної</a:t>
            </a:r>
            <a:r>
              <a:rPr lang="ru-RU" dirty="0" smtClean="0"/>
              <a:t> </a:t>
            </a:r>
            <a:r>
              <a:rPr lang="ru-RU" dirty="0" err="1" smtClean="0"/>
              <a:t>поразки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bg1"/>
                </a:solidFill>
              </a:rPr>
              <a:t>26 </a:t>
            </a:r>
            <a:r>
              <a:rPr lang="ru-RU" dirty="0" err="1" smtClean="0">
                <a:solidFill>
                  <a:schemeClr val="bg1"/>
                </a:solidFill>
              </a:rPr>
              <a:t>жовтня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smtClean="0"/>
              <a:t>в </a:t>
            </a:r>
            <a:r>
              <a:rPr lang="ru-RU" dirty="0" err="1" smtClean="0"/>
              <a:t>лісі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с. </a:t>
            </a:r>
            <a:r>
              <a:rPr lang="ru-RU" dirty="0" err="1" smtClean="0"/>
              <a:t>Козмин</a:t>
            </a:r>
            <a:r>
              <a:rPr lang="ru-RU" dirty="0" smtClean="0"/>
              <a:t> (</a:t>
            </a:r>
            <a:r>
              <a:rPr lang="ru-RU" dirty="0" err="1" smtClean="0"/>
              <a:t>південніше</a:t>
            </a:r>
            <a:r>
              <a:rPr lang="ru-RU" dirty="0" smtClean="0"/>
              <a:t> </a:t>
            </a:r>
            <a:r>
              <a:rPr lang="ru-RU" dirty="0" err="1" smtClean="0"/>
              <a:t>Чернівців</a:t>
            </a:r>
            <a:r>
              <a:rPr lang="ru-RU" dirty="0" smtClean="0"/>
              <a:t>)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молдавського</a:t>
            </a:r>
            <a:r>
              <a:rPr lang="ru-RU" dirty="0" smtClean="0"/>
              <a:t> господаря </a:t>
            </a:r>
            <a:r>
              <a:rPr lang="ru-RU" dirty="0" err="1" smtClean="0"/>
              <a:t>Штефана</a:t>
            </a:r>
            <a:r>
              <a:rPr lang="ru-RU" dirty="0" smtClean="0"/>
              <a:t> ІІІ.</a:t>
            </a:r>
            <a:endParaRPr lang="ru-RU" dirty="0"/>
          </a:p>
        </p:txBody>
      </p:sp>
      <p:pic>
        <p:nvPicPr>
          <p:cNvPr id="5" name="Рисунок 4" descr="rubase_2_70474238_3176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5794"/>
            <a:ext cx="3202504" cy="4357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Stefan_cel_Mar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7884" y="642918"/>
            <a:ext cx="3315479" cy="4786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71472" y="1524000"/>
            <a:ext cx="8115328" cy="45720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У 1443 р. </a:t>
            </a:r>
            <a:r>
              <a:rPr lang="ru-RU" dirty="0" err="1" smtClean="0"/>
              <a:t>Хаджі-Девлет</a:t>
            </a:r>
            <a:r>
              <a:rPr lang="ru-RU" dirty="0" smtClean="0"/>
              <a:t> </a:t>
            </a:r>
            <a:r>
              <a:rPr lang="ru-RU" dirty="0" err="1" smtClean="0"/>
              <a:t>Гірей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проголошений</a:t>
            </a:r>
            <a:r>
              <a:rPr lang="ru-RU" dirty="0" smtClean="0"/>
              <a:t> </a:t>
            </a:r>
            <a:r>
              <a:rPr lang="ru-RU" dirty="0" err="1" smtClean="0"/>
              <a:t>кримським</a:t>
            </a:r>
            <a:r>
              <a:rPr lang="ru-RU" dirty="0" smtClean="0"/>
              <a:t> ханом.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заснував</a:t>
            </a:r>
            <a:r>
              <a:rPr lang="ru-RU" dirty="0" smtClean="0"/>
              <a:t> на берегах </a:t>
            </a:r>
            <a:r>
              <a:rPr lang="ru-RU" dirty="0" err="1" smtClean="0"/>
              <a:t>ріки</a:t>
            </a:r>
            <a:r>
              <a:rPr lang="ru-RU" dirty="0" smtClean="0"/>
              <a:t> </a:t>
            </a:r>
            <a:r>
              <a:rPr lang="ru-RU" dirty="0" err="1" smtClean="0"/>
              <a:t>Чуруксу</a:t>
            </a:r>
            <a:r>
              <a:rPr lang="ru-RU" dirty="0" smtClean="0"/>
              <a:t> </a:t>
            </a:r>
            <a:r>
              <a:rPr lang="ru-RU" dirty="0" err="1" smtClean="0"/>
              <a:t>місто</a:t>
            </a:r>
            <a:r>
              <a:rPr lang="ru-RU" dirty="0" smtClean="0"/>
              <a:t> Бахчисарай («Палац у садах»), </a:t>
            </a:r>
            <a:r>
              <a:rPr lang="ru-RU" dirty="0" err="1" smtClean="0"/>
              <a:t>що</a:t>
            </a:r>
            <a:r>
              <a:rPr lang="ru-RU" dirty="0" smtClean="0"/>
              <a:t> став новою </a:t>
            </a:r>
            <a:r>
              <a:rPr lang="ru-RU" dirty="0" err="1" smtClean="0"/>
              <a:t>кримською</a:t>
            </a:r>
            <a:r>
              <a:rPr lang="ru-RU" dirty="0" smtClean="0"/>
              <a:t> столицею. На </a:t>
            </a:r>
            <a:r>
              <a:rPr lang="ru-RU" dirty="0" err="1" smtClean="0"/>
              <a:t>території</a:t>
            </a:r>
            <a:r>
              <a:rPr lang="ru-RU" dirty="0" smtClean="0"/>
              <a:t> </a:t>
            </a:r>
            <a:r>
              <a:rPr lang="ru-RU" dirty="0" err="1" smtClean="0"/>
              <a:t>Кримського</a:t>
            </a:r>
            <a:r>
              <a:rPr lang="ru-RU" dirty="0" smtClean="0"/>
              <a:t> ханства </a:t>
            </a:r>
            <a:r>
              <a:rPr lang="ru-RU" dirty="0" err="1" smtClean="0"/>
              <a:t>закріпилося</a:t>
            </a:r>
            <a:r>
              <a:rPr lang="ru-RU" dirty="0" smtClean="0"/>
              <a:t> </a:t>
            </a:r>
            <a:r>
              <a:rPr lang="ru-RU" dirty="0" err="1" smtClean="0"/>
              <a:t>кілька</a:t>
            </a:r>
            <a:r>
              <a:rPr lang="ru-RU" dirty="0" smtClean="0"/>
              <a:t> форм </a:t>
            </a:r>
            <a:r>
              <a:rPr lang="ru-RU" dirty="0" err="1" smtClean="0"/>
              <a:t>розподілу</a:t>
            </a:r>
            <a:r>
              <a:rPr lang="ru-RU" dirty="0" smtClean="0"/>
              <a:t> </a:t>
            </a:r>
            <a:r>
              <a:rPr lang="ru-RU" dirty="0" err="1" smtClean="0"/>
              <a:t>землі</a:t>
            </a:r>
            <a:r>
              <a:rPr lang="ru-RU" dirty="0" smtClean="0"/>
              <a:t>: </a:t>
            </a:r>
            <a:r>
              <a:rPr lang="ru-RU" i="1" dirty="0" err="1" smtClean="0"/>
              <a:t>ханське</a:t>
            </a:r>
            <a:r>
              <a:rPr lang="ru-RU" i="1" dirty="0" smtClean="0"/>
              <a:t> </a:t>
            </a:r>
            <a:r>
              <a:rPr lang="ru-RU" i="1" dirty="0" err="1" smtClean="0"/>
              <a:t>землеволодіння</a:t>
            </a:r>
            <a:r>
              <a:rPr lang="ru-RU" i="1" dirty="0" smtClean="0"/>
              <a:t>, </a:t>
            </a:r>
            <a:r>
              <a:rPr lang="ru-RU" i="1" dirty="0" err="1" smtClean="0"/>
              <a:t>володіння</a:t>
            </a:r>
            <a:r>
              <a:rPr lang="ru-RU" i="1" dirty="0" smtClean="0"/>
              <a:t> </a:t>
            </a:r>
            <a:r>
              <a:rPr lang="ru-RU" i="1" dirty="0" err="1" smtClean="0"/>
              <a:t>знаті</a:t>
            </a:r>
            <a:r>
              <a:rPr lang="ru-RU" i="1" dirty="0" smtClean="0"/>
              <a:t>, </a:t>
            </a:r>
            <a:r>
              <a:rPr lang="ru-RU" i="1" dirty="0" err="1" smtClean="0"/>
              <a:t>султанське</a:t>
            </a:r>
            <a:r>
              <a:rPr lang="ru-RU" i="1" dirty="0" smtClean="0"/>
              <a:t> </a:t>
            </a:r>
            <a:r>
              <a:rPr lang="ru-RU" i="1" dirty="0" err="1" smtClean="0"/>
              <a:t>землеволодіння</a:t>
            </a:r>
            <a:r>
              <a:rPr lang="ru-RU" i="1" dirty="0" smtClean="0"/>
              <a:t>, </a:t>
            </a:r>
            <a:r>
              <a:rPr lang="ru-RU" i="1" dirty="0" err="1" smtClean="0"/>
              <a:t>общинні</a:t>
            </a:r>
            <a:r>
              <a:rPr lang="ru-RU" i="1" dirty="0" smtClean="0"/>
              <a:t> </a:t>
            </a:r>
            <a:r>
              <a:rPr lang="ru-RU" i="1" dirty="0" err="1" smtClean="0"/>
              <a:t>землі</a:t>
            </a:r>
            <a:r>
              <a:rPr lang="ru-RU" i="1" dirty="0" smtClean="0"/>
              <a:t>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38768"/>
          </a:xfrm>
        </p:spPr>
        <p:txBody>
          <a:bodyPr>
            <a:normAutofit/>
          </a:bodyPr>
          <a:lstStyle/>
          <a:p>
            <a:r>
              <a:rPr lang="ru-RU" dirty="0" err="1" smtClean="0"/>
              <a:t>Управління</a:t>
            </a:r>
            <a:r>
              <a:rPr lang="ru-RU" dirty="0" smtClean="0"/>
              <a:t> ханством </a:t>
            </a:r>
            <a:r>
              <a:rPr lang="ru-RU" dirty="0" err="1" smtClean="0"/>
              <a:t>здійснювалося</a:t>
            </a:r>
            <a:r>
              <a:rPr lang="ru-RU" dirty="0" smtClean="0"/>
              <a:t> ханом </a:t>
            </a:r>
            <a:r>
              <a:rPr lang="ru-RU" dirty="0" err="1" smtClean="0"/>
              <a:t>і</a:t>
            </a:r>
            <a:r>
              <a:rPr lang="ru-RU" dirty="0" smtClean="0"/>
              <a:t> державною радою — </a:t>
            </a:r>
            <a:r>
              <a:rPr lang="ru-RU" i="1" dirty="0" smtClean="0"/>
              <a:t>диваном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складався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хана, </a:t>
            </a:r>
            <a:r>
              <a:rPr lang="ru-RU" dirty="0" err="1" smtClean="0"/>
              <a:t>його</a:t>
            </a:r>
            <a:r>
              <a:rPr lang="ru-RU" dirty="0" smtClean="0"/>
              <a:t> заступника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спадкоємця</a:t>
            </a:r>
            <a:r>
              <a:rPr lang="ru-RU" dirty="0" smtClean="0"/>
              <a:t> </a:t>
            </a:r>
            <a:r>
              <a:rPr lang="ru-RU" dirty="0" err="1" smtClean="0"/>
              <a:t>калги-султана</a:t>
            </a:r>
            <a:r>
              <a:rPr lang="ru-RU" dirty="0" smtClean="0"/>
              <a:t>, </a:t>
            </a:r>
            <a:r>
              <a:rPr lang="ru-RU" dirty="0" err="1" smtClean="0"/>
              <a:t>старшої</a:t>
            </a:r>
            <a:r>
              <a:rPr lang="ru-RU" dirty="0" smtClean="0"/>
              <a:t> </a:t>
            </a:r>
            <a:r>
              <a:rPr lang="ru-RU" dirty="0" err="1" smtClean="0"/>
              <a:t>дружини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матері</a:t>
            </a:r>
            <a:r>
              <a:rPr lang="ru-RU" dirty="0" smtClean="0"/>
              <a:t> хана — </a:t>
            </a:r>
            <a:r>
              <a:rPr lang="ru-RU" i="1" dirty="0" err="1" smtClean="0"/>
              <a:t>ханші</a:t>
            </a:r>
            <a:r>
              <a:rPr lang="ru-RU" i="1" dirty="0" smtClean="0"/>
              <a:t> </a:t>
            </a:r>
            <a:r>
              <a:rPr lang="ru-RU" i="1" dirty="0" err="1" smtClean="0"/>
              <a:t>валіде</a:t>
            </a:r>
            <a:r>
              <a:rPr lang="ru-RU" dirty="0" smtClean="0"/>
              <a:t>, </a:t>
            </a:r>
            <a:r>
              <a:rPr lang="ru-RU" dirty="0" err="1" smtClean="0"/>
              <a:t>глави</a:t>
            </a:r>
            <a:r>
              <a:rPr lang="ru-RU" dirty="0" smtClean="0"/>
              <a:t> </a:t>
            </a:r>
            <a:r>
              <a:rPr lang="ru-RU" dirty="0" err="1" smtClean="0"/>
              <a:t>мусульманського</a:t>
            </a:r>
            <a:r>
              <a:rPr lang="ru-RU" dirty="0" smtClean="0"/>
              <a:t> </a:t>
            </a:r>
            <a:r>
              <a:rPr lang="ru-RU" dirty="0" err="1" smtClean="0"/>
              <a:t>духівництва</a:t>
            </a:r>
            <a:r>
              <a:rPr lang="ru-RU" dirty="0" smtClean="0"/>
              <a:t> ханства — </a:t>
            </a:r>
            <a:r>
              <a:rPr lang="ru-RU" i="1" dirty="0" err="1" smtClean="0"/>
              <a:t>муфтія</a:t>
            </a:r>
            <a:r>
              <a:rPr lang="ru-RU" dirty="0" smtClean="0"/>
              <a:t>, </a:t>
            </a:r>
            <a:r>
              <a:rPr lang="ru-RU" dirty="0" err="1" smtClean="0"/>
              <a:t>головних</a:t>
            </a:r>
            <a:r>
              <a:rPr lang="ru-RU" dirty="0" smtClean="0"/>
              <a:t> </a:t>
            </a:r>
            <a:r>
              <a:rPr lang="ru-RU" dirty="0" err="1" smtClean="0"/>
              <a:t>беків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огланів</a:t>
            </a:r>
            <a:r>
              <a:rPr lang="ru-RU" dirty="0" smtClean="0"/>
              <a:t>. Державною </a:t>
            </a:r>
            <a:r>
              <a:rPr lang="ru-RU" dirty="0" err="1" smtClean="0"/>
              <a:t>релігією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i="1" dirty="0" err="1" smtClean="0"/>
              <a:t>іслам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робило</a:t>
            </a:r>
            <a:r>
              <a:rPr lang="ru-RU" dirty="0" smtClean="0"/>
              <a:t> мусульманство на </a:t>
            </a:r>
            <a:r>
              <a:rPr lang="ru-RU" dirty="0" err="1" smtClean="0"/>
              <a:t>чолі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муфтієм</a:t>
            </a:r>
            <a:r>
              <a:rPr lang="ru-RU" dirty="0" smtClean="0"/>
              <a:t> </a:t>
            </a:r>
            <a:r>
              <a:rPr lang="ru-RU" dirty="0" err="1" smtClean="0"/>
              <a:t>важливою</a:t>
            </a:r>
            <a:r>
              <a:rPr lang="ru-RU" dirty="0" smtClean="0"/>
              <a:t> </a:t>
            </a:r>
            <a:r>
              <a:rPr lang="ru-RU" dirty="0" err="1" smtClean="0"/>
              <a:t>політичною</a:t>
            </a:r>
            <a:r>
              <a:rPr lang="ru-RU" dirty="0" smtClean="0"/>
              <a:t> силою </a:t>
            </a:r>
            <a:r>
              <a:rPr lang="ru-RU" dirty="0" err="1" smtClean="0"/>
              <a:t>Кримського</a:t>
            </a:r>
            <a:r>
              <a:rPr lang="ru-RU" dirty="0" smtClean="0"/>
              <a:t> </a:t>
            </a:r>
            <a:r>
              <a:rPr lang="ru-RU" dirty="0" err="1" smtClean="0"/>
              <a:t>ханства.Усе</a:t>
            </a:r>
            <a:r>
              <a:rPr lang="ru-RU" dirty="0" smtClean="0"/>
              <a:t> </a:t>
            </a:r>
            <a:r>
              <a:rPr lang="ru-RU" dirty="0" err="1" smtClean="0"/>
              <a:t>населення</a:t>
            </a:r>
            <a:r>
              <a:rPr lang="ru-RU" dirty="0" smtClean="0"/>
              <a:t> ханства </a:t>
            </a:r>
            <a:r>
              <a:rPr lang="ru-RU" dirty="0" err="1" smtClean="0"/>
              <a:t>поділялося</a:t>
            </a:r>
            <a:r>
              <a:rPr lang="ru-RU" dirty="0" smtClean="0"/>
              <a:t> на 3 </a:t>
            </a:r>
            <a:r>
              <a:rPr lang="ru-RU" dirty="0" err="1" smtClean="0"/>
              <a:t>групи</a:t>
            </a:r>
            <a:r>
              <a:rPr lang="ru-RU" i="1" dirty="0" smtClean="0"/>
              <a:t>: </a:t>
            </a:r>
            <a:r>
              <a:rPr lang="ru-RU" i="1" dirty="0" err="1" smtClean="0"/>
              <a:t>мусульмани</a:t>
            </a:r>
            <a:r>
              <a:rPr lang="ru-RU" i="1" dirty="0" smtClean="0"/>
              <a:t>, </a:t>
            </a:r>
            <a:r>
              <a:rPr lang="ru-RU" i="1" dirty="0" err="1" smtClean="0"/>
              <a:t>православні</a:t>
            </a:r>
            <a:r>
              <a:rPr lang="ru-RU" i="1" dirty="0" smtClean="0"/>
              <a:t> (</a:t>
            </a:r>
            <a:r>
              <a:rPr lang="ru-RU" i="1" dirty="0" err="1" smtClean="0"/>
              <a:t>есір</a:t>
            </a:r>
            <a:r>
              <a:rPr lang="ru-RU" i="1" dirty="0" smtClean="0"/>
              <a:t>), </a:t>
            </a:r>
            <a:r>
              <a:rPr lang="ru-RU" i="1" dirty="0" err="1" smtClean="0"/>
              <a:t>раїя</a:t>
            </a:r>
            <a:r>
              <a:rPr lang="ru-RU" i="1" dirty="0" smtClean="0"/>
              <a:t> (</a:t>
            </a:r>
            <a:r>
              <a:rPr lang="ru-RU" i="1" dirty="0" err="1" smtClean="0"/>
              <a:t>піддані</a:t>
            </a:r>
            <a:r>
              <a:rPr lang="ru-RU" i="1" dirty="0" smtClean="0"/>
              <a:t> </a:t>
            </a:r>
            <a:r>
              <a:rPr lang="ru-RU" i="1" dirty="0" err="1" smtClean="0"/>
              <a:t>різних</a:t>
            </a:r>
            <a:r>
              <a:rPr lang="ru-RU" i="1" dirty="0" smtClean="0"/>
              <a:t> </a:t>
            </a:r>
            <a:r>
              <a:rPr lang="ru-RU" i="1" dirty="0" err="1" smtClean="0"/>
              <a:t>релігійно-етнічних</a:t>
            </a:r>
            <a:r>
              <a:rPr lang="ru-RU" i="1" dirty="0" smtClean="0"/>
              <a:t> </a:t>
            </a:r>
            <a:r>
              <a:rPr lang="ru-RU" i="1" dirty="0" err="1" smtClean="0"/>
              <a:t>спільнот</a:t>
            </a:r>
            <a:r>
              <a:rPr lang="ru-RU" i="1" dirty="0" smtClean="0"/>
              <a:t>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7_0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4" y="1304817"/>
            <a:ext cx="8643998" cy="555318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-214338"/>
            <a:ext cx="8229600" cy="1219200"/>
          </a:xfrm>
        </p:spPr>
        <p:txBody>
          <a:bodyPr>
            <a:normAutofit/>
          </a:bodyPr>
          <a:lstStyle/>
          <a:p>
            <a:r>
              <a:rPr lang="uk-UA" sz="2000" dirty="0" smtClean="0">
                <a:solidFill>
                  <a:schemeClr val="bg1"/>
                </a:solidFill>
              </a:rPr>
              <a:t>Східнослов'янські племена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357166"/>
            <a:ext cx="8229600" cy="45720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У </a:t>
            </a:r>
            <a:r>
              <a:rPr lang="ru-RU" dirty="0" err="1" smtClean="0">
                <a:solidFill>
                  <a:schemeClr val="bg1"/>
                </a:solidFill>
              </a:rPr>
              <a:t>другій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половині</a:t>
            </a:r>
            <a:r>
              <a:rPr lang="ru-RU" dirty="0" smtClean="0">
                <a:solidFill>
                  <a:schemeClr val="bg1"/>
                </a:solidFill>
              </a:rPr>
              <a:t> XIV ст. </a:t>
            </a:r>
            <a:r>
              <a:rPr lang="ru-RU" dirty="0" err="1" smtClean="0"/>
              <a:t>Кримське</a:t>
            </a:r>
            <a:r>
              <a:rPr lang="ru-RU" dirty="0" smtClean="0"/>
              <a:t> </a:t>
            </a:r>
            <a:r>
              <a:rPr lang="ru-RU" dirty="0" err="1" smtClean="0"/>
              <a:t>намісництво</a:t>
            </a:r>
            <a:r>
              <a:rPr lang="ru-RU" dirty="0" smtClean="0"/>
              <a:t> </a:t>
            </a:r>
            <a:r>
              <a:rPr lang="ru-RU" dirty="0" err="1" smtClean="0"/>
              <a:t>стає</a:t>
            </a:r>
            <a:r>
              <a:rPr lang="ru-RU" dirty="0" smtClean="0"/>
              <a:t> </a:t>
            </a:r>
            <a:r>
              <a:rPr lang="ru-RU" dirty="0" err="1" smtClean="0"/>
              <a:t>основним</a:t>
            </a:r>
            <a:r>
              <a:rPr lang="ru-RU" dirty="0" smtClean="0"/>
              <a:t> </a:t>
            </a:r>
            <a:r>
              <a:rPr lang="ru-RU" dirty="0" err="1" smtClean="0"/>
              <a:t>володінням</a:t>
            </a:r>
            <a:r>
              <a:rPr lang="ru-RU" dirty="0" smtClean="0"/>
              <a:t> темника Мамая, а </a:t>
            </a:r>
            <a:r>
              <a:rPr lang="ru-RU" dirty="0" err="1" smtClean="0"/>
              <a:t>наприкінці</a:t>
            </a:r>
            <a:r>
              <a:rPr lang="ru-RU" dirty="0" smtClean="0"/>
              <a:t> </a:t>
            </a:r>
            <a:r>
              <a:rPr lang="ru-RU" dirty="0" err="1" smtClean="0"/>
              <a:t>століття</a:t>
            </a:r>
            <a:r>
              <a:rPr lang="ru-RU" dirty="0" smtClean="0"/>
              <a:t> - </a:t>
            </a:r>
            <a:r>
              <a:rPr lang="ru-RU" dirty="0" err="1" smtClean="0"/>
              <a:t>опорним</a:t>
            </a:r>
            <a:r>
              <a:rPr lang="ru-RU" dirty="0" smtClean="0"/>
              <a:t> пунктом хана </a:t>
            </a:r>
            <a:r>
              <a:rPr lang="ru-RU" dirty="0" err="1" smtClean="0"/>
              <a:t>Золотої</a:t>
            </a:r>
            <a:r>
              <a:rPr lang="ru-RU" dirty="0" smtClean="0"/>
              <a:t> </a:t>
            </a:r>
            <a:r>
              <a:rPr lang="ru-RU" dirty="0" err="1" smtClean="0"/>
              <a:t>Орди</a:t>
            </a:r>
            <a:r>
              <a:rPr lang="ru-RU" dirty="0" smtClean="0"/>
              <a:t> </a:t>
            </a:r>
            <a:r>
              <a:rPr lang="ru-RU" dirty="0" err="1" smtClean="0"/>
              <a:t>Тохтамиша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4" name="Рисунок 3" descr="002729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3" y="2143116"/>
            <a:ext cx="3868129" cy="4429156"/>
          </a:xfrm>
          <a:prstGeom prst="rect">
            <a:avLst/>
          </a:prstGeom>
        </p:spPr>
      </p:pic>
      <p:pic>
        <p:nvPicPr>
          <p:cNvPr id="5" name="Рисунок 4" descr="img_item_13161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2143116"/>
            <a:ext cx="3501309" cy="4429156"/>
          </a:xfrm>
          <a:prstGeom prst="rect">
            <a:avLst/>
          </a:prstGeom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714876" y="357166"/>
            <a:ext cx="3971924" cy="6500834"/>
          </a:xfrm>
        </p:spPr>
        <p:txBody>
          <a:bodyPr>
            <a:normAutofit fontScale="92500"/>
          </a:bodyPr>
          <a:lstStyle/>
          <a:p>
            <a:r>
              <a:rPr lang="ru-RU" dirty="0" err="1" smtClean="0"/>
              <a:t>Виразником</a:t>
            </a:r>
            <a:r>
              <a:rPr lang="ru-RU" dirty="0" smtClean="0"/>
              <a:t> </a:t>
            </a:r>
            <a:r>
              <a:rPr lang="ru-RU" dirty="0" err="1" smtClean="0"/>
              <a:t>інтересів</a:t>
            </a:r>
            <a:r>
              <a:rPr lang="ru-RU" dirty="0" smtClean="0"/>
              <a:t> </a:t>
            </a:r>
            <a:r>
              <a:rPr lang="ru-RU" dirty="0" err="1" smtClean="0"/>
              <a:t>знаті</a:t>
            </a:r>
            <a:r>
              <a:rPr lang="ru-RU" dirty="0" smtClean="0"/>
              <a:t> став </a:t>
            </a:r>
            <a:r>
              <a:rPr lang="ru-RU" dirty="0" err="1" smtClean="0"/>
              <a:t>Гаджі</a:t>
            </a:r>
            <a:r>
              <a:rPr lang="ru-RU" dirty="0" smtClean="0"/>
              <a:t> </a:t>
            </a:r>
            <a:r>
              <a:rPr lang="ru-RU" dirty="0" err="1" smtClean="0"/>
              <a:t>Гірей</a:t>
            </a:r>
            <a:r>
              <a:rPr lang="ru-RU" dirty="0" smtClean="0"/>
              <a:t> - </a:t>
            </a:r>
            <a:r>
              <a:rPr lang="ru-RU" dirty="0" err="1" smtClean="0"/>
              <a:t>нащадок</a:t>
            </a:r>
            <a:r>
              <a:rPr lang="ru-RU" dirty="0" smtClean="0"/>
              <a:t> </a:t>
            </a:r>
            <a:r>
              <a:rPr lang="ru-RU" dirty="0" err="1" smtClean="0"/>
              <a:t>Чингісхана</a:t>
            </a:r>
            <a:r>
              <a:rPr lang="ru-RU" dirty="0" smtClean="0"/>
              <a:t>.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домігся</a:t>
            </a:r>
            <a:r>
              <a:rPr lang="ru-RU" dirty="0" smtClean="0"/>
              <a:t> </a:t>
            </a:r>
            <a:r>
              <a:rPr lang="ru-RU" dirty="0" err="1" smtClean="0"/>
              <a:t>влади</a:t>
            </a:r>
            <a:r>
              <a:rPr lang="ru-RU" dirty="0" smtClean="0"/>
              <a:t> в </a:t>
            </a:r>
            <a:r>
              <a:rPr lang="ru-RU" dirty="0" err="1" smtClean="0"/>
              <a:t>намісництві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протягом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bg1"/>
                </a:solidFill>
              </a:rPr>
              <a:t>1428—1430 </a:t>
            </a:r>
            <a:r>
              <a:rPr lang="ru-RU" dirty="0" err="1" smtClean="0">
                <a:solidFill>
                  <a:schemeClr val="bg1"/>
                </a:solidFill>
              </a:rPr>
              <a:t>рр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dirty="0" err="1" smtClean="0"/>
              <a:t>заснував</a:t>
            </a:r>
            <a:r>
              <a:rPr lang="ru-RU" dirty="0" smtClean="0"/>
              <a:t> на </a:t>
            </a:r>
            <a:r>
              <a:rPr lang="ru-RU" dirty="0" err="1" smtClean="0"/>
              <a:t>Кримському</a:t>
            </a:r>
            <a:r>
              <a:rPr lang="ru-RU" dirty="0" smtClean="0"/>
              <a:t> </a:t>
            </a:r>
            <a:r>
              <a:rPr lang="ru-RU" dirty="0" err="1" smtClean="0"/>
              <a:t>півострові</a:t>
            </a:r>
            <a:r>
              <a:rPr lang="ru-RU" dirty="0" smtClean="0"/>
              <a:t> </a:t>
            </a:r>
            <a:r>
              <a:rPr lang="ru-RU" dirty="0" err="1" smtClean="0"/>
              <a:t>нову</a:t>
            </a:r>
            <a:r>
              <a:rPr lang="ru-RU" dirty="0" smtClean="0"/>
              <a:t> державу -</a:t>
            </a:r>
            <a:r>
              <a:rPr lang="ru-RU" dirty="0" err="1" smtClean="0"/>
              <a:t>Кримський</a:t>
            </a:r>
            <a:r>
              <a:rPr lang="ru-RU" dirty="0" smtClean="0"/>
              <a:t> улус,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займав</a:t>
            </a:r>
            <a:r>
              <a:rPr lang="ru-RU" dirty="0" smtClean="0"/>
              <a:t> </a:t>
            </a:r>
            <a:r>
              <a:rPr lang="ru-RU" dirty="0" err="1" smtClean="0"/>
              <a:t>південно-східну</a:t>
            </a:r>
            <a:r>
              <a:rPr lang="ru-RU" dirty="0" smtClean="0"/>
              <a:t> </a:t>
            </a:r>
            <a:r>
              <a:rPr lang="ru-RU" dirty="0" err="1" smtClean="0"/>
              <a:t>частину</a:t>
            </a:r>
            <a:r>
              <a:rPr lang="ru-RU" dirty="0" smtClean="0"/>
              <a:t> </a:t>
            </a:r>
            <a:r>
              <a:rPr lang="ru-RU" dirty="0" err="1" smtClean="0"/>
              <a:t>півострова</a:t>
            </a:r>
            <a:r>
              <a:rPr lang="ru-RU" dirty="0" smtClean="0"/>
              <a:t>. </a:t>
            </a:r>
            <a:r>
              <a:rPr lang="ru-RU" dirty="0" smtClean="0">
                <a:solidFill>
                  <a:schemeClr val="bg1"/>
                </a:solidFill>
              </a:rPr>
              <a:t>У 1449 р. </a:t>
            </a:r>
            <a:r>
              <a:rPr lang="ru-RU" dirty="0" err="1" smtClean="0"/>
              <a:t>Гаджі</a:t>
            </a:r>
            <a:r>
              <a:rPr lang="ru-RU" dirty="0" smtClean="0"/>
              <a:t> </a:t>
            </a:r>
            <a:r>
              <a:rPr lang="ru-RU" dirty="0" err="1" smtClean="0"/>
              <a:t>Гірей</a:t>
            </a:r>
            <a:r>
              <a:rPr lang="ru-RU" dirty="0" smtClean="0"/>
              <a:t> </a:t>
            </a:r>
            <a:r>
              <a:rPr lang="ru-RU" dirty="0" err="1" smtClean="0"/>
              <a:t>проголошує</a:t>
            </a:r>
            <a:r>
              <a:rPr lang="ru-RU" dirty="0" smtClean="0"/>
              <a:t> себе правителем </a:t>
            </a:r>
            <a:r>
              <a:rPr lang="ru-RU" dirty="0" err="1" smtClean="0"/>
              <a:t>Криму</a:t>
            </a:r>
            <a:r>
              <a:rPr lang="ru-RU" dirty="0" smtClean="0"/>
              <a:t>. </a:t>
            </a:r>
            <a:r>
              <a:rPr lang="ru-RU" dirty="0" smtClean="0">
                <a:solidFill>
                  <a:schemeClr val="bg1"/>
                </a:solidFill>
              </a:rPr>
              <a:t>В 1455 р. </a:t>
            </a:r>
            <a:r>
              <a:rPr lang="ru-RU" dirty="0" smtClean="0"/>
              <a:t>держава </a:t>
            </a:r>
            <a:r>
              <a:rPr lang="ru-RU" dirty="0" err="1" smtClean="0"/>
              <a:t>виборює</a:t>
            </a:r>
            <a:r>
              <a:rPr lang="ru-RU" dirty="0" smtClean="0"/>
              <a:t> </a:t>
            </a:r>
            <a:r>
              <a:rPr lang="ru-RU" dirty="0" err="1" smtClean="0"/>
              <a:t>самостійність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набуває</a:t>
            </a:r>
            <a:r>
              <a:rPr lang="ru-RU" dirty="0" smtClean="0"/>
              <a:t> статусу «великого улусу».</a:t>
            </a:r>
          </a:p>
          <a:p>
            <a:endParaRPr lang="ru-RU" dirty="0"/>
          </a:p>
        </p:txBody>
      </p:sp>
      <p:pic>
        <p:nvPicPr>
          <p:cNvPr id="4" name="Рисунок 3" descr="75af1d4a1e8f0d3ae1666fccde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480"/>
            <a:ext cx="4340980" cy="5500702"/>
          </a:xfrm>
          <a:prstGeom prst="rect">
            <a:avLst/>
          </a:prstGeom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381644"/>
          </a:xfrm>
        </p:spPr>
        <p:txBody>
          <a:bodyPr>
            <a:normAutofit/>
          </a:bodyPr>
          <a:lstStyle/>
          <a:p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смерті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bg1"/>
                </a:solidFill>
              </a:rPr>
              <a:t>в 1466 р. </a:t>
            </a:r>
            <a:r>
              <a:rPr lang="ru-RU" dirty="0" err="1" smtClean="0"/>
              <a:t>Гаджі</a:t>
            </a:r>
            <a:r>
              <a:rPr lang="ru-RU" dirty="0" smtClean="0"/>
              <a:t> </a:t>
            </a:r>
            <a:r>
              <a:rPr lang="ru-RU" dirty="0" err="1" smtClean="0"/>
              <a:t>Гірея</a:t>
            </a:r>
            <a:r>
              <a:rPr lang="ru-RU" dirty="0" smtClean="0"/>
              <a:t> </a:t>
            </a:r>
            <a:r>
              <a:rPr lang="ru-RU" dirty="0" err="1" smtClean="0"/>
              <a:t>розпочалася</a:t>
            </a:r>
            <a:r>
              <a:rPr lang="ru-RU" dirty="0" smtClean="0"/>
              <a:t> </a:t>
            </a:r>
            <a:r>
              <a:rPr lang="ru-RU" dirty="0" err="1" smtClean="0"/>
              <a:t>боротьба</a:t>
            </a:r>
            <a:r>
              <a:rPr lang="ru-RU" dirty="0" smtClean="0"/>
              <a:t> за </a:t>
            </a:r>
            <a:r>
              <a:rPr lang="ru-RU" dirty="0" err="1" smtClean="0"/>
              <a:t>владу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синами</a:t>
            </a:r>
            <a:r>
              <a:rPr lang="ru-RU" dirty="0" smtClean="0"/>
              <a:t>. </a:t>
            </a:r>
            <a:r>
              <a:rPr lang="ru-RU" dirty="0" err="1" smtClean="0"/>
              <a:t>Скориставшись</a:t>
            </a:r>
            <a:r>
              <a:rPr lang="ru-RU" dirty="0" smtClean="0"/>
              <a:t> </a:t>
            </a:r>
            <a:r>
              <a:rPr lang="ru-RU" dirty="0" err="1" smtClean="0"/>
              <a:t>цим</a:t>
            </a:r>
            <a:r>
              <a:rPr lang="ru-RU" dirty="0" smtClean="0"/>
              <a:t>, хан </a:t>
            </a:r>
            <a:r>
              <a:rPr lang="ru-RU" dirty="0" err="1" smtClean="0"/>
              <a:t>Великої</a:t>
            </a:r>
            <a:r>
              <a:rPr lang="ru-RU" dirty="0" smtClean="0"/>
              <a:t> </a:t>
            </a:r>
            <a:r>
              <a:rPr lang="ru-RU" dirty="0" err="1" smtClean="0"/>
              <a:t>Орди</a:t>
            </a:r>
            <a:r>
              <a:rPr lang="ru-RU" dirty="0" smtClean="0"/>
              <a:t> Ахмат </a:t>
            </a:r>
            <a:r>
              <a:rPr lang="ru-RU" dirty="0" smtClean="0">
                <a:solidFill>
                  <a:schemeClr val="bg1"/>
                </a:solidFill>
              </a:rPr>
              <a:t>у 1474 р. </a:t>
            </a:r>
            <a:r>
              <a:rPr lang="ru-RU" dirty="0" err="1" smtClean="0"/>
              <a:t>захоплює</a:t>
            </a:r>
            <a:r>
              <a:rPr lang="ru-RU" dirty="0" smtClean="0"/>
              <a:t> </a:t>
            </a:r>
            <a:r>
              <a:rPr lang="ru-RU" dirty="0" err="1" smtClean="0"/>
              <a:t>Крим</a:t>
            </a:r>
            <a:r>
              <a:rPr lang="ru-RU" dirty="0" smtClean="0"/>
              <a:t>. Один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провідників</a:t>
            </a:r>
            <a:r>
              <a:rPr lang="ru-RU" dirty="0" smtClean="0"/>
              <a:t> роду </a:t>
            </a:r>
            <a:r>
              <a:rPr lang="ru-RU" dirty="0" err="1" smtClean="0"/>
              <a:t>Ширінів</a:t>
            </a:r>
            <a:r>
              <a:rPr lang="ru-RU" dirty="0" smtClean="0"/>
              <a:t>, </a:t>
            </a:r>
            <a:r>
              <a:rPr lang="ru-RU" dirty="0" err="1" smtClean="0"/>
              <a:t>Емінек</a:t>
            </a:r>
            <a:r>
              <a:rPr lang="ru-RU" dirty="0" smtClean="0"/>
              <a:t>, </a:t>
            </a:r>
            <a:r>
              <a:rPr lang="ru-RU" dirty="0" err="1" smtClean="0"/>
              <a:t>звернувся</a:t>
            </a:r>
            <a:r>
              <a:rPr lang="ru-RU" dirty="0" smtClean="0"/>
              <a:t> по </a:t>
            </a:r>
            <a:r>
              <a:rPr lang="ru-RU" dirty="0" err="1" smtClean="0"/>
              <a:t>допомогу</a:t>
            </a:r>
            <a:r>
              <a:rPr lang="ru-RU" dirty="0" smtClean="0"/>
              <a:t> до </a:t>
            </a:r>
            <a:r>
              <a:rPr lang="ru-RU" dirty="0" err="1" smtClean="0"/>
              <a:t>турецького</a:t>
            </a:r>
            <a:r>
              <a:rPr lang="ru-RU" dirty="0" smtClean="0"/>
              <a:t> султана </a:t>
            </a:r>
            <a:r>
              <a:rPr lang="ru-RU" dirty="0" err="1" smtClean="0"/>
              <a:t>Мегмеда</a:t>
            </a:r>
            <a:r>
              <a:rPr lang="ru-RU" dirty="0" smtClean="0"/>
              <a:t> II, </a:t>
            </a:r>
            <a:r>
              <a:rPr lang="ru-RU" dirty="0" err="1" smtClean="0"/>
              <a:t>котрий</a:t>
            </a:r>
            <a:r>
              <a:rPr lang="ru-RU" dirty="0" smtClean="0"/>
              <a:t> сам </a:t>
            </a:r>
            <a:r>
              <a:rPr lang="ru-RU" dirty="0" err="1" smtClean="0"/>
              <a:t>хотів</a:t>
            </a:r>
            <a:r>
              <a:rPr lang="ru-RU" dirty="0" smtClean="0"/>
              <a:t> </a:t>
            </a:r>
            <a:r>
              <a:rPr lang="ru-RU" dirty="0" err="1" smtClean="0"/>
              <a:t>утвердитися</a:t>
            </a:r>
            <a:r>
              <a:rPr lang="ru-RU" dirty="0" smtClean="0"/>
              <a:t> в </a:t>
            </a:r>
            <a:r>
              <a:rPr lang="ru-RU" dirty="0" err="1" smtClean="0"/>
              <a:t>Криму</a:t>
            </a:r>
            <a:r>
              <a:rPr lang="ru-RU" dirty="0" smtClean="0"/>
              <a:t>. </a:t>
            </a:r>
            <a:r>
              <a:rPr lang="ru-RU" dirty="0" smtClean="0">
                <a:solidFill>
                  <a:schemeClr val="bg1"/>
                </a:solidFill>
              </a:rPr>
              <a:t>В 1475 р. </a:t>
            </a:r>
            <a:r>
              <a:rPr lang="ru-RU" dirty="0" err="1" smtClean="0"/>
              <a:t>турецьке</a:t>
            </a:r>
            <a:r>
              <a:rPr lang="ru-RU" dirty="0" smtClean="0"/>
              <a:t> </a:t>
            </a:r>
            <a:r>
              <a:rPr lang="ru-RU" dirty="0" err="1" smtClean="0"/>
              <a:t>військо</a:t>
            </a:r>
            <a:r>
              <a:rPr lang="ru-RU" dirty="0" smtClean="0"/>
              <a:t> </a:t>
            </a:r>
            <a:r>
              <a:rPr lang="ru-RU" dirty="0" err="1" smtClean="0"/>
              <a:t>захоплює</a:t>
            </a:r>
            <a:r>
              <a:rPr lang="ru-RU" dirty="0" smtClean="0"/>
              <a:t> Кафу та </a:t>
            </a:r>
            <a:r>
              <a:rPr lang="ru-RU" dirty="0" err="1" smtClean="0"/>
              <a:t>інші</a:t>
            </a:r>
            <a:r>
              <a:rPr lang="ru-RU" dirty="0" smtClean="0"/>
              <a:t> </a:t>
            </a:r>
            <a:r>
              <a:rPr lang="ru-RU" dirty="0" err="1" smtClean="0"/>
              <a:t>міста</a:t>
            </a:r>
            <a:r>
              <a:rPr lang="ru-RU" dirty="0" smtClean="0"/>
              <a:t> </a:t>
            </a:r>
            <a:r>
              <a:rPr lang="ru-RU" dirty="0" err="1" smtClean="0"/>
              <a:t>Південного</a:t>
            </a:r>
            <a:r>
              <a:rPr lang="ru-RU" dirty="0" smtClean="0"/>
              <a:t> </a:t>
            </a:r>
            <a:r>
              <a:rPr lang="ru-RU" dirty="0" err="1" smtClean="0"/>
              <a:t>узбережжя</a:t>
            </a:r>
            <a:r>
              <a:rPr lang="ru-RU" dirty="0" smtClean="0"/>
              <a:t>, </a:t>
            </a:r>
            <a:r>
              <a:rPr lang="ru-RU" dirty="0" err="1" smtClean="0"/>
              <a:t>включаючи</a:t>
            </a:r>
            <a:r>
              <a:rPr lang="ru-RU" dirty="0" smtClean="0"/>
              <a:t> </a:t>
            </a:r>
            <a:r>
              <a:rPr lang="ru-RU" dirty="0" err="1" smtClean="0"/>
              <a:t>Мангуп</a:t>
            </a:r>
            <a:r>
              <a:rPr lang="ru-RU" dirty="0" smtClean="0"/>
              <a:t> - </a:t>
            </a:r>
            <a:r>
              <a:rPr lang="ru-RU" dirty="0" err="1" smtClean="0"/>
              <a:t>столицю</a:t>
            </a:r>
            <a:r>
              <a:rPr lang="ru-RU" dirty="0" smtClean="0"/>
              <a:t> </a:t>
            </a:r>
            <a:r>
              <a:rPr lang="ru-RU" dirty="0" err="1" smtClean="0"/>
              <a:t>Феодоро</a:t>
            </a:r>
            <a:r>
              <a:rPr lang="ru-RU" dirty="0" smtClean="0"/>
              <a:t>. </a:t>
            </a:r>
            <a:r>
              <a:rPr lang="ru-RU" dirty="0" err="1" smtClean="0"/>
              <a:t>Утворюється</a:t>
            </a:r>
            <a:r>
              <a:rPr lang="ru-RU" dirty="0" smtClean="0"/>
              <a:t> </a:t>
            </a:r>
            <a:r>
              <a:rPr lang="ru-RU" dirty="0" err="1" smtClean="0"/>
              <a:t>турецька</a:t>
            </a:r>
            <a:r>
              <a:rPr lang="ru-RU" dirty="0" smtClean="0"/>
              <a:t> </a:t>
            </a:r>
            <a:r>
              <a:rPr lang="ru-RU" dirty="0" err="1" smtClean="0"/>
              <a:t>провінція</a:t>
            </a:r>
            <a:r>
              <a:rPr lang="ru-RU" dirty="0" smtClean="0"/>
              <a:t> - </a:t>
            </a:r>
            <a:r>
              <a:rPr lang="ru-RU" dirty="0" err="1" smtClean="0"/>
              <a:t>Кафський</a:t>
            </a:r>
            <a:r>
              <a:rPr lang="ru-RU" dirty="0" smtClean="0"/>
              <a:t> санджак, до </a:t>
            </a:r>
            <a:r>
              <a:rPr lang="ru-RU" dirty="0" err="1" smtClean="0"/>
              <a:t>якої</a:t>
            </a:r>
            <a:r>
              <a:rPr lang="ru-RU" dirty="0" smtClean="0"/>
              <a:t> </a:t>
            </a:r>
            <a:r>
              <a:rPr lang="ru-RU" dirty="0" err="1" smtClean="0"/>
              <a:t>приєднуються</a:t>
            </a:r>
            <a:r>
              <a:rPr lang="ru-RU" dirty="0" smtClean="0"/>
              <a:t> </a:t>
            </a:r>
            <a:r>
              <a:rPr lang="ru-RU" dirty="0" err="1" smtClean="0"/>
              <a:t>захоплені</a:t>
            </a:r>
            <a:r>
              <a:rPr lang="ru-RU" dirty="0" smtClean="0"/>
              <a:t> </a:t>
            </a:r>
            <a:r>
              <a:rPr lang="ru-RU" dirty="0" err="1" smtClean="0"/>
              <a:t>пізніше</a:t>
            </a:r>
            <a:r>
              <a:rPr lang="ru-RU" dirty="0" smtClean="0"/>
              <a:t> </a:t>
            </a:r>
            <a:r>
              <a:rPr lang="ru-RU" dirty="0" err="1" smtClean="0"/>
              <a:t>міста</a:t>
            </a:r>
            <a:r>
              <a:rPr lang="ru-RU" dirty="0" smtClean="0"/>
              <a:t> </a:t>
            </a:r>
            <a:r>
              <a:rPr lang="ru-RU" dirty="0" err="1" smtClean="0"/>
              <a:t>Північного</a:t>
            </a:r>
            <a:r>
              <a:rPr lang="ru-RU" dirty="0" smtClean="0"/>
              <a:t> </a:t>
            </a:r>
            <a:r>
              <a:rPr lang="ru-RU" dirty="0" err="1" smtClean="0"/>
              <a:t>Причорномор'я</a:t>
            </a:r>
            <a:r>
              <a:rPr lang="ru-RU" dirty="0" smtClean="0"/>
              <a:t> (Копа, </a:t>
            </a:r>
            <a:r>
              <a:rPr lang="ru-RU" dirty="0" err="1" smtClean="0"/>
              <a:t>Кілія</a:t>
            </a:r>
            <a:r>
              <a:rPr lang="ru-RU" dirty="0" smtClean="0"/>
              <a:t> та </a:t>
            </a:r>
            <a:r>
              <a:rPr lang="ru-RU" dirty="0" err="1" smtClean="0"/>
              <a:t>ін</a:t>
            </a:r>
            <a:r>
              <a:rPr lang="ru-RU" dirty="0" smtClean="0"/>
              <a:t>.).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57158" y="0"/>
            <a:ext cx="8229600" cy="5667396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У </a:t>
            </a:r>
            <a:r>
              <a:rPr lang="ru-RU" dirty="0" err="1" smtClean="0">
                <a:solidFill>
                  <a:schemeClr val="bg1"/>
                </a:solidFill>
              </a:rPr>
              <a:t>кінці</a:t>
            </a:r>
            <a:r>
              <a:rPr lang="ru-RU" dirty="0" smtClean="0">
                <a:solidFill>
                  <a:schemeClr val="bg1"/>
                </a:solidFill>
              </a:rPr>
              <a:t> XVI ст. </a:t>
            </a:r>
            <a:r>
              <a:rPr lang="ru-RU" dirty="0" err="1" smtClean="0"/>
              <a:t>Кримське</a:t>
            </a:r>
            <a:r>
              <a:rPr lang="ru-RU" dirty="0" smtClean="0"/>
              <a:t> ханство </a:t>
            </a:r>
            <a:r>
              <a:rPr lang="ru-RU" dirty="0" err="1" smtClean="0"/>
              <a:t>досягло</a:t>
            </a:r>
            <a:r>
              <a:rPr lang="ru-RU" dirty="0" smtClean="0"/>
              <a:t> </a:t>
            </a:r>
            <a:r>
              <a:rPr lang="ru-RU" dirty="0" err="1" smtClean="0"/>
              <a:t>своєї</a:t>
            </a:r>
            <a:r>
              <a:rPr lang="ru-RU" dirty="0" smtClean="0"/>
              <a:t> </a:t>
            </a:r>
            <a:r>
              <a:rPr lang="ru-RU" dirty="0" err="1" smtClean="0"/>
              <a:t>найвищої</a:t>
            </a:r>
            <a:r>
              <a:rPr lang="ru-RU" dirty="0" smtClean="0"/>
              <a:t> </a:t>
            </a:r>
            <a:r>
              <a:rPr lang="ru-RU" dirty="0" err="1" smtClean="0"/>
              <a:t>могутності</a:t>
            </a:r>
            <a:r>
              <a:rPr lang="ru-RU" dirty="0" smtClean="0"/>
              <a:t>. </a:t>
            </a:r>
            <a:r>
              <a:rPr lang="ru-RU" dirty="0" err="1" smtClean="0"/>
              <a:t>Йому</a:t>
            </a:r>
            <a:r>
              <a:rPr lang="ru-RU" dirty="0" smtClean="0"/>
              <a:t> </a:t>
            </a:r>
            <a:r>
              <a:rPr lang="ru-RU" dirty="0" err="1" smtClean="0"/>
              <a:t>сплачували</a:t>
            </a:r>
            <a:r>
              <a:rPr lang="ru-RU" dirty="0" smtClean="0"/>
              <a:t> </a:t>
            </a:r>
            <a:r>
              <a:rPr lang="ru-RU" dirty="0" err="1" smtClean="0"/>
              <a:t>данину</a:t>
            </a:r>
            <a:r>
              <a:rPr lang="ru-RU" dirty="0" smtClean="0"/>
              <a:t> племена </a:t>
            </a:r>
            <a:r>
              <a:rPr lang="ru-RU" dirty="0" err="1" smtClean="0"/>
              <a:t>адигів</a:t>
            </a:r>
            <a:r>
              <a:rPr lang="ru-RU" dirty="0" smtClean="0"/>
              <a:t>, </a:t>
            </a:r>
            <a:r>
              <a:rPr lang="ru-RU" dirty="0" err="1" smtClean="0"/>
              <a:t>Молдавія</a:t>
            </a:r>
            <a:r>
              <a:rPr lang="ru-RU" dirty="0" smtClean="0"/>
              <a:t>, </a:t>
            </a:r>
            <a:r>
              <a:rPr lang="ru-RU" dirty="0" err="1" smtClean="0"/>
              <a:t>Польща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до </a:t>
            </a:r>
            <a:r>
              <a:rPr lang="ru-RU" dirty="0" smtClean="0">
                <a:solidFill>
                  <a:schemeClr val="bg1"/>
                </a:solidFill>
              </a:rPr>
              <a:t>1685 р. </a:t>
            </a:r>
            <a:r>
              <a:rPr lang="ru-RU" dirty="0" err="1" smtClean="0"/>
              <a:t>Московське</a:t>
            </a:r>
            <a:r>
              <a:rPr lang="ru-RU" dirty="0" smtClean="0"/>
              <a:t> царство (</a:t>
            </a:r>
            <a:r>
              <a:rPr lang="ru-RU" dirty="0" err="1" smtClean="0"/>
              <a:t>Росія</a:t>
            </a:r>
            <a:r>
              <a:rPr lang="ru-RU" dirty="0" smtClean="0"/>
              <a:t>).</a:t>
            </a:r>
          </a:p>
          <a:p>
            <a:endParaRPr lang="ru-RU" dirty="0"/>
          </a:p>
        </p:txBody>
      </p:sp>
      <p:pic>
        <p:nvPicPr>
          <p:cNvPr id="4" name="Рисунок 3" descr="250px-Crimean_Khanate_1600_uk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1785925"/>
            <a:ext cx="6993351" cy="5072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429124" y="428604"/>
            <a:ext cx="4257676" cy="5667396"/>
          </a:xfrm>
        </p:spPr>
        <p:txBody>
          <a:bodyPr/>
          <a:lstStyle/>
          <a:p>
            <a:r>
              <a:rPr lang="ru-RU" dirty="0" smtClean="0"/>
              <a:t>Перший </a:t>
            </a:r>
            <a:r>
              <a:rPr lang="ru-RU" dirty="0" err="1" smtClean="0"/>
              <a:t>напад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bg1"/>
                </a:solidFill>
              </a:rPr>
              <a:t>у 1474 р. </a:t>
            </a:r>
            <a:r>
              <a:rPr lang="ru-RU" dirty="0" err="1" smtClean="0"/>
              <a:t>кримські</a:t>
            </a:r>
            <a:r>
              <a:rPr lang="ru-RU" dirty="0" smtClean="0"/>
              <a:t> </a:t>
            </a:r>
            <a:r>
              <a:rPr lang="ru-RU" dirty="0" err="1" smtClean="0"/>
              <a:t>татари</a:t>
            </a:r>
            <a:r>
              <a:rPr lang="ru-RU" dirty="0" smtClean="0"/>
              <a:t> вчинили па </a:t>
            </a:r>
            <a:r>
              <a:rPr lang="ru-RU" dirty="0" err="1" smtClean="0"/>
              <a:t>Поділля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Галичину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Менглі</a:t>
            </a:r>
            <a:r>
              <a:rPr lang="ru-RU" dirty="0" smtClean="0"/>
              <a:t> </a:t>
            </a:r>
            <a:r>
              <a:rPr lang="ru-RU" dirty="0" err="1" smtClean="0"/>
              <a:t>Гірей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bg1"/>
                </a:solidFill>
              </a:rPr>
              <a:t>1 </a:t>
            </a:r>
            <a:r>
              <a:rPr lang="ru-RU" dirty="0" err="1" smtClean="0">
                <a:solidFill>
                  <a:schemeClr val="bg1"/>
                </a:solidFill>
              </a:rPr>
              <a:t>вересня</a:t>
            </a:r>
            <a:r>
              <a:rPr lang="ru-RU" dirty="0" smtClean="0">
                <a:solidFill>
                  <a:schemeClr val="bg1"/>
                </a:solidFill>
              </a:rPr>
              <a:t> 1482 р. </a:t>
            </a:r>
            <a:r>
              <a:rPr lang="ru-RU" dirty="0" smtClean="0"/>
              <a:t>напав на </a:t>
            </a:r>
            <a:r>
              <a:rPr lang="ru-RU" dirty="0" err="1" smtClean="0"/>
              <a:t>Київ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розгромив</a:t>
            </a:r>
            <a:r>
              <a:rPr lang="ru-RU" dirty="0" smtClean="0"/>
              <a:t> </a:t>
            </a:r>
            <a:r>
              <a:rPr lang="ru-RU" dirty="0" err="1" smtClean="0"/>
              <a:t>місто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4" name="Рисунок 3" descr="16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8604"/>
            <a:ext cx="4130155" cy="5643602"/>
          </a:xfrm>
          <a:prstGeom prst="rect">
            <a:avLst/>
          </a:prstGeom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214974"/>
          </a:xfrm>
        </p:spPr>
        <p:txBody>
          <a:bodyPr/>
          <a:lstStyle/>
          <a:p>
            <a:r>
              <a:rPr lang="ru-RU" dirty="0" smtClean="0"/>
              <a:t>Особливо </a:t>
            </a:r>
            <a:r>
              <a:rPr lang="ru-RU" dirty="0" err="1" smtClean="0"/>
              <a:t>страхітливих</a:t>
            </a:r>
            <a:r>
              <a:rPr lang="ru-RU" dirty="0" smtClean="0"/>
              <a:t> </a:t>
            </a:r>
            <a:r>
              <a:rPr lang="ru-RU" dirty="0" err="1" smtClean="0"/>
              <a:t>масштабів</a:t>
            </a:r>
            <a:r>
              <a:rPr lang="ru-RU" dirty="0" smtClean="0"/>
              <a:t> </a:t>
            </a:r>
            <a:r>
              <a:rPr lang="ru-RU" dirty="0" err="1" smtClean="0"/>
              <a:t>набуло</a:t>
            </a:r>
            <a:r>
              <a:rPr lang="ru-RU" dirty="0" smtClean="0"/>
              <a:t> </a:t>
            </a:r>
            <a:r>
              <a:rPr lang="ru-RU" dirty="0" err="1" smtClean="0"/>
              <a:t>руйнування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наприкінці</a:t>
            </a:r>
            <a:r>
              <a:rPr lang="ru-RU" dirty="0" smtClean="0">
                <a:solidFill>
                  <a:schemeClr val="bg1"/>
                </a:solidFill>
              </a:rPr>
              <a:t> XV ст. </a:t>
            </a:r>
            <a:r>
              <a:rPr lang="ru-RU" dirty="0" err="1" smtClean="0"/>
              <a:t>Окрім</a:t>
            </a:r>
            <a:r>
              <a:rPr lang="ru-RU" dirty="0" smtClean="0"/>
              <a:t> татар, </a:t>
            </a:r>
            <a:r>
              <a:rPr lang="ru-RU" dirty="0" smtClean="0">
                <a:solidFill>
                  <a:schemeClr val="bg1"/>
                </a:solidFill>
              </a:rPr>
              <a:t>у 1498 р. </a:t>
            </a:r>
            <a:r>
              <a:rPr lang="ru-RU" dirty="0" err="1" smtClean="0"/>
              <a:t>вперше</a:t>
            </a:r>
            <a:r>
              <a:rPr lang="ru-RU" dirty="0" smtClean="0"/>
              <a:t> на </a:t>
            </a:r>
            <a:r>
              <a:rPr lang="ru-RU" dirty="0" err="1" smtClean="0"/>
              <a:t>Галичину</a:t>
            </a:r>
            <a:r>
              <a:rPr lang="ru-RU" dirty="0" smtClean="0"/>
              <a:t> напали турки,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дощенту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спустошили</a:t>
            </a:r>
            <a:r>
              <a:rPr lang="ru-RU" dirty="0" smtClean="0"/>
              <a:t>, забравши до полону десятки </a:t>
            </a:r>
            <a:r>
              <a:rPr lang="ru-RU" dirty="0" err="1" smtClean="0"/>
              <a:t>тисяч</a:t>
            </a:r>
            <a:r>
              <a:rPr lang="ru-RU" dirty="0" smtClean="0"/>
              <a:t> людей. </a:t>
            </a:r>
            <a:r>
              <a:rPr lang="ru-RU" dirty="0" smtClean="0">
                <a:solidFill>
                  <a:schemeClr val="bg1"/>
                </a:solidFill>
              </a:rPr>
              <a:t>У 1500 р. </a:t>
            </a:r>
            <a:r>
              <a:rPr lang="ru-RU" dirty="0" err="1" smtClean="0"/>
              <a:t>чамбули</a:t>
            </a:r>
            <a:r>
              <a:rPr lang="ru-RU" dirty="0" smtClean="0"/>
              <a:t> (загони) </a:t>
            </a:r>
            <a:r>
              <a:rPr lang="ru-RU" dirty="0" err="1" smtClean="0"/>
              <a:t>синів</a:t>
            </a:r>
            <a:r>
              <a:rPr lang="ru-RU" dirty="0" smtClean="0"/>
              <a:t> </a:t>
            </a:r>
            <a:r>
              <a:rPr lang="ru-RU" dirty="0" err="1" smtClean="0"/>
              <a:t>Менглі</a:t>
            </a:r>
            <a:r>
              <a:rPr lang="ru-RU" dirty="0" smtClean="0"/>
              <a:t> </a:t>
            </a:r>
            <a:r>
              <a:rPr lang="ru-RU" dirty="0" err="1" smtClean="0"/>
              <a:t>Гірея</a:t>
            </a:r>
            <a:r>
              <a:rPr lang="ru-RU" dirty="0" smtClean="0"/>
              <a:t> </a:t>
            </a:r>
            <a:r>
              <a:rPr lang="ru-RU" dirty="0" err="1" smtClean="0"/>
              <a:t>пройшли</a:t>
            </a:r>
            <a:r>
              <a:rPr lang="ru-RU" dirty="0" smtClean="0"/>
              <a:t> «вогнем </a:t>
            </a:r>
            <a:r>
              <a:rPr lang="ru-RU" dirty="0" err="1" smtClean="0"/>
              <a:t>і</a:t>
            </a:r>
            <a:r>
              <a:rPr lang="ru-RU" dirty="0" smtClean="0"/>
              <a:t> мечем».</a:t>
            </a:r>
          </a:p>
          <a:p>
            <a:r>
              <a:rPr lang="ru-RU" dirty="0" smtClean="0"/>
              <a:t>В </a:t>
            </a:r>
            <a:r>
              <a:rPr lang="ru-RU" dirty="0" err="1" smtClean="0"/>
              <a:t>цілому</a:t>
            </a:r>
            <a:r>
              <a:rPr lang="ru-RU" dirty="0" smtClean="0"/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</a:t>
            </a:r>
            <a:r>
              <a:rPr lang="ru-RU" dirty="0" smtClean="0">
                <a:solidFill>
                  <a:schemeClr val="bg1"/>
                </a:solidFill>
              </a:rPr>
              <a:t> 1450 по 1556 р. </a:t>
            </a:r>
            <a:r>
              <a:rPr lang="ru-RU" dirty="0" smtClean="0"/>
              <a:t>вони </a:t>
            </a:r>
            <a:r>
              <a:rPr lang="ru-RU" dirty="0" err="1" smtClean="0"/>
              <a:t>вторглися</a:t>
            </a:r>
            <a:r>
              <a:rPr lang="ru-RU" dirty="0" smtClean="0"/>
              <a:t> в </a:t>
            </a:r>
            <a:r>
              <a:rPr lang="ru-RU" dirty="0" err="1" smtClean="0"/>
              <a:t>Україну</a:t>
            </a:r>
            <a:r>
              <a:rPr lang="ru-RU" dirty="0" smtClean="0"/>
              <a:t> не </a:t>
            </a:r>
            <a:r>
              <a:rPr lang="ru-RU" dirty="0" err="1" smtClean="0"/>
              <a:t>менше</a:t>
            </a:r>
            <a:r>
              <a:rPr lang="ru-RU" dirty="0" smtClean="0"/>
              <a:t> 86 </a:t>
            </a:r>
            <a:r>
              <a:rPr lang="ru-RU" dirty="0" err="1" smtClean="0"/>
              <a:t>разів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143372" y="642918"/>
            <a:ext cx="4757742" cy="5667396"/>
          </a:xfrm>
        </p:spPr>
        <p:txBody>
          <a:bodyPr/>
          <a:lstStyle/>
          <a:p>
            <a:r>
              <a:rPr lang="ru-RU" dirty="0" err="1" smtClean="0"/>
              <a:t>Наймогутнішим</a:t>
            </a:r>
            <a:r>
              <a:rPr lang="ru-RU" dirty="0" smtClean="0"/>
              <a:t> </a:t>
            </a:r>
            <a:r>
              <a:rPr lang="ru-RU" dirty="0" err="1" smtClean="0"/>
              <a:t>князівським</a:t>
            </a:r>
            <a:r>
              <a:rPr lang="ru-RU" dirty="0" smtClean="0"/>
              <a:t> родом </a:t>
            </a:r>
            <a:r>
              <a:rPr lang="ru-RU" dirty="0" err="1" smtClean="0"/>
              <a:t>наприкінці</a:t>
            </a:r>
            <a:r>
              <a:rPr lang="ru-RU" dirty="0" smtClean="0"/>
              <a:t>  </a:t>
            </a:r>
            <a:r>
              <a:rPr lang="ru-RU" dirty="0" smtClean="0">
                <a:solidFill>
                  <a:schemeClr val="bg1"/>
                </a:solidFill>
              </a:rPr>
              <a:t>XV - у </a:t>
            </a:r>
            <a:r>
              <a:rPr lang="ru-RU" dirty="0" err="1" smtClean="0">
                <a:solidFill>
                  <a:schemeClr val="bg1"/>
                </a:solidFill>
              </a:rPr>
              <a:t>першій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половині</a:t>
            </a:r>
            <a:r>
              <a:rPr lang="ru-RU" dirty="0" smtClean="0">
                <a:solidFill>
                  <a:schemeClr val="bg1"/>
                </a:solidFill>
              </a:rPr>
              <a:t> XVI ст.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рід</a:t>
            </a:r>
            <a:r>
              <a:rPr lang="ru-RU" dirty="0" smtClean="0"/>
              <a:t> </a:t>
            </a:r>
            <a:r>
              <a:rPr lang="ru-RU" dirty="0" err="1" smtClean="0"/>
              <a:t>Острозьких</a:t>
            </a:r>
            <a:r>
              <a:rPr lang="ru-RU" dirty="0" smtClean="0"/>
              <a:t>,  </a:t>
            </a:r>
            <a:r>
              <a:rPr lang="ru-RU" dirty="0" err="1" smtClean="0"/>
              <a:t>котрих</a:t>
            </a:r>
            <a:r>
              <a:rPr lang="ru-RU" dirty="0" smtClean="0"/>
              <a:t> не без </a:t>
            </a:r>
            <a:r>
              <a:rPr lang="ru-RU" dirty="0" err="1" smtClean="0"/>
              <a:t>підстав</a:t>
            </a:r>
            <a:r>
              <a:rPr lang="ru-RU" dirty="0" smtClean="0"/>
              <a:t> </a:t>
            </a:r>
            <a:r>
              <a:rPr lang="ru-RU" dirty="0" err="1" smtClean="0"/>
              <a:t>називали</a:t>
            </a:r>
            <a:r>
              <a:rPr lang="ru-RU" dirty="0" smtClean="0"/>
              <a:t> «</a:t>
            </a:r>
            <a:r>
              <a:rPr lang="ru-RU" dirty="0" err="1" smtClean="0"/>
              <a:t>некоронованими</a:t>
            </a:r>
            <a:r>
              <a:rPr lang="ru-RU" dirty="0" smtClean="0"/>
              <a:t> королями </a:t>
            </a:r>
            <a:r>
              <a:rPr lang="ru-RU" dirty="0" err="1" smtClean="0"/>
              <a:t>Русі</a:t>
            </a:r>
            <a:r>
              <a:rPr lang="ru-RU" dirty="0" smtClean="0"/>
              <a:t>». </a:t>
            </a:r>
            <a:r>
              <a:rPr lang="ru-RU" dirty="0" err="1" smtClean="0"/>
              <a:t>З-поміж</a:t>
            </a:r>
            <a:r>
              <a:rPr lang="ru-RU" dirty="0" smtClean="0"/>
              <a:t> них </a:t>
            </a:r>
            <a:r>
              <a:rPr lang="ru-RU" dirty="0" err="1" smtClean="0"/>
              <a:t>своїми</a:t>
            </a:r>
            <a:r>
              <a:rPr lang="ru-RU" dirty="0" smtClean="0"/>
              <a:t> </a:t>
            </a:r>
            <a:r>
              <a:rPr lang="ru-RU" dirty="0" err="1" smtClean="0"/>
              <a:t>здібностями</a:t>
            </a:r>
            <a:r>
              <a:rPr lang="ru-RU" dirty="0" smtClean="0"/>
              <a:t> та </a:t>
            </a:r>
            <a:r>
              <a:rPr lang="ru-RU" dirty="0" err="1" smtClean="0"/>
              <a:t>впливом</a:t>
            </a:r>
            <a:r>
              <a:rPr lang="ru-RU" dirty="0" smtClean="0"/>
              <a:t> </a:t>
            </a:r>
            <a:r>
              <a:rPr lang="ru-RU" dirty="0" err="1" smtClean="0"/>
              <a:t>вирізнявся</a:t>
            </a:r>
            <a:r>
              <a:rPr lang="ru-RU" dirty="0" smtClean="0"/>
              <a:t> </a:t>
            </a:r>
            <a:r>
              <a:rPr lang="ru-RU" dirty="0" err="1" smtClean="0"/>
              <a:t>Костянтин</a:t>
            </a:r>
            <a:r>
              <a:rPr lang="ru-RU" dirty="0" smtClean="0"/>
              <a:t> </a:t>
            </a:r>
            <a:r>
              <a:rPr lang="ru-RU" dirty="0" err="1" smtClean="0"/>
              <a:t>Іванович</a:t>
            </a:r>
            <a:r>
              <a:rPr lang="ru-RU" dirty="0" smtClean="0"/>
              <a:t> </a:t>
            </a:r>
            <a:r>
              <a:rPr lang="ru-RU" dirty="0" err="1" smtClean="0"/>
              <a:t>Острозький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4" name="Рисунок 3" descr="d2cddd5-vasyl-kostanty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571480"/>
            <a:ext cx="3850508" cy="5000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Очолюючи</a:t>
            </a:r>
            <a:r>
              <a:rPr lang="ru-RU" dirty="0" smtClean="0"/>
              <a:t> 35-тисячне </a:t>
            </a:r>
            <a:r>
              <a:rPr lang="ru-RU" dirty="0" err="1" smtClean="0"/>
              <a:t>військо</a:t>
            </a:r>
            <a:r>
              <a:rPr lang="ru-RU" dirty="0" smtClean="0"/>
              <a:t>, в бою </a:t>
            </a:r>
            <a:r>
              <a:rPr lang="ru-RU" dirty="0" err="1" smtClean="0"/>
              <a:t>під</a:t>
            </a:r>
            <a:r>
              <a:rPr lang="ru-RU" dirty="0" smtClean="0"/>
              <a:t> Оршею </a:t>
            </a:r>
            <a:r>
              <a:rPr lang="ru-RU" dirty="0" smtClean="0">
                <a:solidFill>
                  <a:schemeClr val="bg1"/>
                </a:solidFill>
              </a:rPr>
              <a:t>(</a:t>
            </a:r>
            <a:r>
              <a:rPr lang="ru-RU" dirty="0" err="1" smtClean="0">
                <a:solidFill>
                  <a:schemeClr val="bg1"/>
                </a:solidFill>
              </a:rPr>
              <a:t>вересень</a:t>
            </a:r>
            <a:r>
              <a:rPr lang="ru-RU" dirty="0" smtClean="0">
                <a:solidFill>
                  <a:schemeClr val="bg1"/>
                </a:solidFill>
              </a:rPr>
              <a:t> 1514 р.) </a:t>
            </a:r>
            <a:r>
              <a:rPr lang="ru-RU" dirty="0" smtClean="0"/>
              <a:t>наголову </a:t>
            </a:r>
            <a:r>
              <a:rPr lang="ru-RU" dirty="0" err="1" smtClean="0"/>
              <a:t>розгромив</a:t>
            </a:r>
            <a:r>
              <a:rPr lang="ru-RU" dirty="0" smtClean="0"/>
              <a:t> 70-тисячну </a:t>
            </a:r>
            <a:r>
              <a:rPr lang="ru-RU" dirty="0" err="1" smtClean="0"/>
              <a:t>московську</a:t>
            </a:r>
            <a:r>
              <a:rPr lang="ru-RU" dirty="0" smtClean="0"/>
              <a:t> </a:t>
            </a:r>
            <a:r>
              <a:rPr lang="ru-RU" dirty="0" err="1" smtClean="0"/>
              <a:t>армію</a:t>
            </a:r>
            <a:r>
              <a:rPr lang="ru-RU" dirty="0" smtClean="0"/>
              <a:t>. </a:t>
            </a:r>
            <a:r>
              <a:rPr lang="ru-RU" dirty="0" err="1" smtClean="0"/>
              <a:t>Відомі</a:t>
            </a:r>
            <a:r>
              <a:rPr lang="ru-RU" dirty="0" smtClean="0"/>
              <a:t> </a:t>
            </a:r>
            <a:r>
              <a:rPr lang="ru-RU" dirty="0" err="1" smtClean="0"/>
              <a:t>блискучі</a:t>
            </a:r>
            <a:r>
              <a:rPr lang="ru-RU" dirty="0" smtClean="0"/>
              <a:t> перемоги </a:t>
            </a:r>
            <a:r>
              <a:rPr lang="ru-RU" dirty="0" err="1" smtClean="0"/>
              <a:t>Костянтина</a:t>
            </a:r>
            <a:r>
              <a:rPr lang="ru-RU" dirty="0" smtClean="0"/>
              <a:t> над татарами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Вишневцем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bg1"/>
                </a:solidFill>
              </a:rPr>
              <a:t>(1512) </a:t>
            </a:r>
            <a:r>
              <a:rPr lang="ru-RU" dirty="0" err="1" smtClean="0"/>
              <a:t>і</a:t>
            </a:r>
            <a:r>
              <a:rPr lang="ru-RU" dirty="0" smtClean="0"/>
              <a:t> Ольшаницею </a:t>
            </a:r>
            <a:r>
              <a:rPr lang="ru-RU" dirty="0" smtClean="0">
                <a:solidFill>
                  <a:schemeClr val="bg1"/>
                </a:solidFill>
              </a:rPr>
              <a:t>(1527).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214942" y="428604"/>
            <a:ext cx="3471858" cy="5667396"/>
          </a:xfrm>
        </p:spPr>
        <p:txBody>
          <a:bodyPr>
            <a:normAutofit fontScale="85000" lnSpcReduction="10000"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Упродовж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другої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половини</a:t>
            </a:r>
            <a:r>
              <a:rPr lang="ru-RU" dirty="0" smtClean="0">
                <a:solidFill>
                  <a:schemeClr val="bg1"/>
                </a:solidFill>
              </a:rPr>
              <a:t> XIV — XV ст. </a:t>
            </a:r>
            <a:r>
              <a:rPr lang="ru-RU" dirty="0" err="1" smtClean="0"/>
              <a:t>прискорюється</a:t>
            </a:r>
            <a:r>
              <a:rPr lang="ru-RU" dirty="0" smtClean="0"/>
              <a:t> </a:t>
            </a:r>
            <a:r>
              <a:rPr lang="ru-RU" dirty="0" err="1" smtClean="0"/>
              <a:t>процес</a:t>
            </a:r>
            <a:r>
              <a:rPr lang="ru-RU" dirty="0" smtClean="0"/>
              <a:t> </a:t>
            </a:r>
            <a:r>
              <a:rPr lang="ru-RU" dirty="0" err="1" smtClean="0"/>
              <a:t>об'єднання</a:t>
            </a:r>
            <a:r>
              <a:rPr lang="ru-RU" dirty="0" smtClean="0"/>
              <a:t>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привілейованих</a:t>
            </a:r>
            <a:r>
              <a:rPr lang="ru-RU" dirty="0" smtClean="0"/>
              <a:t> </a:t>
            </a:r>
            <a:r>
              <a:rPr lang="ru-RU" dirty="0" err="1" smtClean="0"/>
              <a:t>груп</a:t>
            </a:r>
            <a:r>
              <a:rPr lang="ru-RU" dirty="0" smtClean="0"/>
              <a:t> </a:t>
            </a:r>
            <a:r>
              <a:rPr lang="ru-RU" dirty="0" err="1" smtClean="0"/>
              <a:t>суспільства</a:t>
            </a:r>
            <a:r>
              <a:rPr lang="ru-RU" dirty="0" smtClean="0"/>
              <a:t> у </a:t>
            </a:r>
            <a:r>
              <a:rPr lang="ru-RU" dirty="0" err="1" smtClean="0"/>
              <a:t>панівну</a:t>
            </a:r>
            <a:r>
              <a:rPr lang="ru-RU" dirty="0" smtClean="0"/>
              <a:t> </a:t>
            </a:r>
            <a:r>
              <a:rPr lang="ru-RU" dirty="0" err="1" smtClean="0"/>
              <a:t>верству</a:t>
            </a:r>
            <a:r>
              <a:rPr lang="ru-RU" dirty="0" smtClean="0"/>
              <a:t> - шляхту.</a:t>
            </a:r>
          </a:p>
          <a:p>
            <a:r>
              <a:rPr lang="ru-RU" dirty="0" err="1" smtClean="0"/>
              <a:t>Упродовж</a:t>
            </a:r>
            <a:r>
              <a:rPr lang="ru-RU" dirty="0" smtClean="0"/>
              <a:t> </a:t>
            </a:r>
            <a:r>
              <a:rPr lang="ru-RU" dirty="0" err="1" smtClean="0"/>
              <a:t>другої</a:t>
            </a:r>
            <a:r>
              <a:rPr lang="ru-RU" dirty="0" smtClean="0"/>
              <a:t> </a:t>
            </a:r>
            <a:r>
              <a:rPr lang="ru-RU" dirty="0" err="1" smtClean="0"/>
              <a:t>половини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bg1"/>
                </a:solidFill>
              </a:rPr>
              <a:t>XIV - </a:t>
            </a:r>
            <a:r>
              <a:rPr lang="ru-RU" dirty="0" err="1" smtClean="0">
                <a:solidFill>
                  <a:schemeClr val="bg1"/>
                </a:solidFill>
              </a:rPr>
              <a:t>першої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половини</a:t>
            </a:r>
            <a:r>
              <a:rPr lang="ru-RU" dirty="0" smtClean="0">
                <a:solidFill>
                  <a:schemeClr val="bg1"/>
                </a:solidFill>
              </a:rPr>
              <a:t> XV ст. </a:t>
            </a:r>
            <a:r>
              <a:rPr lang="ru-RU" dirty="0" err="1" smtClean="0"/>
              <a:t>вдосконалювалося</a:t>
            </a:r>
            <a:r>
              <a:rPr lang="ru-RU" dirty="0" smtClean="0"/>
              <a:t> </a:t>
            </a:r>
            <a:r>
              <a:rPr lang="ru-RU" dirty="0" err="1" smtClean="0"/>
              <a:t>землеробство</a:t>
            </a:r>
            <a:r>
              <a:rPr lang="ru-RU" dirty="0" smtClean="0"/>
              <a:t>. </a:t>
            </a:r>
            <a:r>
              <a:rPr lang="ru-RU" dirty="0" err="1" smtClean="0"/>
              <a:t>Поширювалося</a:t>
            </a:r>
            <a:r>
              <a:rPr lang="ru-RU" dirty="0" smtClean="0"/>
              <a:t> </a:t>
            </a:r>
            <a:r>
              <a:rPr lang="ru-RU" dirty="0" err="1" smtClean="0"/>
              <a:t>трипілля</a:t>
            </a:r>
            <a:r>
              <a:rPr lang="ru-RU" dirty="0" smtClean="0"/>
              <a:t>. Плуг </a:t>
            </a:r>
            <a:r>
              <a:rPr lang="ru-RU" dirty="0" err="1" smtClean="0"/>
              <a:t>витісняв</a:t>
            </a:r>
            <a:r>
              <a:rPr lang="ru-RU" dirty="0" smtClean="0"/>
              <a:t> у </a:t>
            </a:r>
            <a:r>
              <a:rPr lang="ru-RU" dirty="0" err="1" smtClean="0"/>
              <a:t>лісові</a:t>
            </a:r>
            <a:r>
              <a:rPr lang="ru-RU" dirty="0" smtClean="0"/>
              <a:t> </a:t>
            </a:r>
            <a:r>
              <a:rPr lang="ru-RU" dirty="0" err="1" smtClean="0"/>
              <a:t>смуги</a:t>
            </a:r>
            <a:r>
              <a:rPr lang="ru-RU" dirty="0" smtClean="0"/>
              <a:t> соху </a:t>
            </a:r>
            <a:r>
              <a:rPr lang="ru-RU" dirty="0" err="1" smtClean="0"/>
              <a:t>й</a:t>
            </a:r>
            <a:r>
              <a:rPr lang="ru-RU" dirty="0" smtClean="0"/>
              <a:t> рало. </a:t>
            </a:r>
            <a:r>
              <a:rPr lang="ru-RU" dirty="0" err="1" smtClean="0"/>
              <a:t>Селяни</a:t>
            </a:r>
            <a:r>
              <a:rPr lang="ru-RU" dirty="0" smtClean="0"/>
              <a:t> почали </a:t>
            </a:r>
            <a:r>
              <a:rPr lang="ru-RU" dirty="0" err="1" smtClean="0"/>
              <a:t>користуватися</a:t>
            </a:r>
            <a:r>
              <a:rPr lang="ru-RU" dirty="0" smtClean="0"/>
              <a:t> </a:t>
            </a:r>
            <a:r>
              <a:rPr lang="ru-RU" dirty="0" err="1" smtClean="0"/>
              <a:t>довгою</a:t>
            </a:r>
            <a:r>
              <a:rPr lang="ru-RU" dirty="0" smtClean="0"/>
              <a:t> косою.</a:t>
            </a:r>
          </a:p>
          <a:p>
            <a:endParaRPr lang="ru-RU" dirty="0"/>
          </a:p>
        </p:txBody>
      </p:sp>
      <p:pic>
        <p:nvPicPr>
          <p:cNvPr id="4" name="Рисунок 3" descr="image16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0108"/>
            <a:ext cx="5120492" cy="4714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З </a:t>
            </a:r>
            <a:r>
              <a:rPr lang="ru-RU" dirty="0" err="1" smtClean="0">
                <a:solidFill>
                  <a:schemeClr val="bg1"/>
                </a:solidFill>
              </a:rPr>
              <a:t>середини</a:t>
            </a:r>
            <a:r>
              <a:rPr lang="ru-RU" dirty="0" smtClean="0">
                <a:solidFill>
                  <a:schemeClr val="bg1"/>
                </a:solidFill>
              </a:rPr>
              <a:t> XV ст. </a:t>
            </a:r>
            <a:r>
              <a:rPr lang="ru-RU" dirty="0" smtClean="0"/>
              <a:t>  </a:t>
            </a:r>
            <a:r>
              <a:rPr lang="ru-RU" dirty="0" err="1" smtClean="0"/>
              <a:t>селяни</a:t>
            </a:r>
            <a:r>
              <a:rPr lang="ru-RU" dirty="0" smtClean="0"/>
              <a:t> </a:t>
            </a:r>
            <a:r>
              <a:rPr lang="ru-RU" dirty="0" err="1" smtClean="0"/>
              <a:t>потрапляють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присуд</a:t>
            </a:r>
            <a:r>
              <a:rPr lang="ru-RU" dirty="0" smtClean="0"/>
              <a:t> великих </a:t>
            </a:r>
            <a:r>
              <a:rPr lang="ru-RU" dirty="0" err="1" smtClean="0"/>
              <a:t>землевласників</a:t>
            </a:r>
            <a:r>
              <a:rPr lang="ru-RU" dirty="0" smtClean="0"/>
              <a:t>, </a:t>
            </a:r>
            <a:r>
              <a:rPr lang="ru-RU" dirty="0" err="1" smtClean="0"/>
              <a:t>обмежується</a:t>
            </a:r>
            <a:r>
              <a:rPr lang="ru-RU" dirty="0" smtClean="0"/>
              <a:t> </a:t>
            </a:r>
            <a:r>
              <a:rPr lang="ru-RU" dirty="0" err="1" smtClean="0"/>
              <a:t>їхнє</a:t>
            </a:r>
            <a:r>
              <a:rPr lang="ru-RU" dirty="0" smtClean="0"/>
              <a:t> право на переходи. </a:t>
            </a:r>
            <a:r>
              <a:rPr lang="ru-RU" dirty="0" err="1" smtClean="0"/>
              <a:t>Польський</a:t>
            </a:r>
            <a:r>
              <a:rPr lang="ru-RU" dirty="0" smtClean="0"/>
              <a:t> сейм </a:t>
            </a:r>
            <a:r>
              <a:rPr lang="ru-RU" dirty="0" smtClean="0">
                <a:solidFill>
                  <a:schemeClr val="bg1"/>
                </a:solidFill>
              </a:rPr>
              <a:t>у 1503 р. </a:t>
            </a:r>
            <a:r>
              <a:rPr lang="ru-RU" dirty="0" smtClean="0"/>
              <a:t>заборонив </a:t>
            </a:r>
            <a:r>
              <a:rPr lang="ru-RU" dirty="0" err="1" smtClean="0"/>
              <a:t>їм</a:t>
            </a:r>
            <a:r>
              <a:rPr lang="ru-RU" dirty="0" smtClean="0"/>
              <a:t> </a:t>
            </a:r>
            <a:r>
              <a:rPr lang="ru-RU" dirty="0" err="1" smtClean="0"/>
              <a:t>переселятися</a:t>
            </a:r>
            <a:r>
              <a:rPr lang="ru-RU" dirty="0" smtClean="0"/>
              <a:t> на </a:t>
            </a:r>
            <a:r>
              <a:rPr lang="ru-RU" dirty="0" err="1" smtClean="0"/>
              <a:t>інші</a:t>
            </a:r>
            <a:r>
              <a:rPr lang="ru-RU" dirty="0" smtClean="0"/>
              <a:t> </a:t>
            </a:r>
            <a:r>
              <a:rPr lang="ru-RU" dirty="0" err="1" smtClean="0"/>
              <a:t>землі</a:t>
            </a:r>
            <a:r>
              <a:rPr lang="ru-RU" dirty="0" smtClean="0"/>
              <a:t> без </a:t>
            </a:r>
            <a:r>
              <a:rPr lang="ru-RU" dirty="0" err="1" smtClean="0"/>
              <a:t>дозволу</a:t>
            </a:r>
            <a:r>
              <a:rPr lang="ru-RU" dirty="0" smtClean="0"/>
              <a:t> </a:t>
            </a:r>
            <a:r>
              <a:rPr lang="ru-RU" dirty="0" err="1" smtClean="0"/>
              <a:t>шляхти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З </a:t>
            </a:r>
            <a:r>
              <a:rPr lang="ru-RU" dirty="0" err="1" smtClean="0"/>
              <a:t>розвитком</a:t>
            </a:r>
            <a:r>
              <a:rPr lang="ru-RU" dirty="0" smtClean="0"/>
              <a:t> </a:t>
            </a:r>
            <a:r>
              <a:rPr lang="ru-RU" dirty="0" err="1" smtClean="0"/>
              <a:t>середньовічних</a:t>
            </a:r>
            <a:r>
              <a:rPr lang="ru-RU" dirty="0" smtClean="0"/>
              <a:t> </a:t>
            </a:r>
            <a:r>
              <a:rPr lang="ru-RU" dirty="0" err="1" smtClean="0"/>
              <a:t>суспільних</a:t>
            </a:r>
            <a:r>
              <a:rPr lang="ru-RU" dirty="0" smtClean="0"/>
              <a:t> </a:t>
            </a:r>
            <a:r>
              <a:rPr lang="ru-RU" dirty="0" err="1" smtClean="0"/>
              <a:t>відносин</a:t>
            </a:r>
            <a:r>
              <a:rPr lang="ru-RU" dirty="0" smtClean="0"/>
              <a:t> все </a:t>
            </a:r>
            <a:r>
              <a:rPr lang="ru-RU" dirty="0" err="1" smtClean="0"/>
              <a:t>більша</a:t>
            </a:r>
            <a:r>
              <a:rPr lang="ru-RU" dirty="0" smtClean="0"/>
              <a:t> </a:t>
            </a:r>
            <a:r>
              <a:rPr lang="ru-RU" dirty="0" err="1" smtClean="0"/>
              <a:t>частина</a:t>
            </a:r>
            <a:r>
              <a:rPr lang="ru-RU" dirty="0" smtClean="0"/>
              <a:t> селян </a:t>
            </a:r>
            <a:r>
              <a:rPr lang="ru-RU" dirty="0" err="1" smtClean="0"/>
              <a:t>втрачала</a:t>
            </a:r>
            <a:r>
              <a:rPr lang="ru-RU" dirty="0" smtClean="0"/>
              <a:t> свободу, </a:t>
            </a:r>
            <a:r>
              <a:rPr lang="ru-RU" dirty="0" err="1" smtClean="0"/>
              <a:t>потрапляючи</a:t>
            </a:r>
            <a:r>
              <a:rPr lang="ru-RU" dirty="0" smtClean="0"/>
              <a:t> в </a:t>
            </a:r>
            <a:r>
              <a:rPr lang="ru-RU" dirty="0" err="1" smtClean="0"/>
              <a:t>залежність</a:t>
            </a:r>
            <a:r>
              <a:rPr lang="ru-RU" dirty="0" smtClean="0"/>
              <a:t> до </a:t>
            </a:r>
            <a:r>
              <a:rPr lang="ru-RU" dirty="0" err="1" smtClean="0"/>
              <a:t>шляхти</a:t>
            </a:r>
            <a:r>
              <a:rPr lang="ru-RU" dirty="0" smtClean="0"/>
              <a:t>;</a:t>
            </a:r>
          </a:p>
          <a:p>
            <a:r>
              <a:rPr lang="ru-RU" dirty="0" err="1" smtClean="0"/>
              <a:t>Водночас</a:t>
            </a:r>
            <a:r>
              <a:rPr lang="ru-RU" dirty="0" smtClean="0"/>
              <a:t> </a:t>
            </a:r>
            <a:r>
              <a:rPr lang="ru-RU" dirty="0" err="1" smtClean="0"/>
              <a:t>зростали</a:t>
            </a:r>
            <a:r>
              <a:rPr lang="ru-RU" dirty="0" smtClean="0"/>
              <a:t> </a:t>
            </a:r>
            <a:r>
              <a:rPr lang="ru-RU" dirty="0" err="1" smtClean="0"/>
              <a:t>податки</a:t>
            </a:r>
            <a:r>
              <a:rPr lang="ru-RU" dirty="0" smtClean="0"/>
              <a:t> </a:t>
            </a:r>
            <a:r>
              <a:rPr lang="ru-RU" dirty="0" err="1" smtClean="0"/>
              <a:t>іі</a:t>
            </a:r>
            <a:r>
              <a:rPr lang="ru-RU" dirty="0" smtClean="0"/>
              <a:t> </a:t>
            </a:r>
            <a:r>
              <a:rPr lang="ru-RU" dirty="0" err="1" smtClean="0"/>
              <a:t>повинності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1)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зародженням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утвердженням</a:t>
            </a:r>
            <a:r>
              <a:rPr lang="ru-RU" dirty="0" smtClean="0"/>
              <a:t> на </a:t>
            </a:r>
            <a:r>
              <a:rPr lang="ru-RU" dirty="0" err="1" smtClean="0"/>
              <a:t>Русі</a:t>
            </a:r>
            <a:r>
              <a:rPr lang="ru-RU" dirty="0" smtClean="0"/>
              <a:t> </a:t>
            </a:r>
            <a:r>
              <a:rPr lang="ru-RU" dirty="0" err="1" smtClean="0"/>
              <a:t>феодальних</a:t>
            </a:r>
            <a:r>
              <a:rPr lang="ru-RU" dirty="0" smtClean="0"/>
              <a:t> </a:t>
            </a:r>
            <a:r>
              <a:rPr lang="ru-RU" dirty="0" err="1" smtClean="0"/>
              <a:t>відносин</a:t>
            </a:r>
            <a:r>
              <a:rPr lang="ru-RU" dirty="0" smtClean="0"/>
              <a:t>; 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2)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поступовим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стійким</a:t>
            </a:r>
            <a:r>
              <a:rPr lang="ru-RU" dirty="0" smtClean="0"/>
              <a:t> </a:t>
            </a:r>
            <a:r>
              <a:rPr lang="ru-RU" dirty="0" err="1" smtClean="0"/>
              <a:t>формуванням</a:t>
            </a:r>
            <a:r>
              <a:rPr lang="ru-RU" dirty="0" smtClean="0"/>
              <a:t> </a:t>
            </a:r>
            <a:r>
              <a:rPr lang="ru-RU" dirty="0" err="1" smtClean="0"/>
              <a:t>державотворчих</a:t>
            </a:r>
            <a:r>
              <a:rPr lang="ru-RU" dirty="0" smtClean="0"/>
              <a:t> </a:t>
            </a:r>
            <a:r>
              <a:rPr lang="ru-RU" dirty="0" err="1" smtClean="0"/>
              <a:t>традицій</a:t>
            </a:r>
            <a:r>
              <a:rPr lang="ru-RU" dirty="0" smtClean="0"/>
              <a:t> (</a:t>
            </a:r>
            <a:r>
              <a:rPr lang="ru-RU" dirty="0" err="1" smtClean="0"/>
              <a:t>антське</a:t>
            </a:r>
            <a:r>
              <a:rPr lang="ru-RU" dirty="0" smtClean="0"/>
              <a:t>, </a:t>
            </a:r>
            <a:r>
              <a:rPr lang="ru-RU" dirty="0" err="1" smtClean="0"/>
              <a:t>склавинське</a:t>
            </a:r>
            <a:r>
              <a:rPr lang="ru-RU" dirty="0" smtClean="0"/>
              <a:t>, </a:t>
            </a:r>
            <a:r>
              <a:rPr lang="ru-RU" dirty="0" err="1" smtClean="0"/>
              <a:t>полянське</a:t>
            </a:r>
            <a:r>
              <a:rPr lang="ru-RU" dirty="0" smtClean="0"/>
              <a:t> </a:t>
            </a:r>
            <a:r>
              <a:rPr lang="ru-RU" dirty="0" err="1" smtClean="0"/>
              <a:t>об’єднання</a:t>
            </a:r>
            <a:r>
              <a:rPr lang="ru-RU" dirty="0" smtClean="0"/>
              <a:t>); 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3)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необхідністю</a:t>
            </a:r>
            <a:r>
              <a:rPr lang="ru-RU" dirty="0" smtClean="0"/>
              <a:t> </a:t>
            </a:r>
            <a:r>
              <a:rPr lang="ru-RU" dirty="0" err="1" smtClean="0"/>
              <a:t>захисту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сильних</a:t>
            </a:r>
            <a:r>
              <a:rPr lang="ru-RU" dirty="0" smtClean="0"/>
              <a:t> </a:t>
            </a:r>
            <a:r>
              <a:rPr lang="ru-RU" dirty="0" err="1" smtClean="0"/>
              <a:t>сусідів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вже</a:t>
            </a:r>
            <a:r>
              <a:rPr lang="ru-RU" dirty="0" smtClean="0"/>
              <a:t> </a:t>
            </a:r>
            <a:r>
              <a:rPr lang="ru-RU" dirty="0" err="1" smtClean="0"/>
              <a:t>мали</a:t>
            </a:r>
            <a:r>
              <a:rPr lang="ru-RU" dirty="0" smtClean="0"/>
              <a:t> </a:t>
            </a:r>
            <a:r>
              <a:rPr lang="ru-RU" dirty="0" err="1" smtClean="0"/>
              <a:t>свої</a:t>
            </a:r>
            <a:r>
              <a:rPr lang="ru-RU" dirty="0" smtClean="0"/>
              <a:t> </a:t>
            </a:r>
            <a:r>
              <a:rPr lang="ru-RU" dirty="0" err="1" smtClean="0"/>
              <a:t>держави</a:t>
            </a:r>
            <a:r>
              <a:rPr lang="ru-RU" dirty="0" smtClean="0"/>
              <a:t> (</a:t>
            </a:r>
            <a:r>
              <a:rPr lang="ru-RU" dirty="0" err="1" smtClean="0"/>
              <a:t>Хозарський</a:t>
            </a:r>
            <a:r>
              <a:rPr lang="ru-RU" dirty="0" smtClean="0"/>
              <a:t> каганат, </a:t>
            </a:r>
            <a:r>
              <a:rPr lang="ru-RU" dirty="0" err="1" smtClean="0"/>
              <a:t>Візантія</a:t>
            </a:r>
            <a:r>
              <a:rPr lang="ru-RU" dirty="0" smtClean="0"/>
              <a:t> </a:t>
            </a:r>
            <a:r>
              <a:rPr lang="ru-RU" dirty="0" err="1" smtClean="0"/>
              <a:t>тощо</a:t>
            </a:r>
            <a:r>
              <a:rPr lang="ru-RU" dirty="0" smtClean="0"/>
              <a:t>); 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4)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територіальною</a:t>
            </a:r>
            <a:r>
              <a:rPr lang="ru-RU" dirty="0" smtClean="0"/>
              <a:t>, </a:t>
            </a:r>
            <a:r>
              <a:rPr lang="ru-RU" dirty="0" err="1" smtClean="0"/>
              <a:t>етнічною</a:t>
            </a:r>
            <a:r>
              <a:rPr lang="ru-RU" dirty="0" smtClean="0"/>
              <a:t>, </a:t>
            </a:r>
            <a:r>
              <a:rPr lang="ru-RU" dirty="0" err="1" smtClean="0"/>
              <a:t>мовно-культурною</a:t>
            </a:r>
            <a:r>
              <a:rPr lang="ru-RU" dirty="0" smtClean="0"/>
              <a:t> </a:t>
            </a:r>
            <a:r>
              <a:rPr lang="ru-RU" dirty="0" err="1" smtClean="0"/>
              <a:t>спільністю</a:t>
            </a:r>
            <a:r>
              <a:rPr lang="ru-RU" dirty="0" smtClean="0"/>
              <a:t> </a:t>
            </a:r>
            <a:r>
              <a:rPr lang="ru-RU" dirty="0" err="1" smtClean="0"/>
              <a:t>цих</a:t>
            </a:r>
            <a:r>
              <a:rPr lang="ru-RU" dirty="0" smtClean="0"/>
              <a:t> племен; 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5)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економічними</a:t>
            </a:r>
            <a:r>
              <a:rPr lang="ru-RU" dirty="0" smtClean="0"/>
              <a:t> </a:t>
            </a:r>
            <a:r>
              <a:rPr lang="ru-RU" dirty="0" err="1" smtClean="0"/>
              <a:t>зв’язками</a:t>
            </a:r>
            <a:r>
              <a:rPr lang="ru-RU" dirty="0" smtClean="0"/>
              <a:t>, </a:t>
            </a:r>
            <a:r>
              <a:rPr lang="ru-RU" dirty="0" err="1" smtClean="0"/>
              <a:t>розвитком</a:t>
            </a:r>
            <a:r>
              <a:rPr lang="ru-RU" dirty="0" smtClean="0"/>
              <a:t> </a:t>
            </a:r>
            <a:r>
              <a:rPr lang="ru-RU" dirty="0" err="1" smtClean="0"/>
              <a:t>торгівлі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вимагало</a:t>
            </a:r>
            <a:r>
              <a:rPr lang="ru-RU" dirty="0" smtClean="0"/>
              <a:t> </a:t>
            </a:r>
            <a:r>
              <a:rPr lang="ru-RU" dirty="0" err="1" smtClean="0"/>
              <a:t>подолання</a:t>
            </a:r>
            <a:r>
              <a:rPr lang="ru-RU" dirty="0" smtClean="0"/>
              <a:t> </a:t>
            </a:r>
            <a:r>
              <a:rPr lang="ru-RU" dirty="0" err="1" smtClean="0"/>
              <a:t>відокремленості</a:t>
            </a:r>
            <a:r>
              <a:rPr lang="ru-RU" dirty="0" smtClean="0"/>
              <a:t> племен, </a:t>
            </a:r>
            <a:r>
              <a:rPr lang="ru-RU" dirty="0" err="1" smtClean="0"/>
              <a:t>стимулювало</a:t>
            </a:r>
            <a:r>
              <a:rPr lang="ru-RU" dirty="0" smtClean="0"/>
              <a:t> </a:t>
            </a:r>
            <a:r>
              <a:rPr lang="ru-RU" dirty="0" err="1" smtClean="0"/>
              <a:t>їхню</a:t>
            </a:r>
            <a:r>
              <a:rPr lang="ru-RU" dirty="0" smtClean="0"/>
              <a:t> </a:t>
            </a:r>
            <a:r>
              <a:rPr lang="ru-RU" dirty="0" err="1" smtClean="0"/>
              <a:t>інтеграцію</a:t>
            </a:r>
            <a:r>
              <a:rPr lang="ru-RU" dirty="0" smtClean="0"/>
              <a:t>; 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6)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посиленням</a:t>
            </a:r>
            <a:r>
              <a:rPr lang="ru-RU" dirty="0" smtClean="0"/>
              <a:t> </a:t>
            </a:r>
            <a:r>
              <a:rPr lang="ru-RU" dirty="0" err="1" smtClean="0"/>
              <a:t>Києва</a:t>
            </a:r>
            <a:r>
              <a:rPr lang="ru-RU" dirty="0" smtClean="0"/>
              <a:t>, </a:t>
            </a:r>
            <a:r>
              <a:rPr lang="ru-RU" dirty="0" err="1" smtClean="0"/>
              <a:t>чому</a:t>
            </a:r>
            <a:r>
              <a:rPr lang="ru-RU" dirty="0" smtClean="0"/>
              <a:t> </a:t>
            </a:r>
            <a:r>
              <a:rPr lang="ru-RU" dirty="0" err="1" smtClean="0"/>
              <a:t>сприяло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географічне</a:t>
            </a:r>
            <a:r>
              <a:rPr lang="ru-RU" dirty="0" smtClean="0"/>
              <a:t> </a:t>
            </a:r>
            <a:r>
              <a:rPr lang="ru-RU" dirty="0" err="1" smtClean="0"/>
              <a:t>положення</a:t>
            </a:r>
            <a:r>
              <a:rPr lang="ru-RU" dirty="0" smtClean="0"/>
              <a:t>, </a:t>
            </a:r>
            <a:r>
              <a:rPr lang="ru-RU" dirty="0" err="1" smtClean="0"/>
              <a:t>економічне</a:t>
            </a:r>
            <a:r>
              <a:rPr lang="ru-RU" dirty="0" smtClean="0"/>
              <a:t> становище, </a:t>
            </a:r>
            <a:r>
              <a:rPr lang="ru-RU" dirty="0" err="1" smtClean="0"/>
              <a:t>політичне</a:t>
            </a:r>
            <a:r>
              <a:rPr lang="ru-RU" dirty="0" smtClean="0"/>
              <a:t> </a:t>
            </a:r>
            <a:r>
              <a:rPr lang="ru-RU" dirty="0" err="1" smtClean="0"/>
              <a:t>значення</a:t>
            </a:r>
            <a:r>
              <a:rPr lang="ru-RU" dirty="0" smtClean="0"/>
              <a:t> та </a:t>
            </a:r>
            <a:r>
              <a:rPr lang="ru-RU" dirty="0" err="1" smtClean="0"/>
              <a:t>попередня</a:t>
            </a:r>
            <a:r>
              <a:rPr lang="ru-RU" dirty="0" smtClean="0"/>
              <a:t> </a:t>
            </a:r>
            <a:r>
              <a:rPr lang="ru-RU" dirty="0" err="1" smtClean="0"/>
              <a:t>історична</a:t>
            </a:r>
            <a:r>
              <a:rPr lang="ru-RU" dirty="0" smtClean="0"/>
              <a:t> </a:t>
            </a:r>
            <a:r>
              <a:rPr lang="ru-RU" dirty="0" err="1" smtClean="0"/>
              <a:t>еволюція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Виникнення</a:t>
            </a:r>
            <a:r>
              <a:rPr lang="ru-RU" dirty="0" smtClean="0"/>
              <a:t> </a:t>
            </a:r>
            <a:r>
              <a:rPr lang="ru-RU" dirty="0" err="1" smtClean="0"/>
              <a:t>держави</a:t>
            </a:r>
            <a:r>
              <a:rPr lang="ru-RU" dirty="0" smtClean="0"/>
              <a:t> у </a:t>
            </a:r>
            <a:r>
              <a:rPr lang="ru-RU" dirty="0" err="1" smtClean="0"/>
              <a:t>східних</a:t>
            </a:r>
            <a:r>
              <a:rPr lang="ru-RU" dirty="0" smtClean="0"/>
              <a:t> </a:t>
            </a:r>
            <a:r>
              <a:rPr lang="ru-RU" dirty="0" err="1" smtClean="0"/>
              <a:t>слов’ян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пов’язане</a:t>
            </a:r>
            <a:r>
              <a:rPr lang="ru-RU" dirty="0" smtClean="0"/>
              <a:t>: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err="1" smtClean="0"/>
              <a:t>Звільняло</a:t>
            </a:r>
            <a:r>
              <a:rPr lang="ru-RU" dirty="0" smtClean="0"/>
              <a:t> </a:t>
            </a:r>
            <a:r>
              <a:rPr lang="ru-RU" dirty="0" err="1" smtClean="0"/>
              <a:t>міщан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управління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суду </a:t>
            </a:r>
            <a:r>
              <a:rPr lang="ru-RU" dirty="0" err="1" smtClean="0"/>
              <a:t>воєвод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старост.</a:t>
            </a:r>
          </a:p>
          <a:p>
            <a:r>
              <a:rPr lang="ru-RU" dirty="0" err="1" smtClean="0"/>
              <a:t>Запроваджувалося</a:t>
            </a:r>
            <a:r>
              <a:rPr lang="ru-RU" dirty="0" smtClean="0"/>
              <a:t> </a:t>
            </a:r>
            <a:r>
              <a:rPr lang="ru-RU" dirty="0" err="1" smtClean="0"/>
              <a:t>міське</a:t>
            </a:r>
            <a:r>
              <a:rPr lang="ru-RU" dirty="0" smtClean="0"/>
              <a:t> </a:t>
            </a:r>
            <a:r>
              <a:rPr lang="ru-RU" dirty="0" err="1" smtClean="0"/>
              <a:t>самоврядування</a:t>
            </a:r>
            <a:r>
              <a:rPr lang="ru-RU" dirty="0" smtClean="0"/>
              <a:t> </a:t>
            </a:r>
            <a:r>
              <a:rPr lang="ru-RU" dirty="0" err="1" smtClean="0"/>
              <a:t>магістрат</a:t>
            </a:r>
            <a:r>
              <a:rPr lang="ru-RU" dirty="0" smtClean="0"/>
              <a:t>, члени </a:t>
            </a:r>
            <a:r>
              <a:rPr lang="ru-RU" dirty="0" err="1" smtClean="0"/>
              <a:t>якого</a:t>
            </a:r>
            <a:r>
              <a:rPr lang="ru-RU" dirty="0" smtClean="0"/>
              <a:t> </a:t>
            </a:r>
            <a:r>
              <a:rPr lang="ru-RU" dirty="0" err="1" smtClean="0"/>
              <a:t>обиралися</a:t>
            </a:r>
            <a:r>
              <a:rPr lang="ru-RU" dirty="0" smtClean="0"/>
              <a:t> </a:t>
            </a:r>
            <a:r>
              <a:rPr lang="ru-RU" dirty="0" err="1" smtClean="0"/>
              <a:t>з-поміж</a:t>
            </a:r>
            <a:r>
              <a:rPr lang="ru-RU" dirty="0" smtClean="0"/>
              <a:t> </a:t>
            </a:r>
            <a:r>
              <a:rPr lang="ru-RU" dirty="0" err="1" smtClean="0"/>
              <a:t>заможної</a:t>
            </a:r>
            <a:r>
              <a:rPr lang="ru-RU" dirty="0" smtClean="0"/>
              <a:t> </a:t>
            </a:r>
            <a:r>
              <a:rPr lang="ru-RU" dirty="0" err="1" smtClean="0"/>
              <a:t>верхівки</a:t>
            </a:r>
            <a:r>
              <a:rPr lang="ru-RU" dirty="0" smtClean="0"/>
              <a:t>(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поділявся</a:t>
            </a:r>
            <a:r>
              <a:rPr lang="ru-RU" dirty="0" smtClean="0"/>
              <a:t> на </a:t>
            </a:r>
            <a:r>
              <a:rPr lang="ru-RU" dirty="0" err="1" smtClean="0"/>
              <a:t>дві</a:t>
            </a:r>
            <a:r>
              <a:rPr lang="ru-RU" dirty="0" smtClean="0"/>
              <a:t> </a:t>
            </a:r>
            <a:r>
              <a:rPr lang="ru-RU" dirty="0" err="1" smtClean="0"/>
              <a:t>колегії</a:t>
            </a:r>
            <a:r>
              <a:rPr lang="ru-RU" dirty="0" smtClean="0"/>
              <a:t> - </a:t>
            </a:r>
            <a:r>
              <a:rPr lang="ru-RU" i="1" dirty="0" smtClean="0"/>
              <a:t>лаву </a:t>
            </a:r>
            <a:r>
              <a:rPr lang="ru-RU" dirty="0" smtClean="0"/>
              <a:t>(суд у </a:t>
            </a:r>
            <a:r>
              <a:rPr lang="ru-RU" dirty="0" err="1" smtClean="0"/>
              <a:t>кримінальних</a:t>
            </a:r>
            <a:r>
              <a:rPr lang="ru-RU" dirty="0" smtClean="0"/>
              <a:t> справах)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i="1" dirty="0" smtClean="0"/>
              <a:t>раду </a:t>
            </a:r>
            <a:r>
              <a:rPr lang="ru-RU" dirty="0" smtClean="0"/>
              <a:t>(</a:t>
            </a:r>
            <a:r>
              <a:rPr lang="ru-RU" dirty="0" err="1" smtClean="0"/>
              <a:t>адміністративний</a:t>
            </a:r>
            <a:r>
              <a:rPr lang="ru-RU" dirty="0" smtClean="0"/>
              <a:t> орган </a:t>
            </a:r>
            <a:r>
              <a:rPr lang="ru-RU" dirty="0" err="1" smtClean="0"/>
              <a:t>і</a:t>
            </a:r>
            <a:r>
              <a:rPr lang="ru-RU" dirty="0" smtClean="0"/>
              <a:t> суд у </a:t>
            </a:r>
            <a:r>
              <a:rPr lang="ru-RU" dirty="0" err="1" smtClean="0"/>
              <a:t>цивільних</a:t>
            </a:r>
            <a:r>
              <a:rPr lang="ru-RU" dirty="0" smtClean="0"/>
              <a:t> справах). </a:t>
            </a:r>
            <a:r>
              <a:rPr lang="ru-RU" dirty="0" err="1" smtClean="0"/>
              <a:t>Очолював</a:t>
            </a:r>
            <a:r>
              <a:rPr lang="ru-RU" dirty="0" smtClean="0"/>
              <a:t> </a:t>
            </a:r>
            <a:r>
              <a:rPr lang="ru-RU" dirty="0" err="1" smtClean="0"/>
              <a:t>міську</a:t>
            </a:r>
            <a:r>
              <a:rPr lang="ru-RU" dirty="0" smtClean="0"/>
              <a:t> </a:t>
            </a:r>
            <a:r>
              <a:rPr lang="ru-RU" dirty="0" err="1" smtClean="0"/>
              <a:t>адміністрацію</a:t>
            </a:r>
            <a:r>
              <a:rPr lang="ru-RU" dirty="0" smtClean="0"/>
              <a:t> </a:t>
            </a:r>
            <a:r>
              <a:rPr lang="ru-RU" i="1" dirty="0" err="1" smtClean="0"/>
              <a:t>війт</a:t>
            </a:r>
            <a:r>
              <a:rPr lang="ru-RU" dirty="0" smtClean="0"/>
              <a:t>. </a:t>
            </a:r>
            <a:r>
              <a:rPr lang="ru-RU" dirty="0" err="1" smtClean="0"/>
              <a:t>Засідав</a:t>
            </a:r>
            <a:r>
              <a:rPr lang="ru-RU" dirty="0" smtClean="0"/>
              <a:t> </a:t>
            </a:r>
            <a:r>
              <a:rPr lang="ru-RU" dirty="0" err="1" smtClean="0"/>
              <a:t>магістрат</a:t>
            </a:r>
            <a:r>
              <a:rPr lang="ru-RU" dirty="0" smtClean="0"/>
              <a:t> у </a:t>
            </a:r>
            <a:r>
              <a:rPr lang="ru-RU" dirty="0" err="1" smtClean="0"/>
              <a:t>спеціальному</a:t>
            </a:r>
            <a:r>
              <a:rPr lang="ru-RU" dirty="0" smtClean="0"/>
              <a:t> </a:t>
            </a:r>
            <a:r>
              <a:rPr lang="ru-RU" dirty="0" err="1" smtClean="0"/>
              <a:t>приміщенні</a:t>
            </a:r>
            <a:r>
              <a:rPr lang="ru-RU" dirty="0" smtClean="0"/>
              <a:t> - </a:t>
            </a:r>
            <a:r>
              <a:rPr lang="ru-RU" i="1" dirty="0" err="1" smtClean="0"/>
              <a:t>ратуші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Надавало </a:t>
            </a:r>
            <a:r>
              <a:rPr lang="ru-RU" dirty="0" err="1" smtClean="0"/>
              <a:t>українським</a:t>
            </a:r>
            <a:r>
              <a:rPr lang="ru-RU" dirty="0" smtClean="0"/>
              <a:t> </a:t>
            </a:r>
            <a:r>
              <a:rPr lang="ru-RU" dirty="0" err="1" smtClean="0"/>
              <a:t>містам</a:t>
            </a:r>
            <a:r>
              <a:rPr lang="ru-RU" dirty="0" smtClean="0"/>
              <a:t> </a:t>
            </a:r>
            <a:r>
              <a:rPr lang="ru-RU" dirty="0" err="1" smtClean="0"/>
              <a:t>самоврядування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сприяло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розвитку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Магдебурзьке право:</a:t>
            </a:r>
            <a:endParaRPr lang="ru-RU" dirty="0"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071934" y="500042"/>
            <a:ext cx="4614866" cy="6143668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 smtClean="0"/>
              <a:t>Культурнии</a:t>
            </a:r>
            <a:r>
              <a:rPr lang="ru-RU" dirty="0" smtClean="0"/>
              <a:t> </a:t>
            </a:r>
            <a:r>
              <a:rPr lang="ru-RU" dirty="0" err="1" smtClean="0"/>
              <a:t>розвиток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bg1"/>
                </a:solidFill>
              </a:rPr>
              <a:t>у</a:t>
            </a:r>
            <a:r>
              <a:rPr lang="ru-RU" dirty="0" smtClean="0"/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другій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половині</a:t>
            </a:r>
            <a:r>
              <a:rPr lang="ru-RU" dirty="0" smtClean="0">
                <a:solidFill>
                  <a:schemeClr val="bg1"/>
                </a:solidFill>
              </a:rPr>
              <a:t> ХІV-ХV ст. </a:t>
            </a:r>
            <a:r>
              <a:rPr lang="ru-RU" dirty="0" err="1" smtClean="0"/>
              <a:t>відвувався</a:t>
            </a:r>
            <a:r>
              <a:rPr lang="ru-RU" dirty="0" smtClean="0"/>
              <a:t> у </a:t>
            </a:r>
            <a:r>
              <a:rPr lang="ru-RU" dirty="0" err="1" smtClean="0"/>
              <a:t>складних</a:t>
            </a:r>
            <a:r>
              <a:rPr lang="ru-RU" dirty="0" smtClean="0"/>
              <a:t> </a:t>
            </a:r>
            <a:r>
              <a:rPr lang="ru-RU" dirty="0" err="1" smtClean="0"/>
              <a:t>умовах</a:t>
            </a:r>
            <a:r>
              <a:rPr lang="ru-RU" dirty="0" smtClean="0"/>
              <a:t>. </a:t>
            </a:r>
            <a:r>
              <a:rPr lang="ru-RU" dirty="0" err="1" smtClean="0"/>
              <a:t>Протягом</a:t>
            </a:r>
            <a:r>
              <a:rPr lang="ru-RU" dirty="0" smtClean="0"/>
              <a:t> </a:t>
            </a:r>
            <a:r>
              <a:rPr lang="ru-RU" dirty="0" err="1" smtClean="0"/>
              <a:t>другої</a:t>
            </a:r>
            <a:r>
              <a:rPr lang="ru-RU" dirty="0" smtClean="0"/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половини</a:t>
            </a:r>
            <a:r>
              <a:rPr lang="ru-RU" dirty="0" smtClean="0">
                <a:solidFill>
                  <a:schemeClr val="bg1"/>
                </a:solidFill>
              </a:rPr>
              <a:t> XIV—XV ст. </a:t>
            </a:r>
            <a:r>
              <a:rPr lang="ru-RU" dirty="0" err="1" smtClean="0"/>
              <a:t>збільшується</a:t>
            </a:r>
            <a:r>
              <a:rPr lang="ru-RU" dirty="0" smtClean="0"/>
              <a:t> </a:t>
            </a:r>
            <a:r>
              <a:rPr lang="ru-RU" dirty="0" err="1" smtClean="0"/>
              <a:t>кількість</a:t>
            </a:r>
            <a:r>
              <a:rPr lang="ru-RU" dirty="0" smtClean="0"/>
              <a:t> </a:t>
            </a:r>
            <a:r>
              <a:rPr lang="ru-RU" dirty="0" err="1" smtClean="0"/>
              <a:t>шкіл</a:t>
            </a:r>
            <a:r>
              <a:rPr lang="ru-RU" dirty="0" smtClean="0"/>
              <a:t> при церквах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монастирях</a:t>
            </a:r>
            <a:r>
              <a:rPr lang="ru-RU" dirty="0" smtClean="0"/>
              <a:t>, </a:t>
            </a:r>
            <a:r>
              <a:rPr lang="ru-RU" dirty="0" err="1" smtClean="0"/>
              <a:t>вчителями</a:t>
            </a:r>
            <a:r>
              <a:rPr lang="ru-RU" dirty="0" smtClean="0"/>
              <a:t>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дяки</a:t>
            </a:r>
            <a:r>
              <a:rPr lang="ru-RU" dirty="0" smtClean="0"/>
              <a:t>. </a:t>
            </a:r>
            <a:r>
              <a:rPr lang="ru-RU" dirty="0" err="1" smtClean="0"/>
              <a:t>Юрій</a:t>
            </a:r>
            <a:r>
              <a:rPr lang="ru-RU" dirty="0" smtClean="0"/>
              <a:t> </a:t>
            </a:r>
            <a:r>
              <a:rPr lang="ru-RU" dirty="0" err="1" smtClean="0"/>
              <a:t>Дрогобич</a:t>
            </a:r>
            <a:r>
              <a:rPr lang="ru-RU" dirty="0" smtClean="0"/>
              <a:t> (</a:t>
            </a:r>
            <a:r>
              <a:rPr lang="ru-RU" dirty="0" err="1" smtClean="0"/>
              <a:t>Котермак</a:t>
            </a:r>
            <a:r>
              <a:rPr lang="ru-RU" dirty="0" smtClean="0"/>
              <a:t>)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закінчення</a:t>
            </a:r>
            <a:r>
              <a:rPr lang="ru-RU" dirty="0" smtClean="0"/>
              <a:t> </a:t>
            </a:r>
            <a:r>
              <a:rPr lang="ru-RU" dirty="0" err="1" smtClean="0"/>
              <a:t>Краківського</a:t>
            </a:r>
            <a:r>
              <a:rPr lang="ru-RU" dirty="0" smtClean="0"/>
              <a:t> </a:t>
            </a:r>
            <a:r>
              <a:rPr lang="ru-RU" dirty="0" err="1" smtClean="0"/>
              <a:t>університету</a:t>
            </a:r>
            <a:r>
              <a:rPr lang="ru-RU" dirty="0" smtClean="0"/>
              <a:t>, </a:t>
            </a:r>
            <a:r>
              <a:rPr lang="ru-RU" dirty="0" err="1" smtClean="0"/>
              <a:t>здобувши</a:t>
            </a:r>
            <a:r>
              <a:rPr lang="ru-RU" dirty="0" smtClean="0"/>
              <a:t> </a:t>
            </a:r>
            <a:r>
              <a:rPr lang="ru-RU" dirty="0" err="1" smtClean="0"/>
              <a:t>ступінь</a:t>
            </a:r>
            <a:r>
              <a:rPr lang="ru-RU" dirty="0" smtClean="0"/>
              <a:t> </a:t>
            </a:r>
            <a:r>
              <a:rPr lang="ru-RU" dirty="0" err="1" smtClean="0"/>
              <a:t>магістра</a:t>
            </a:r>
            <a:r>
              <a:rPr lang="ru-RU" dirty="0" smtClean="0"/>
              <a:t>, </a:t>
            </a:r>
            <a:r>
              <a:rPr lang="ru-RU" dirty="0" err="1" smtClean="0"/>
              <a:t>отримав</a:t>
            </a:r>
            <a:r>
              <a:rPr lang="ru-RU" dirty="0" smtClean="0"/>
              <a:t> диплом доктора </a:t>
            </a:r>
            <a:r>
              <a:rPr lang="ru-RU" dirty="0" err="1" smtClean="0"/>
              <a:t>медицини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читав студентам </a:t>
            </a:r>
            <a:r>
              <a:rPr lang="ru-RU" dirty="0" err="1" smtClean="0"/>
              <a:t>лекції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астрономії</a:t>
            </a:r>
            <a:r>
              <a:rPr lang="ru-RU" dirty="0" smtClean="0"/>
              <a:t> та </a:t>
            </a:r>
            <a:r>
              <a:rPr lang="ru-RU" dirty="0" err="1" smtClean="0"/>
              <a:t>медициниу</a:t>
            </a:r>
            <a:r>
              <a:rPr lang="ru-RU" dirty="0" smtClean="0"/>
              <a:t> </a:t>
            </a:r>
            <a:r>
              <a:rPr lang="ru-RU" dirty="0" err="1" smtClean="0"/>
              <a:t>Болонському</a:t>
            </a:r>
            <a:r>
              <a:rPr lang="ru-RU" dirty="0" smtClean="0"/>
              <a:t> </a:t>
            </a:r>
            <a:r>
              <a:rPr lang="ru-RU" dirty="0" err="1" smtClean="0"/>
              <a:t>університеті</a:t>
            </a:r>
            <a:r>
              <a:rPr lang="ru-RU" dirty="0" smtClean="0"/>
              <a:t>, а </a:t>
            </a:r>
            <a:r>
              <a:rPr lang="ru-RU" dirty="0" smtClean="0">
                <a:solidFill>
                  <a:schemeClr val="bg1"/>
                </a:solidFill>
              </a:rPr>
              <a:t>в 1481 р.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обраний</a:t>
            </a:r>
            <a:r>
              <a:rPr lang="ru-RU" dirty="0" smtClean="0"/>
              <a:t> ректором. </a:t>
            </a:r>
            <a:endParaRPr lang="ru-RU" dirty="0"/>
          </a:p>
        </p:txBody>
      </p:sp>
      <p:pic>
        <p:nvPicPr>
          <p:cNvPr id="4" name="Рисунок 3" descr="200px-Juriy_Koterma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500042"/>
            <a:ext cx="3996532" cy="5715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57158" y="0"/>
            <a:ext cx="8229600" cy="4572000"/>
          </a:xfrm>
        </p:spPr>
        <p:txBody>
          <a:bodyPr/>
          <a:lstStyle/>
          <a:p>
            <a:r>
              <a:rPr lang="ru-RU" dirty="0" err="1" smtClean="0"/>
              <a:t>Небачені</a:t>
            </a:r>
            <a:r>
              <a:rPr lang="ru-RU" dirty="0" smtClean="0"/>
              <a:t> </a:t>
            </a:r>
            <a:r>
              <a:rPr lang="ru-RU" dirty="0" err="1" smtClean="0"/>
              <a:t>можливості</a:t>
            </a:r>
            <a:r>
              <a:rPr lang="ru-RU" dirty="0" smtClean="0"/>
              <a:t> для </a:t>
            </a:r>
            <a:r>
              <a:rPr lang="ru-RU" dirty="0" err="1" smtClean="0"/>
              <a:t>поширення</a:t>
            </a:r>
            <a:r>
              <a:rPr lang="ru-RU" dirty="0" smtClean="0"/>
              <a:t> книг, </a:t>
            </a:r>
            <a:r>
              <a:rPr lang="ru-RU" dirty="0" err="1" smtClean="0"/>
              <a:t>розвитку</a:t>
            </a:r>
            <a:r>
              <a:rPr lang="ru-RU" dirty="0" smtClean="0"/>
              <a:t> </a:t>
            </a:r>
            <a:r>
              <a:rPr lang="ru-RU" dirty="0" err="1" smtClean="0"/>
              <a:t>освіти</a:t>
            </a:r>
            <a:r>
              <a:rPr lang="ru-RU" dirty="0" smtClean="0"/>
              <a:t> </a:t>
            </a:r>
            <a:r>
              <a:rPr lang="ru-RU" dirty="0" err="1" smtClean="0"/>
              <a:t>відкрилися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винайденням</a:t>
            </a:r>
            <a:r>
              <a:rPr lang="ru-RU" dirty="0" smtClean="0"/>
              <a:t> </a:t>
            </a:r>
            <a:r>
              <a:rPr lang="ru-RU" dirty="0" err="1" smtClean="0"/>
              <a:t>друкарства</a:t>
            </a:r>
            <a:r>
              <a:rPr lang="ru-RU" dirty="0" smtClean="0"/>
              <a:t>. </a:t>
            </a:r>
            <a:r>
              <a:rPr lang="ru-RU" dirty="0" smtClean="0">
                <a:solidFill>
                  <a:schemeClr val="bg1"/>
                </a:solidFill>
              </a:rPr>
              <a:t>У 1491 р. </a:t>
            </a:r>
            <a:r>
              <a:rPr lang="ru-RU" dirty="0" smtClean="0"/>
              <a:t>в </a:t>
            </a:r>
            <a:r>
              <a:rPr lang="ru-RU" dirty="0" err="1" smtClean="0"/>
              <a:t>Кракові</a:t>
            </a:r>
            <a:r>
              <a:rPr lang="ru-RU" dirty="0" smtClean="0"/>
              <a:t> </a:t>
            </a:r>
            <a:r>
              <a:rPr lang="ru-RU" dirty="0" err="1" smtClean="0"/>
              <a:t>німецький</a:t>
            </a:r>
            <a:r>
              <a:rPr lang="ru-RU" dirty="0" smtClean="0"/>
              <a:t> </a:t>
            </a:r>
            <a:r>
              <a:rPr lang="ru-RU" dirty="0" err="1" smtClean="0"/>
              <a:t>друкар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ювелір</a:t>
            </a:r>
            <a:r>
              <a:rPr lang="ru-RU" dirty="0" smtClean="0"/>
              <a:t> </a:t>
            </a:r>
            <a:r>
              <a:rPr lang="ru-RU" dirty="0" err="1" smtClean="0"/>
              <a:t>Швайпольт</a:t>
            </a:r>
            <a:r>
              <a:rPr lang="ru-RU" dirty="0" smtClean="0"/>
              <a:t> </a:t>
            </a:r>
            <a:r>
              <a:rPr lang="ru-RU" dirty="0" err="1" smtClean="0"/>
              <a:t>Фіоль</a:t>
            </a:r>
            <a:r>
              <a:rPr lang="ru-RU" dirty="0" smtClean="0"/>
              <a:t> </a:t>
            </a:r>
            <a:r>
              <a:rPr lang="ru-RU" dirty="0" err="1" smtClean="0"/>
              <a:t>опублікував</a:t>
            </a:r>
            <a:r>
              <a:rPr lang="ru-RU" dirty="0" smtClean="0"/>
              <a:t> </a:t>
            </a:r>
            <a:r>
              <a:rPr lang="ru-RU" dirty="0" err="1" smtClean="0"/>
              <a:t>кирилицею</a:t>
            </a:r>
            <a:r>
              <a:rPr lang="ru-RU" dirty="0" smtClean="0"/>
              <a:t> </a:t>
            </a:r>
            <a:r>
              <a:rPr lang="ru-RU" dirty="0" err="1" smtClean="0"/>
              <a:t>перші</a:t>
            </a:r>
            <a:r>
              <a:rPr lang="ru-RU" dirty="0" smtClean="0"/>
              <a:t> </a:t>
            </a:r>
            <a:r>
              <a:rPr lang="ru-RU" dirty="0" err="1" smtClean="0"/>
              <a:t>чотири</a:t>
            </a:r>
            <a:r>
              <a:rPr lang="ru-RU" dirty="0" smtClean="0"/>
              <a:t> книги </a:t>
            </a:r>
            <a:r>
              <a:rPr lang="ru-RU" dirty="0" err="1" smtClean="0"/>
              <a:t>церковнослов'янського</a:t>
            </a:r>
            <a:r>
              <a:rPr lang="ru-RU" dirty="0" smtClean="0"/>
              <a:t> письма.</a:t>
            </a:r>
            <a:endParaRPr lang="ru-RU" dirty="0"/>
          </a:p>
        </p:txBody>
      </p:sp>
      <p:pic>
        <p:nvPicPr>
          <p:cNvPr id="4" name="Рисунок 3" descr="den_rabotnikov_izdatelstv_poligrafii_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80" y="2250248"/>
            <a:ext cx="5357850" cy="46077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З XV ст. </a:t>
            </a:r>
            <a:r>
              <a:rPr lang="ru-RU" dirty="0" err="1" smtClean="0"/>
              <a:t>відомий</a:t>
            </a:r>
            <a:r>
              <a:rPr lang="ru-RU" dirty="0" smtClean="0"/>
              <a:t> </a:t>
            </a:r>
            <a:r>
              <a:rPr lang="ru-RU" dirty="0" err="1" smtClean="0"/>
              <a:t>лише</a:t>
            </a:r>
            <a:r>
              <a:rPr lang="ru-RU" dirty="0" smtClean="0"/>
              <a:t> </a:t>
            </a:r>
            <a:r>
              <a:rPr lang="ru-RU" dirty="0" err="1" smtClean="0"/>
              <a:t>Литовсько-Білоруський</a:t>
            </a:r>
            <a:r>
              <a:rPr lang="ru-RU" dirty="0" smtClean="0"/>
              <a:t> </a:t>
            </a:r>
            <a:r>
              <a:rPr lang="ru-RU" dirty="0" err="1" smtClean="0"/>
              <a:t>літопис</a:t>
            </a:r>
            <a:r>
              <a:rPr lang="ru-RU" dirty="0" smtClean="0"/>
              <a:t>, </a:t>
            </a:r>
            <a:r>
              <a:rPr lang="ru-RU" dirty="0" err="1" smtClean="0"/>
              <a:t>складений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кількох</a:t>
            </a:r>
            <a:r>
              <a:rPr lang="ru-RU" dirty="0" smtClean="0"/>
              <a:t> </a:t>
            </a:r>
            <a:r>
              <a:rPr lang="ru-RU" dirty="0" err="1" smtClean="0"/>
              <a:t>окремих</a:t>
            </a:r>
            <a:r>
              <a:rPr lang="ru-RU" dirty="0" smtClean="0"/>
              <a:t> </a:t>
            </a:r>
            <a:r>
              <a:rPr lang="ru-RU" dirty="0" err="1" smtClean="0"/>
              <a:t>творів</a:t>
            </a:r>
            <a:r>
              <a:rPr lang="ru-RU" dirty="0" smtClean="0"/>
              <a:t>. </a:t>
            </a:r>
            <a:r>
              <a:rPr lang="ru-RU" dirty="0" err="1" smtClean="0"/>
              <a:t>Найбільш</a:t>
            </a:r>
            <a:r>
              <a:rPr lang="ru-RU" dirty="0" smtClean="0"/>
              <a:t> </a:t>
            </a:r>
            <a:r>
              <a:rPr lang="ru-RU" dirty="0" err="1" smtClean="0"/>
              <a:t>яскравими</a:t>
            </a:r>
            <a:r>
              <a:rPr lang="ru-RU" dirty="0" smtClean="0"/>
              <a:t> </a:t>
            </a:r>
            <a:r>
              <a:rPr lang="ru-RU" dirty="0" err="1" smtClean="0"/>
              <a:t>серед</a:t>
            </a:r>
            <a:r>
              <a:rPr lang="ru-RU" dirty="0" smtClean="0"/>
              <a:t> них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оповіді</a:t>
            </a:r>
            <a:r>
              <a:rPr lang="ru-RU" dirty="0" smtClean="0"/>
              <a:t> "Про </a:t>
            </a:r>
            <a:r>
              <a:rPr lang="ru-RU" dirty="0" err="1" smtClean="0"/>
              <a:t>Подільську</a:t>
            </a:r>
            <a:r>
              <a:rPr lang="ru-RU" dirty="0" smtClean="0"/>
              <a:t> землю» та «Похвала князю </a:t>
            </a:r>
            <a:r>
              <a:rPr lang="ru-RU" dirty="0" err="1" smtClean="0"/>
              <a:t>Вітовту</a:t>
            </a:r>
            <a:r>
              <a:rPr lang="ru-RU" dirty="0" smtClean="0"/>
              <a:t>».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У </a:t>
            </a:r>
            <a:r>
              <a:rPr lang="ru-RU" dirty="0" err="1" smtClean="0">
                <a:solidFill>
                  <a:schemeClr val="bg1"/>
                </a:solidFill>
              </a:rPr>
              <a:t>другій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половині</a:t>
            </a:r>
            <a:r>
              <a:rPr lang="ru-RU" dirty="0" smtClean="0">
                <a:solidFill>
                  <a:schemeClr val="bg1"/>
                </a:solidFill>
              </a:rPr>
              <a:t> ХІV-ХV ст. </a:t>
            </a:r>
            <a:r>
              <a:rPr lang="ru-RU" dirty="0" err="1" smtClean="0"/>
              <a:t>розбудова</a:t>
            </a:r>
            <a:r>
              <a:rPr lang="ru-RU" dirty="0" smtClean="0"/>
              <a:t> </a:t>
            </a:r>
            <a:r>
              <a:rPr lang="ru-RU" dirty="0" err="1" smtClean="0"/>
              <a:t>міст</a:t>
            </a:r>
            <a:r>
              <a:rPr lang="ru-RU" dirty="0" smtClean="0"/>
              <a:t> </a:t>
            </a:r>
            <a:r>
              <a:rPr lang="ru-RU" dirty="0" err="1" smtClean="0"/>
              <a:t>здійснювалася</a:t>
            </a:r>
            <a:r>
              <a:rPr lang="ru-RU" dirty="0" smtClean="0"/>
              <a:t> </a:t>
            </a:r>
            <a:r>
              <a:rPr lang="ru-RU" dirty="0" err="1" smtClean="0"/>
              <a:t>переважно</a:t>
            </a:r>
            <a:r>
              <a:rPr lang="ru-RU" dirty="0" smtClean="0"/>
              <a:t> на </a:t>
            </a:r>
            <a:r>
              <a:rPr lang="ru-RU" dirty="0" err="1" smtClean="0"/>
              <a:t>основі</a:t>
            </a:r>
            <a:r>
              <a:rPr lang="ru-RU" dirty="0" smtClean="0"/>
              <a:t> </a:t>
            </a:r>
            <a:r>
              <a:rPr lang="ru-RU" dirty="0" err="1" smtClean="0"/>
              <a:t>давньоруських</a:t>
            </a:r>
            <a:r>
              <a:rPr lang="ru-RU" dirty="0" smtClean="0"/>
              <a:t> </a:t>
            </a:r>
            <a:r>
              <a:rPr lang="ru-RU" dirty="0" err="1" smtClean="0"/>
              <a:t>традицій</a:t>
            </a:r>
            <a:r>
              <a:rPr lang="ru-RU" dirty="0" smtClean="0"/>
              <a:t>.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З </a:t>
            </a:r>
            <a:r>
              <a:rPr lang="ru-RU" dirty="0" err="1" smtClean="0">
                <a:solidFill>
                  <a:schemeClr val="bg1"/>
                </a:solidFill>
              </a:rPr>
              <a:t>середини</a:t>
            </a:r>
            <a:r>
              <a:rPr lang="ru-RU" dirty="0" smtClean="0">
                <a:solidFill>
                  <a:schemeClr val="bg1"/>
                </a:solidFill>
              </a:rPr>
              <a:t> XIV ст. </a:t>
            </a:r>
            <a:r>
              <a:rPr lang="ru-RU" dirty="0" err="1" smtClean="0"/>
              <a:t>споруджувалося</a:t>
            </a:r>
            <a:r>
              <a:rPr lang="ru-RU" dirty="0" smtClean="0"/>
              <a:t> </a:t>
            </a:r>
            <a:r>
              <a:rPr lang="ru-RU" dirty="0" err="1" smtClean="0"/>
              <a:t>дедалі</a:t>
            </a:r>
            <a:r>
              <a:rPr lang="ru-RU" dirty="0" smtClean="0"/>
              <a:t> </a:t>
            </a:r>
            <a:r>
              <a:rPr lang="ru-RU" dirty="0" err="1" smtClean="0"/>
              <a:t>більше</a:t>
            </a:r>
            <a:r>
              <a:rPr lang="ru-RU" dirty="0" smtClean="0"/>
              <a:t> </a:t>
            </a:r>
            <a:r>
              <a:rPr lang="ru-RU" dirty="0" err="1" smtClean="0"/>
              <a:t>фортець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928670"/>
            <a:ext cx="8229600" cy="4572000"/>
          </a:xfrm>
        </p:spPr>
        <p:txBody>
          <a:bodyPr/>
          <a:lstStyle/>
          <a:p>
            <a:r>
              <a:rPr lang="ru-RU" dirty="0" err="1" smtClean="0"/>
              <a:t>Помітні</a:t>
            </a:r>
            <a:r>
              <a:rPr lang="ru-RU" dirty="0" smtClean="0"/>
              <a:t> </a:t>
            </a:r>
            <a:r>
              <a:rPr lang="ru-RU" dirty="0" err="1" smtClean="0"/>
              <a:t>західні</a:t>
            </a:r>
            <a:r>
              <a:rPr lang="ru-RU" dirty="0" smtClean="0"/>
              <a:t> </a:t>
            </a:r>
            <a:r>
              <a:rPr lang="ru-RU" dirty="0" err="1" smtClean="0"/>
              <a:t>запозичення</a:t>
            </a:r>
            <a:r>
              <a:rPr lang="ru-RU" dirty="0" smtClean="0"/>
              <a:t> у </a:t>
            </a:r>
            <a:r>
              <a:rPr lang="ru-RU" dirty="0" err="1" smtClean="0"/>
              <a:t>відбудованому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bg1"/>
                </a:solidFill>
              </a:rPr>
              <a:t>в 1470 </a:t>
            </a:r>
            <a:r>
              <a:rPr lang="ru-RU" dirty="0" smtClean="0"/>
              <a:t>р. </a:t>
            </a:r>
            <a:r>
              <a:rPr lang="ru-RU" dirty="0" err="1" smtClean="0"/>
              <a:t>Успенському</a:t>
            </a:r>
            <a:r>
              <a:rPr lang="ru-RU" dirty="0" smtClean="0"/>
              <a:t> </a:t>
            </a:r>
            <a:r>
              <a:rPr lang="ru-RU" dirty="0" err="1" smtClean="0"/>
              <a:t>соборі</a:t>
            </a:r>
            <a:r>
              <a:rPr lang="ru-RU" dirty="0" smtClean="0"/>
              <a:t> </a:t>
            </a:r>
            <a:r>
              <a:rPr lang="ru-RU" dirty="0" err="1" smtClean="0"/>
              <a:t>Києво-Печерського</a:t>
            </a:r>
            <a:r>
              <a:rPr lang="ru-RU" dirty="0" smtClean="0"/>
              <a:t> </a:t>
            </a:r>
            <a:r>
              <a:rPr lang="ru-RU" dirty="0" err="1" smtClean="0"/>
              <a:t>монастиря</a:t>
            </a:r>
            <a:r>
              <a:rPr lang="ru-RU" dirty="0" smtClean="0"/>
              <a:t> (</a:t>
            </a:r>
            <a:r>
              <a:rPr lang="ru-RU" dirty="0" err="1" smtClean="0"/>
              <a:t>відновлений</a:t>
            </a:r>
            <a:r>
              <a:rPr lang="ru-RU" dirty="0" smtClean="0"/>
              <a:t> у 2000 р.).</a:t>
            </a:r>
          </a:p>
          <a:p>
            <a:endParaRPr lang="ru-RU" dirty="0"/>
          </a:p>
        </p:txBody>
      </p:sp>
      <p:pic>
        <p:nvPicPr>
          <p:cNvPr id="4" name="Рисунок 3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428868"/>
            <a:ext cx="8473278" cy="3786214"/>
          </a:xfrm>
          <a:prstGeom prst="rect">
            <a:avLst/>
          </a:prstGeom>
        </p:spPr>
      </p:pic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57158" y="214290"/>
            <a:ext cx="8229600" cy="4572000"/>
          </a:xfrm>
        </p:spPr>
        <p:txBody>
          <a:bodyPr/>
          <a:lstStyle/>
          <a:p>
            <a:r>
              <a:rPr lang="ru-RU" dirty="0" smtClean="0"/>
              <a:t>Мало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відомо</a:t>
            </a:r>
            <a:r>
              <a:rPr lang="ru-RU" dirty="0" smtClean="0"/>
              <a:t> про </a:t>
            </a:r>
            <a:r>
              <a:rPr lang="ru-RU" dirty="0" err="1" smtClean="0"/>
              <a:t>книжкові</a:t>
            </a:r>
            <a:r>
              <a:rPr lang="ru-RU" dirty="0" smtClean="0"/>
              <a:t> </a:t>
            </a:r>
            <a:r>
              <a:rPr lang="ru-RU" dirty="0" err="1" smtClean="0"/>
              <a:t>мініатюри</a:t>
            </a:r>
            <a:r>
              <a:rPr lang="ru-RU" dirty="0" smtClean="0"/>
              <a:t>. </a:t>
            </a:r>
            <a:r>
              <a:rPr lang="ru-RU" dirty="0" err="1" smtClean="0"/>
              <a:t>Найвідомішою</a:t>
            </a:r>
            <a:r>
              <a:rPr lang="ru-RU" dirty="0" smtClean="0"/>
              <a:t> </a:t>
            </a:r>
            <a:r>
              <a:rPr lang="ru-RU" dirty="0" err="1" smtClean="0"/>
              <a:t>пам'яткою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Київський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псалтир</a:t>
            </a:r>
            <a:r>
              <a:rPr lang="ru-RU" dirty="0" smtClean="0">
                <a:solidFill>
                  <a:schemeClr val="bg1"/>
                </a:solidFill>
              </a:rPr>
              <a:t> (1397), </a:t>
            </a:r>
            <a:r>
              <a:rPr lang="ru-RU" dirty="0" smtClean="0"/>
              <a:t>у </a:t>
            </a:r>
            <a:r>
              <a:rPr lang="ru-RU" dirty="0" err="1" smtClean="0"/>
              <a:t>якому</a:t>
            </a:r>
            <a:r>
              <a:rPr lang="ru-RU" dirty="0" smtClean="0"/>
              <a:t> </a:t>
            </a:r>
            <a:r>
              <a:rPr lang="ru-RU" dirty="0" err="1" smtClean="0"/>
              <a:t>вміщена</a:t>
            </a:r>
            <a:r>
              <a:rPr lang="ru-RU" dirty="0" smtClean="0"/>
              <a:t> 301 </a:t>
            </a:r>
            <a:r>
              <a:rPr lang="ru-RU" dirty="0" err="1" smtClean="0"/>
              <a:t>ілюстрація</a:t>
            </a:r>
            <a:r>
              <a:rPr lang="ru-RU" dirty="0" smtClean="0"/>
              <a:t>, </a:t>
            </a:r>
            <a:r>
              <a:rPr lang="ru-RU" dirty="0" err="1" smtClean="0"/>
              <a:t>виконана</a:t>
            </a:r>
            <a:r>
              <a:rPr lang="ru-RU" dirty="0" smtClean="0"/>
              <a:t> </a:t>
            </a:r>
            <a:r>
              <a:rPr lang="ru-RU" dirty="0" err="1" smtClean="0"/>
              <a:t>Спиридонієм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4" name="Рисунок 3" descr="Kniga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2154784"/>
            <a:ext cx="5715040" cy="4324380"/>
          </a:xfrm>
          <a:prstGeom prst="rect">
            <a:avLst/>
          </a:prstGeom>
        </p:spPr>
      </p:pic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>
                <a:solidFill>
                  <a:schemeClr val="bg1"/>
                </a:solidFill>
              </a:rPr>
              <a:t>Наприкінці</a:t>
            </a:r>
            <a:r>
              <a:rPr lang="ru-RU" dirty="0" smtClean="0">
                <a:solidFill>
                  <a:schemeClr val="bg1"/>
                </a:solidFill>
              </a:rPr>
              <a:t> XIV- у XV ст. </a:t>
            </a:r>
            <a:r>
              <a:rPr lang="ru-RU" dirty="0" err="1" smtClean="0"/>
              <a:t>вдосконалювалася</a:t>
            </a:r>
            <a:r>
              <a:rPr lang="ru-RU" dirty="0" smtClean="0"/>
              <a:t> </a:t>
            </a:r>
            <a:r>
              <a:rPr lang="ru-RU" dirty="0" err="1" smtClean="0"/>
              <a:t>майстерність</a:t>
            </a:r>
            <a:r>
              <a:rPr lang="ru-RU" dirty="0" smtClean="0"/>
              <a:t> </a:t>
            </a:r>
            <a:r>
              <a:rPr lang="ru-RU" dirty="0" err="1" smtClean="0"/>
              <a:t>малярів</a:t>
            </a:r>
            <a:r>
              <a:rPr lang="ru-RU" dirty="0" smtClean="0"/>
              <a:t>. </a:t>
            </a:r>
            <a:r>
              <a:rPr lang="ru-RU" dirty="0" err="1" smtClean="0"/>
              <a:t>Їхня</a:t>
            </a:r>
            <a:r>
              <a:rPr lang="ru-RU" dirty="0" smtClean="0"/>
              <a:t> </a:t>
            </a:r>
            <a:r>
              <a:rPr lang="ru-RU" dirty="0" err="1" smtClean="0"/>
              <a:t>творчість</a:t>
            </a:r>
            <a:r>
              <a:rPr lang="ru-RU" dirty="0" smtClean="0"/>
              <a:t> </a:t>
            </a:r>
            <a:r>
              <a:rPr lang="ru-RU" dirty="0" err="1" smtClean="0"/>
              <a:t>здобуває</a:t>
            </a:r>
            <a:r>
              <a:rPr lang="ru-RU" dirty="0" smtClean="0"/>
              <a:t> </a:t>
            </a:r>
            <a:r>
              <a:rPr lang="ru-RU" dirty="0" err="1" smtClean="0"/>
              <a:t>визнання</a:t>
            </a:r>
            <a:r>
              <a:rPr lang="ru-RU" dirty="0" smtClean="0"/>
              <a:t> в </a:t>
            </a:r>
            <a:r>
              <a:rPr lang="ru-RU" dirty="0" err="1" smtClean="0"/>
              <a:t>Європі</a:t>
            </a:r>
            <a:r>
              <a:rPr lang="ru-RU" dirty="0" smtClean="0"/>
              <a:t>.</a:t>
            </a:r>
          </a:p>
          <a:p>
            <a:r>
              <a:rPr lang="ru-RU" dirty="0" smtClean="0"/>
              <a:t>Попри </a:t>
            </a:r>
            <a:r>
              <a:rPr lang="ru-RU" dirty="0" err="1" smtClean="0"/>
              <a:t>втрату</a:t>
            </a:r>
            <a:r>
              <a:rPr lang="ru-RU" dirty="0" smtClean="0"/>
              <a:t> </a:t>
            </a:r>
            <a:r>
              <a:rPr lang="ru-RU" dirty="0" err="1" smtClean="0"/>
              <a:t>незалежності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розподіл</a:t>
            </a:r>
            <a:r>
              <a:rPr lang="ru-RU" dirty="0" smtClean="0"/>
              <a:t> </a:t>
            </a:r>
            <a:r>
              <a:rPr lang="ru-RU" dirty="0" err="1" smtClean="0"/>
              <a:t>українських</a:t>
            </a:r>
            <a:r>
              <a:rPr lang="ru-RU" dirty="0" smtClean="0"/>
              <a:t> земель </a:t>
            </a:r>
            <a:r>
              <a:rPr lang="ru-RU" dirty="0" err="1" smtClean="0"/>
              <a:t>між</a:t>
            </a:r>
            <a:r>
              <a:rPr lang="ru-RU" dirty="0" smtClean="0"/>
              <a:t> </a:t>
            </a:r>
            <a:r>
              <a:rPr lang="ru-RU" dirty="0" err="1" smtClean="0"/>
              <a:t>сусідніми</a:t>
            </a:r>
            <a:r>
              <a:rPr lang="ru-RU" dirty="0" smtClean="0"/>
              <a:t> державами культура, </a:t>
            </a:r>
            <a:r>
              <a:rPr lang="ru-RU" dirty="0" err="1" smtClean="0"/>
              <a:t>хоч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повільно</a:t>
            </a:r>
            <a:r>
              <a:rPr lang="ru-RU" dirty="0" smtClean="0"/>
              <a:t>, </a:t>
            </a:r>
            <a:r>
              <a:rPr lang="ru-RU" dirty="0" err="1" smtClean="0"/>
              <a:t>продовжувала</a:t>
            </a:r>
            <a:r>
              <a:rPr lang="ru-RU" dirty="0" smtClean="0"/>
              <a:t> </a:t>
            </a:r>
            <a:r>
              <a:rPr lang="ru-RU" dirty="0" err="1" smtClean="0"/>
              <a:t>розвиватися</a:t>
            </a:r>
            <a:r>
              <a:rPr lang="ru-RU" dirty="0" smtClean="0"/>
              <a:t>, </a:t>
            </a:r>
            <a:r>
              <a:rPr lang="ru-RU" dirty="0" err="1" smtClean="0"/>
              <a:t>зберігаючи</a:t>
            </a:r>
            <a:r>
              <a:rPr lang="ru-RU" dirty="0" smtClean="0"/>
              <a:t> </a:t>
            </a:r>
            <a:r>
              <a:rPr lang="ru-RU" dirty="0" err="1" smtClean="0"/>
              <a:t>яскраво</a:t>
            </a:r>
            <a:r>
              <a:rPr lang="ru-RU" dirty="0" smtClean="0"/>
              <a:t> </a:t>
            </a:r>
            <a:r>
              <a:rPr lang="ru-RU" dirty="0" err="1" smtClean="0"/>
              <a:t>виражений</a:t>
            </a:r>
            <a:r>
              <a:rPr lang="ru-RU" dirty="0" smtClean="0"/>
              <a:t> </a:t>
            </a:r>
            <a:r>
              <a:rPr lang="ru-RU" dirty="0" err="1" smtClean="0"/>
              <a:t>національний</a:t>
            </a:r>
            <a:r>
              <a:rPr lang="ru-RU" dirty="0" smtClean="0"/>
              <a:t> характер.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51520" y="1268760"/>
            <a:ext cx="8496944" cy="48965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  </a:t>
            </a:r>
            <a:r>
              <a:rPr lang="ru-RU" dirty="0" err="1" smtClean="0"/>
              <a:t>Отже</a:t>
            </a:r>
            <a:r>
              <a:rPr lang="ru-RU" dirty="0" smtClean="0"/>
              <a:t> </a:t>
            </a:r>
            <a:r>
              <a:rPr lang="ru-RU" dirty="0"/>
              <a:t>пер</a:t>
            </a:r>
            <a:r>
              <a:rPr lang="en-US" dirty="0" err="1"/>
              <a:t>i</a:t>
            </a:r>
            <a:r>
              <a:rPr lang="ru-RU" dirty="0" err="1"/>
              <a:t>оди</a:t>
            </a:r>
            <a:r>
              <a:rPr lang="ru-RU" dirty="0"/>
              <a:t> </a:t>
            </a:r>
            <a:r>
              <a:rPr lang="ru-RU" dirty="0" err="1"/>
              <a:t>класичного</a:t>
            </a:r>
            <a:r>
              <a:rPr lang="ru-RU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ru-RU" dirty="0"/>
              <a:t>п</a:t>
            </a:r>
            <a:r>
              <a:rPr lang="en-US" dirty="0" err="1"/>
              <a:t>i</a:t>
            </a:r>
            <a:r>
              <a:rPr lang="ru-RU" dirty="0" err="1"/>
              <a:t>знього</a:t>
            </a:r>
            <a:r>
              <a:rPr lang="ru-RU" dirty="0"/>
              <a:t> </a:t>
            </a:r>
            <a:r>
              <a:rPr lang="ru-RU" dirty="0" err="1"/>
              <a:t>середньов</a:t>
            </a:r>
            <a:r>
              <a:rPr lang="en-US" dirty="0" err="1"/>
              <a:t>i</a:t>
            </a:r>
            <a:r>
              <a:rPr lang="ru-RU" dirty="0" err="1"/>
              <a:t>ччя</a:t>
            </a:r>
            <a:r>
              <a:rPr lang="ru-RU" dirty="0"/>
              <a:t> в </a:t>
            </a:r>
            <a:r>
              <a:rPr lang="ru-RU" dirty="0" err="1"/>
              <a:t>Україн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ru-RU" dirty="0" err="1"/>
              <a:t>сп</a:t>
            </a:r>
            <a:r>
              <a:rPr lang="en-US" dirty="0" err="1"/>
              <a:t>i</a:t>
            </a:r>
            <a:r>
              <a:rPr lang="ru-RU" dirty="0" err="1"/>
              <a:t>впадають</a:t>
            </a:r>
            <a:r>
              <a:rPr lang="ru-RU" dirty="0"/>
              <a:t> з пер</a:t>
            </a:r>
            <a:r>
              <a:rPr lang="en-US" dirty="0" err="1"/>
              <a:t>i</a:t>
            </a:r>
            <a:r>
              <a:rPr lang="ru-RU" dirty="0"/>
              <a:t>одами, </a:t>
            </a:r>
            <a:r>
              <a:rPr lang="ru-RU" dirty="0" err="1"/>
              <a:t>прийнятими</a:t>
            </a:r>
            <a:r>
              <a:rPr lang="ru-RU" dirty="0"/>
              <a:t> у </a:t>
            </a:r>
            <a:r>
              <a:rPr lang="ru-RU" dirty="0" err="1"/>
              <a:t>св</a:t>
            </a:r>
            <a:r>
              <a:rPr lang="en-US" dirty="0" err="1"/>
              <a:t>i</a:t>
            </a:r>
            <a:r>
              <a:rPr lang="ru-RU" dirty="0" err="1"/>
              <a:t>тов</a:t>
            </a:r>
            <a:r>
              <a:rPr lang="en-US" dirty="0" err="1"/>
              <a:t>i</a:t>
            </a:r>
            <a:r>
              <a:rPr lang="ru-RU" dirty="0"/>
              <a:t>й </a:t>
            </a:r>
            <a:r>
              <a:rPr lang="ru-RU" dirty="0" err="1"/>
              <a:t>медьєв</a:t>
            </a:r>
            <a:r>
              <a:rPr lang="en-US" dirty="0" err="1"/>
              <a:t>i</a:t>
            </a:r>
            <a:r>
              <a:rPr lang="ru-RU" dirty="0" err="1"/>
              <a:t>стиц</a:t>
            </a:r>
            <a:r>
              <a:rPr lang="en-US" dirty="0" err="1"/>
              <a:t>i</a:t>
            </a:r>
            <a:r>
              <a:rPr lang="en-US" dirty="0"/>
              <a:t>. </a:t>
            </a:r>
            <a:r>
              <a:rPr lang="ru-RU" dirty="0"/>
              <a:t>Те ж в</a:t>
            </a:r>
            <a:r>
              <a:rPr lang="en-US" dirty="0" err="1"/>
              <a:t>i</a:t>
            </a:r>
            <a:r>
              <a:rPr lang="ru-RU" dirty="0" err="1"/>
              <a:t>дноситься</a:t>
            </a:r>
            <a:r>
              <a:rPr lang="ru-RU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ru-RU" dirty="0"/>
              <a:t>до </a:t>
            </a:r>
            <a:r>
              <a:rPr lang="ru-RU" dirty="0" err="1"/>
              <a:t>раннього</a:t>
            </a:r>
            <a:r>
              <a:rPr lang="ru-RU" dirty="0"/>
              <a:t> </a:t>
            </a:r>
            <a:r>
              <a:rPr lang="ru-RU" dirty="0" err="1"/>
              <a:t>середньов</a:t>
            </a:r>
            <a:r>
              <a:rPr lang="en-US" dirty="0" err="1"/>
              <a:t>i</a:t>
            </a:r>
            <a:r>
              <a:rPr lang="ru-RU" dirty="0" err="1"/>
              <a:t>ччя</a:t>
            </a:r>
            <a:r>
              <a:rPr lang="ru-RU" dirty="0"/>
              <a:t> (середина </a:t>
            </a:r>
            <a:r>
              <a:rPr lang="en-US" dirty="0"/>
              <a:t>V </a:t>
            </a:r>
            <a:r>
              <a:rPr lang="ru-RU" dirty="0"/>
              <a:t>ст. - к</a:t>
            </a:r>
            <a:r>
              <a:rPr lang="en-US" dirty="0" err="1"/>
              <a:t>i</a:t>
            </a:r>
            <a:r>
              <a:rPr lang="ru-RU" dirty="0" err="1"/>
              <a:t>нець</a:t>
            </a:r>
            <a:r>
              <a:rPr lang="ru-RU" dirty="0"/>
              <a:t> </a:t>
            </a:r>
            <a:r>
              <a:rPr lang="en-US" dirty="0"/>
              <a:t>I</a:t>
            </a:r>
            <a:r>
              <a:rPr lang="ru-RU" dirty="0"/>
              <a:t>Х ст., в </a:t>
            </a:r>
            <a:r>
              <a:rPr lang="ru-RU" dirty="0" err="1"/>
              <a:t>Україн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ru-RU" dirty="0" err="1"/>
              <a:t>умовно</a:t>
            </a:r>
            <a:r>
              <a:rPr lang="ru-RU" dirty="0"/>
              <a:t> 882 р.). </a:t>
            </a:r>
            <a:r>
              <a:rPr lang="ru-RU" dirty="0" err="1"/>
              <a:t>Це</a:t>
            </a:r>
            <a:r>
              <a:rPr lang="ru-RU" dirty="0"/>
              <a:t> пер</a:t>
            </a:r>
            <a:r>
              <a:rPr lang="en-US" dirty="0" err="1"/>
              <a:t>i</a:t>
            </a:r>
            <a:r>
              <a:rPr lang="ru-RU" dirty="0"/>
              <a:t>од м</a:t>
            </a:r>
            <a:r>
              <a:rPr lang="en-US" dirty="0" err="1"/>
              <a:t>i</a:t>
            </a:r>
            <a:r>
              <a:rPr lang="ru-RU" dirty="0"/>
              <a:t>ж </a:t>
            </a:r>
            <a:r>
              <a:rPr lang="ru-RU" dirty="0" err="1"/>
              <a:t>завершенням</a:t>
            </a:r>
            <a:r>
              <a:rPr lang="ru-RU" dirty="0"/>
              <a:t> </a:t>
            </a:r>
            <a:r>
              <a:rPr lang="ru-RU" dirty="0" err="1"/>
              <a:t>епохи</a:t>
            </a:r>
            <a:r>
              <a:rPr lang="ru-RU" dirty="0"/>
              <a:t> гунн</a:t>
            </a:r>
            <a:r>
              <a:rPr lang="en-US" dirty="0" err="1"/>
              <a:t>i</a:t>
            </a:r>
            <a:r>
              <a:rPr lang="ru-RU" dirty="0"/>
              <a:t>в (378-454 </a:t>
            </a:r>
            <a:r>
              <a:rPr lang="ru-RU" dirty="0" err="1"/>
              <a:t>рр</a:t>
            </a:r>
            <a:r>
              <a:rPr lang="ru-RU" dirty="0"/>
              <a:t>.), як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ru-RU" dirty="0" err="1"/>
              <a:t>зсунули</a:t>
            </a:r>
            <a:r>
              <a:rPr lang="ru-RU" dirty="0"/>
              <a:t> на </a:t>
            </a:r>
            <a:r>
              <a:rPr lang="ru-RU" dirty="0" err="1"/>
              <a:t>зах</a:t>
            </a:r>
            <a:r>
              <a:rPr lang="en-US" dirty="0" err="1"/>
              <a:t>i</a:t>
            </a:r>
            <a:r>
              <a:rPr lang="ru-RU" dirty="0"/>
              <a:t>д </a:t>
            </a:r>
            <a:r>
              <a:rPr lang="ru-RU" dirty="0" err="1"/>
              <a:t>масиви</a:t>
            </a:r>
            <a:r>
              <a:rPr lang="ru-RU" dirty="0"/>
              <a:t> племен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ru-RU" dirty="0" err="1"/>
              <a:t>розчистили</a:t>
            </a:r>
            <a:r>
              <a:rPr lang="ru-RU" dirty="0"/>
              <a:t> </a:t>
            </a:r>
            <a:r>
              <a:rPr lang="ru-RU" dirty="0" err="1"/>
              <a:t>слов'янам</a:t>
            </a:r>
            <a:r>
              <a:rPr lang="ru-RU" dirty="0"/>
              <a:t> шляхи </a:t>
            </a:r>
            <a:r>
              <a:rPr lang="ru-RU" dirty="0" err="1"/>
              <a:t>міграцій</a:t>
            </a:r>
            <a:r>
              <a:rPr lang="ru-RU" dirty="0"/>
              <a:t> на </a:t>
            </a:r>
            <a:r>
              <a:rPr lang="ru-RU" dirty="0" err="1"/>
              <a:t>захід</a:t>
            </a:r>
            <a:r>
              <a:rPr lang="ru-RU" dirty="0"/>
              <a:t> і </a:t>
            </a:r>
            <a:r>
              <a:rPr lang="ru-RU" dirty="0" err="1"/>
              <a:t>південь</a:t>
            </a:r>
            <a:r>
              <a:rPr lang="ru-RU" dirty="0"/>
              <a:t>, до </a:t>
            </a:r>
            <a:r>
              <a:rPr lang="ru-RU" dirty="0" err="1"/>
              <a:t>утворення</a:t>
            </a:r>
            <a:r>
              <a:rPr lang="ru-RU" dirty="0"/>
              <a:t> </a:t>
            </a:r>
            <a:r>
              <a:rPr lang="ru-RU" dirty="0" err="1"/>
              <a:t>Київської</a:t>
            </a:r>
            <a:r>
              <a:rPr lang="ru-RU" dirty="0"/>
              <a:t> Рус</a:t>
            </a:r>
            <a:r>
              <a:rPr lang="en-US" dirty="0" err="1"/>
              <a:t>i</a:t>
            </a:r>
            <a:r>
              <a:rPr lang="en-US" dirty="0"/>
              <a:t> (882 </a:t>
            </a:r>
            <a:r>
              <a:rPr lang="ru-RU" dirty="0"/>
              <a:t>р.).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152400"/>
            <a:ext cx="8435280" cy="900336"/>
          </a:xfrm>
        </p:spPr>
        <p:txBody>
          <a:bodyPr/>
          <a:lstStyle/>
          <a:p>
            <a:pPr algn="ctr"/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Висновок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4572000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   Це </a:t>
            </a:r>
            <a:r>
              <a:rPr lang="uk-UA" dirty="0"/>
              <a:t>був час становлення слов'янських </a:t>
            </a:r>
            <a:r>
              <a:rPr lang="uk-UA" dirty="0" err="1"/>
              <a:t>плем</a:t>
            </a:r>
            <a:r>
              <a:rPr lang="en-US" dirty="0" err="1"/>
              <a:t>i</a:t>
            </a:r>
            <a:r>
              <a:rPr lang="uk-UA" dirty="0" err="1"/>
              <a:t>нних</a:t>
            </a:r>
            <a:r>
              <a:rPr lang="uk-UA" dirty="0"/>
              <a:t> </a:t>
            </a:r>
            <a:r>
              <a:rPr lang="uk-UA" dirty="0" err="1"/>
              <a:t>княз</a:t>
            </a:r>
            <a:r>
              <a:rPr lang="en-US" dirty="0" err="1"/>
              <a:t>i</a:t>
            </a:r>
            <a:r>
              <a:rPr lang="uk-UA" dirty="0" err="1"/>
              <a:t>вств</a:t>
            </a:r>
            <a:r>
              <a:rPr lang="uk-UA" dirty="0"/>
              <a:t> (держав ант</a:t>
            </a:r>
            <a:r>
              <a:rPr lang="en-US" dirty="0" err="1"/>
              <a:t>i</a:t>
            </a:r>
            <a:r>
              <a:rPr lang="uk-UA" dirty="0"/>
              <a:t>в, дул</a:t>
            </a:r>
            <a:r>
              <a:rPr lang="en-US" dirty="0" err="1"/>
              <a:t>i</a:t>
            </a:r>
            <a:r>
              <a:rPr lang="uk-UA" dirty="0"/>
              <a:t>б</a:t>
            </a:r>
            <a:r>
              <a:rPr lang="en-US" dirty="0" err="1"/>
              <a:t>i</a:t>
            </a:r>
            <a:r>
              <a:rPr lang="uk-UA" dirty="0"/>
              <a:t>в, хорват</a:t>
            </a:r>
            <a:r>
              <a:rPr lang="en-US" dirty="0" err="1"/>
              <a:t>i</a:t>
            </a:r>
            <a:r>
              <a:rPr lang="uk-UA" dirty="0"/>
              <a:t>в та </a:t>
            </a:r>
            <a:r>
              <a:rPr lang="en-US" dirty="0" err="1"/>
              <a:t>i</a:t>
            </a:r>
            <a:r>
              <a:rPr lang="uk-UA" dirty="0"/>
              <a:t>н.). Вважаючи СЕРЕДН</a:t>
            </a:r>
            <a:r>
              <a:rPr lang="en-US" dirty="0"/>
              <a:t>I</a:t>
            </a:r>
            <a:r>
              <a:rPr lang="uk-UA" dirty="0"/>
              <a:t>МИ В</a:t>
            </a:r>
            <a:r>
              <a:rPr lang="en-US" dirty="0"/>
              <a:t>I</a:t>
            </a:r>
            <a:r>
              <a:rPr lang="uk-UA" dirty="0"/>
              <a:t>КАМИ в </a:t>
            </a:r>
            <a:r>
              <a:rPr lang="uk-UA" dirty="0" err="1"/>
              <a:t>Україн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uk-UA" dirty="0"/>
              <a:t>епоху з середини </a:t>
            </a:r>
            <a:r>
              <a:rPr lang="en-US" dirty="0"/>
              <a:t>V </a:t>
            </a:r>
            <a:r>
              <a:rPr lang="uk-UA" dirty="0"/>
              <a:t>до к</a:t>
            </a:r>
            <a:r>
              <a:rPr lang="en-US" dirty="0" err="1"/>
              <a:t>i</a:t>
            </a:r>
            <a:r>
              <a:rPr lang="uk-UA" dirty="0" err="1"/>
              <a:t>нця</a:t>
            </a:r>
            <a:r>
              <a:rPr lang="uk-UA" dirty="0"/>
              <a:t> </a:t>
            </a:r>
            <a:r>
              <a:rPr lang="en-US" dirty="0"/>
              <a:t>XV </a:t>
            </a:r>
            <a:r>
              <a:rPr lang="uk-UA" dirty="0"/>
              <a:t>ст. (умовно 454 - 1492 рр. чи початку </a:t>
            </a:r>
            <a:r>
              <a:rPr lang="en-US" dirty="0"/>
              <a:t>XVI </a:t>
            </a:r>
            <a:r>
              <a:rPr lang="uk-UA" dirty="0"/>
              <a:t>ст.), </a:t>
            </a:r>
            <a:r>
              <a:rPr lang="uk-UA" dirty="0" err="1"/>
              <a:t>розд</a:t>
            </a:r>
            <a:r>
              <a:rPr lang="en-US" dirty="0" err="1"/>
              <a:t>i</a:t>
            </a:r>
            <a:r>
              <a:rPr lang="uk-UA" dirty="0"/>
              <a:t>лили його на три пер</a:t>
            </a:r>
            <a:r>
              <a:rPr lang="en-US" dirty="0" err="1"/>
              <a:t>i</a:t>
            </a:r>
            <a:r>
              <a:rPr lang="uk-UA" dirty="0"/>
              <a:t>оди: раннього </a:t>
            </a:r>
            <a:r>
              <a:rPr lang="uk-UA" dirty="0" err="1"/>
              <a:t>середньов</a:t>
            </a:r>
            <a:r>
              <a:rPr lang="en-US" dirty="0" err="1"/>
              <a:t>i</a:t>
            </a:r>
            <a:r>
              <a:rPr lang="uk-UA" dirty="0" err="1"/>
              <a:t>ччя</a:t>
            </a:r>
            <a:r>
              <a:rPr lang="uk-UA" dirty="0"/>
              <a:t> - становлення та </a:t>
            </a:r>
            <a:r>
              <a:rPr lang="en-US" dirty="0" err="1"/>
              <a:t>i</a:t>
            </a:r>
            <a:r>
              <a:rPr lang="uk-UA" dirty="0"/>
              <a:t>снування </a:t>
            </a:r>
            <a:r>
              <a:rPr lang="uk-UA" dirty="0" err="1"/>
              <a:t>плем</a:t>
            </a:r>
            <a:r>
              <a:rPr lang="en-US" dirty="0" err="1"/>
              <a:t>i</a:t>
            </a:r>
            <a:r>
              <a:rPr lang="uk-UA" dirty="0" err="1"/>
              <a:t>нних</a:t>
            </a:r>
            <a:r>
              <a:rPr lang="uk-UA" dirty="0"/>
              <a:t> </a:t>
            </a:r>
            <a:r>
              <a:rPr lang="uk-UA" dirty="0" err="1"/>
              <a:t>княз</a:t>
            </a:r>
            <a:r>
              <a:rPr lang="en-US" dirty="0" err="1"/>
              <a:t>i</a:t>
            </a:r>
            <a:r>
              <a:rPr lang="uk-UA" dirty="0" err="1"/>
              <a:t>вств</a:t>
            </a:r>
            <a:r>
              <a:rPr lang="uk-UA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uk-UA" dirty="0"/>
              <a:t>союз</a:t>
            </a:r>
            <a:r>
              <a:rPr lang="en-US" dirty="0" err="1"/>
              <a:t>i</a:t>
            </a:r>
            <a:r>
              <a:rPr lang="uk-UA" dirty="0"/>
              <a:t>в (умовно 454-882 рр.); класичного </a:t>
            </a:r>
            <a:r>
              <a:rPr lang="uk-UA" dirty="0" err="1"/>
              <a:t>середньов</a:t>
            </a:r>
            <a:r>
              <a:rPr lang="en-US" dirty="0" err="1"/>
              <a:t>i</a:t>
            </a:r>
            <a:r>
              <a:rPr lang="uk-UA" dirty="0" err="1"/>
              <a:t>ччя</a:t>
            </a:r>
            <a:r>
              <a:rPr lang="uk-UA" dirty="0"/>
              <a:t> - </a:t>
            </a:r>
            <a:r>
              <a:rPr lang="en-US" dirty="0" err="1"/>
              <a:t>i</a:t>
            </a:r>
            <a:r>
              <a:rPr lang="uk-UA" dirty="0"/>
              <a:t>снування Київської </a:t>
            </a:r>
            <a:r>
              <a:rPr lang="uk-UA" dirty="0" err="1"/>
              <a:t>Рус</a:t>
            </a:r>
            <a:r>
              <a:rPr lang="en-US" dirty="0" err="1"/>
              <a:t>i</a:t>
            </a:r>
            <a:r>
              <a:rPr lang="en-US" dirty="0"/>
              <a:t> (</a:t>
            </a:r>
            <a:r>
              <a:rPr lang="uk-UA" dirty="0"/>
              <a:t>умовно 882-1240 рр.) та п</a:t>
            </a:r>
            <a:r>
              <a:rPr lang="en-US" dirty="0" err="1"/>
              <a:t>i</a:t>
            </a:r>
            <a:r>
              <a:rPr lang="uk-UA" dirty="0" err="1"/>
              <a:t>знього</a:t>
            </a:r>
            <a:r>
              <a:rPr lang="uk-UA" dirty="0"/>
              <a:t> </a:t>
            </a:r>
            <a:r>
              <a:rPr lang="uk-UA" dirty="0" err="1"/>
              <a:t>середньов</a:t>
            </a:r>
            <a:r>
              <a:rPr lang="en-US" dirty="0" err="1"/>
              <a:t>i</a:t>
            </a:r>
            <a:r>
              <a:rPr lang="uk-UA" dirty="0" err="1"/>
              <a:t>ччя</a:t>
            </a:r>
            <a:r>
              <a:rPr lang="uk-UA" dirty="0"/>
              <a:t> - </a:t>
            </a:r>
            <a:r>
              <a:rPr lang="en-US" dirty="0" err="1"/>
              <a:t>i</a:t>
            </a:r>
            <a:r>
              <a:rPr lang="uk-UA" dirty="0" err="1"/>
              <a:t>снувавання</a:t>
            </a:r>
            <a:r>
              <a:rPr lang="uk-UA" dirty="0"/>
              <a:t> </a:t>
            </a:r>
            <a:r>
              <a:rPr lang="uk-UA" dirty="0" err="1"/>
              <a:t>уд</a:t>
            </a:r>
            <a:r>
              <a:rPr lang="en-US" dirty="0" err="1"/>
              <a:t>i</a:t>
            </a:r>
            <a:r>
              <a:rPr lang="uk-UA" dirty="0" err="1"/>
              <a:t>льних</a:t>
            </a:r>
            <a:r>
              <a:rPr lang="uk-UA" dirty="0"/>
              <a:t> </a:t>
            </a:r>
            <a:r>
              <a:rPr lang="uk-UA" dirty="0" err="1"/>
              <a:t>княз</a:t>
            </a:r>
            <a:r>
              <a:rPr lang="en-US" dirty="0" err="1"/>
              <a:t>i</a:t>
            </a:r>
            <a:r>
              <a:rPr lang="uk-UA" dirty="0" err="1"/>
              <a:t>вств</a:t>
            </a:r>
            <a:r>
              <a:rPr lang="uk-UA" dirty="0"/>
              <a:t> (умовно 1241-1492 рр. чи початку </a:t>
            </a:r>
            <a:r>
              <a:rPr lang="en-US" dirty="0"/>
              <a:t>XVI </a:t>
            </a:r>
            <a:r>
              <a:rPr lang="uk-UA" dirty="0" err="1"/>
              <a:t>ст</a:t>
            </a:r>
            <a:r>
              <a:rPr lang="uk-UA" dirty="0"/>
              <a:t>).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618872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723</TotalTime>
  <Words>4665</Words>
  <Application>Microsoft Office PowerPoint</Application>
  <PresentationFormat>Экран (4:3)</PresentationFormat>
  <Paragraphs>251</Paragraphs>
  <Slides>98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98</vt:i4>
      </vt:variant>
    </vt:vector>
  </HeadingPairs>
  <TitlesOfParts>
    <vt:vector size="99" baseType="lpstr">
      <vt:lpstr>Бумажная</vt:lpstr>
      <vt:lpstr>Середньовічна Україна</vt:lpstr>
      <vt:lpstr>План</vt:lpstr>
      <vt:lpstr>Сере́дні віки́ (Середньовіччя) — історичний період, що наступив після античності і передував Новому часу. </vt:lpstr>
      <vt:lpstr>Середньовіччя умовно ділиться на три основних періоди:</vt:lpstr>
      <vt:lpstr>Презентация PowerPoint</vt:lpstr>
      <vt:lpstr>Галицько-Волинське князівство</vt:lpstr>
      <vt:lpstr>Основними племенами того часу, що жили на теренах України, були:</vt:lpstr>
      <vt:lpstr>Східнослов'янські племена</vt:lpstr>
      <vt:lpstr>Виникнення держави у східних слов’ян було пов’язане:</vt:lpstr>
      <vt:lpstr>Історію Київської Русі можна розділити на такі основні періоди: </vt:lpstr>
      <vt:lpstr>Презентация PowerPoint</vt:lpstr>
      <vt:lpstr>Князь Рюрик</vt:lpstr>
      <vt:lpstr>Презентация PowerPoint</vt:lpstr>
      <vt:lpstr>Презентация PowerPoint</vt:lpstr>
      <vt:lpstr>Презентация PowerPoint</vt:lpstr>
      <vt:lpstr>Презентация PowerPoint</vt:lpstr>
      <vt:lpstr>Упродовж IX-X ст. відбувалося становлення ранньофеодального суспільства. </vt:lpstr>
      <vt:lpstr>Презентация PowerPoint</vt:lpstr>
      <vt:lpstr>Презентация PowerPoint</vt:lpstr>
      <vt:lpstr> Значну роль у політичній системі держави відігравала князівська дружина (регулярне військо). </vt:lpstr>
      <vt:lpstr>Презентация PowerPoint</vt:lpstr>
      <vt:lpstr>У програмі Володимира з хрещення Русі можна виділити три напрямки: </vt:lpstr>
      <vt:lpstr>Внутрішня і зовнішня політика Володимира Великого </vt:lpstr>
      <vt:lpstr>Презентация PowerPoint</vt:lpstr>
      <vt:lpstr>Презентация PowerPoint</vt:lpstr>
      <vt:lpstr>Презентация PowerPoint</vt:lpstr>
      <vt:lpstr>Презентация PowerPoint</vt:lpstr>
      <vt:lpstr>За часів Ярослава :</vt:lpstr>
      <vt:lpstr>Презентация PowerPoint</vt:lpstr>
      <vt:lpstr>Презентация PowerPoint</vt:lpstr>
      <vt:lpstr>Внутрішня і зовнішня політика Володимира Мономаха</vt:lpstr>
      <vt:lpstr>Презентация PowerPoint</vt:lpstr>
      <vt:lpstr>Процес феодальної роздробленості і власне третій період історії Київської Русі можна поділити на кілька етапів: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ІСТОРИЧНЕ ЗНАЧЕННЯ ГАЛИЦЬКО-ВОЛИНСЬКОЇ ДЕРЖАВИ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Магдебурзьке право: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Висновок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Дарья</dc:creator>
  <cp:lastModifiedBy>ASUS</cp:lastModifiedBy>
  <cp:revision>50</cp:revision>
  <dcterms:created xsi:type="dcterms:W3CDTF">2014-02-17T19:07:30Z</dcterms:created>
  <dcterms:modified xsi:type="dcterms:W3CDTF">2014-04-15T19:11:03Z</dcterms:modified>
</cp:coreProperties>
</file>