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1" r:id="rId9"/>
    <p:sldId id="266" r:id="rId10"/>
    <p:sldId id="271" r:id="rId11"/>
    <p:sldId id="272" r:id="rId12"/>
    <p:sldId id="273" r:id="rId13"/>
    <p:sldId id="274" r:id="rId14"/>
    <p:sldId id="270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653136"/>
            <a:ext cx="6777318" cy="1731982"/>
          </a:xfrm>
        </p:spPr>
        <p:txBody>
          <a:bodyPr/>
          <a:lstStyle/>
          <a:p>
            <a:pPr fontAlgn="base"/>
            <a:r>
              <a:rPr lang="ru-RU" sz="4400" b="1" dirty="0" err="1">
                <a:effectLst/>
              </a:rPr>
              <a:t>Партизанський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>
                <a:effectLst/>
              </a:rPr>
              <a:t>рух</a:t>
            </a:r>
            <a:r>
              <a:rPr lang="ru-RU" sz="4400" b="1" dirty="0">
                <a:effectLst/>
              </a:rPr>
              <a:t> на </a:t>
            </a:r>
            <a:r>
              <a:rPr lang="ru-RU" sz="4400" b="1" dirty="0" err="1">
                <a:effectLst/>
              </a:rPr>
              <a:t>території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>
                <a:effectLst/>
              </a:rPr>
              <a:t>України</a:t>
            </a:r>
            <a:r>
              <a:rPr lang="ru-RU" sz="4400" b="1" dirty="0">
                <a:effectLst/>
              </a:rPr>
              <a:t> </a:t>
            </a: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>
                <a:effectLst/>
              </a:rPr>
              <a:t/>
            </a:r>
            <a:br>
              <a:rPr lang="en-US" sz="4400" b="1" dirty="0">
                <a:effectLst/>
              </a:rPr>
            </a:br>
            <a:r>
              <a:rPr lang="ru-RU" sz="4400" b="1" dirty="0" smtClean="0">
                <a:effectLst/>
              </a:rPr>
              <a:t>в </a:t>
            </a:r>
            <a:r>
              <a:rPr lang="ru-RU" sz="4400" b="1" dirty="0">
                <a:effectLst/>
              </a:rPr>
              <a:t>роки </a:t>
            </a:r>
            <a:r>
              <a:rPr lang="ru-RU" sz="4400" b="1" dirty="0" err="1">
                <a:effectLst/>
              </a:rPr>
              <a:t>Великої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>
                <a:effectLst/>
              </a:rPr>
              <a:t>Вітчизняної</a:t>
            </a:r>
            <a:r>
              <a:rPr lang="ru-RU" sz="4400" b="1" dirty="0">
                <a:effectLst/>
              </a:rPr>
              <a:t> </a:t>
            </a:r>
            <a:r>
              <a:rPr lang="ru-RU" sz="4400" b="1" dirty="0" err="1" smtClean="0">
                <a:effectLst/>
              </a:rPr>
              <a:t>війни</a:t>
            </a:r>
            <a:r>
              <a:rPr lang="en-US" sz="4400" b="1" dirty="0" smtClean="0">
                <a:effectLst/>
              </a:rPr>
              <a:t/>
            </a:r>
            <a:br>
              <a:rPr lang="en-US" sz="4400" b="1" dirty="0" smtClean="0">
                <a:effectLst/>
              </a:rPr>
            </a:br>
            <a:r>
              <a:rPr lang="en-US" sz="4400" b="1" dirty="0" smtClean="0">
                <a:effectLst/>
              </a:rPr>
              <a:t>(1941 – 1945) </a:t>
            </a:r>
            <a:r>
              <a:rPr lang="ru-RU" sz="4400" b="1" dirty="0">
                <a:effectLst/>
              </a:rPr>
              <a:t/>
            </a:r>
            <a:br>
              <a:rPr lang="ru-RU" sz="4400" b="1" dirty="0">
                <a:effectLst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545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8571"/>
            <a:ext cx="8391504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38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5544616" cy="4283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43" y="2673449"/>
            <a:ext cx="5942434" cy="39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466865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960440" cy="38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32656"/>
            <a:ext cx="5803923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33537"/>
            <a:ext cx="5417630" cy="37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75838"/>
            <a:ext cx="7878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chemeClr val="tx2"/>
                </a:solidFill>
                <a:latin typeface="+mj-lt"/>
              </a:rPr>
              <a:t>Керівники</a:t>
            </a:r>
            <a:r>
              <a:rPr lang="ru-RU" sz="4400" dirty="0">
                <a:solidFill>
                  <a:schemeClr val="tx2"/>
                </a:solidFill>
                <a:latin typeface="+mj-lt"/>
              </a:rPr>
              <a:t> та </a:t>
            </a:r>
            <a:r>
              <a:rPr lang="ru-RU" sz="4400" dirty="0" err="1">
                <a:solidFill>
                  <a:schemeClr val="tx2"/>
                </a:solidFill>
                <a:latin typeface="+mj-lt"/>
              </a:rPr>
              <a:t>провідні</a:t>
            </a:r>
            <a:r>
              <a:rPr lang="ru-RU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+mj-lt"/>
              </a:rPr>
              <a:t>учасники</a:t>
            </a:r>
            <a:endParaRPr lang="ru-RU" sz="4400" b="0" i="0" dirty="0"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11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74" y="479715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Ковпа́к Си́дір Арте́мович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0" y="332655"/>
            <a:ext cx="3823625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875"/>
            <a:ext cx="2952328" cy="444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3968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Олекса́ндр</a:t>
            </a:r>
            <a:r>
              <a:rPr lang="ru-RU" dirty="0"/>
              <a:t> </a:t>
            </a:r>
            <a:r>
              <a:rPr lang="ru-RU" dirty="0" err="1"/>
              <a:t>Микола́йович</a:t>
            </a:r>
            <a:r>
              <a:rPr lang="ru-RU" dirty="0"/>
              <a:t> </a:t>
            </a:r>
            <a:r>
              <a:rPr lang="ru-RU" dirty="0" err="1" smtClean="0"/>
              <a:t>Сабу́ров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99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45224"/>
            <a:ext cx="302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Федоров </a:t>
            </a:r>
            <a:r>
              <a:rPr lang="ru-RU" dirty="0" err="1"/>
              <a:t>Олексій</a:t>
            </a:r>
            <a:r>
              <a:rPr lang="ru-RU" dirty="0"/>
              <a:t> Федорович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5433740"/>
            <a:ext cx="333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Мокроусов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9" y="1124744"/>
            <a:ext cx="3453180" cy="3843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0" y="525555"/>
            <a:ext cx="3001516" cy="444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208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 масштабами, </a:t>
            </a:r>
            <a:r>
              <a:rPr lang="ru-RU" dirty="0" err="1"/>
              <a:t>політичними</a:t>
            </a:r>
            <a:r>
              <a:rPr lang="ru-RU" dirty="0"/>
              <a:t> і </a:t>
            </a:r>
            <a:r>
              <a:rPr lang="ru-RU" dirty="0" err="1"/>
              <a:t>військовими</a:t>
            </a:r>
            <a:r>
              <a:rPr lang="ru-RU" dirty="0"/>
              <a:t> результатами всенародна </a:t>
            </a:r>
            <a:r>
              <a:rPr lang="ru-RU" dirty="0" err="1"/>
              <a:t>боротьба</a:t>
            </a:r>
            <a:r>
              <a:rPr lang="ru-RU" dirty="0"/>
              <a:t> в </a:t>
            </a:r>
            <a:r>
              <a:rPr lang="ru-RU" dirty="0" err="1"/>
              <a:t>тилу</a:t>
            </a:r>
            <a:r>
              <a:rPr lang="ru-RU" dirty="0"/>
              <a:t> ворога стала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військово-політичним</a:t>
            </a:r>
            <a:r>
              <a:rPr lang="ru-RU" dirty="0"/>
              <a:t> фактором в </a:t>
            </a:r>
            <a:r>
              <a:rPr lang="ru-RU" dirty="0" err="1"/>
              <a:t>розгромі</a:t>
            </a:r>
            <a:r>
              <a:rPr lang="ru-RU" dirty="0"/>
              <a:t> фашизму. </a:t>
            </a:r>
            <a:r>
              <a:rPr lang="ru-RU" dirty="0" err="1"/>
              <a:t>Відважна</a:t>
            </a:r>
            <a:r>
              <a:rPr lang="ru-RU" dirty="0"/>
              <a:t> і </a:t>
            </a:r>
            <a:r>
              <a:rPr lang="ru-RU" dirty="0" err="1"/>
              <a:t>самовіддана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партизанів</a:t>
            </a:r>
            <a:r>
              <a:rPr lang="ru-RU" dirty="0"/>
              <a:t> і </a:t>
            </a:r>
            <a:r>
              <a:rPr lang="ru-RU" dirty="0" err="1"/>
              <a:t>підпільників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всенародне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нагороджені</a:t>
            </a:r>
            <a:r>
              <a:rPr lang="ru-RU" dirty="0"/>
              <a:t> орденами та медалями,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127 </a:t>
            </a:r>
            <a:r>
              <a:rPr lang="ru-RU" dirty="0" err="1"/>
              <a:t>тисяч</a:t>
            </a:r>
            <a:r>
              <a:rPr lang="ru-RU" dirty="0"/>
              <a:t> — </a:t>
            </a:r>
            <a:r>
              <a:rPr lang="ru-RU" dirty="0" err="1"/>
              <a:t>медаллю</a:t>
            </a:r>
            <a:r>
              <a:rPr lang="ru-RU" dirty="0"/>
              <a:t> «Партизан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 І та </a:t>
            </a:r>
            <a:r>
              <a:rPr lang="en-US" dirty="0"/>
              <a:t>II </a:t>
            </a:r>
            <a:r>
              <a:rPr lang="ru-RU" dirty="0" err="1"/>
              <a:t>ступенів</a:t>
            </a:r>
            <a:r>
              <a:rPr lang="ru-RU" dirty="0"/>
              <a:t>, 233 </a:t>
            </a:r>
            <a:r>
              <a:rPr lang="ru-RU" dirty="0" err="1"/>
              <a:t>відважним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Героя </a:t>
            </a:r>
            <a:r>
              <a:rPr lang="ru-RU" dirty="0" err="1"/>
              <a:t>Радянського</a:t>
            </a:r>
            <a:r>
              <a:rPr lang="ru-RU" dirty="0"/>
              <a:t> Союзу.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Результати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1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350696" cy="3877056"/>
          </a:xfrm>
        </p:spPr>
        <p:txBody>
          <a:bodyPr>
            <a:noAutofit/>
          </a:bodyPr>
          <a:lstStyle/>
          <a:p>
            <a:r>
              <a:rPr lang="ru-RU" sz="3200" dirty="0" err="1"/>
              <a:t>Партизанська</a:t>
            </a:r>
            <a:r>
              <a:rPr lang="ru-RU" sz="3200" dirty="0"/>
              <a:t> </a:t>
            </a:r>
            <a:r>
              <a:rPr lang="ru-RU" sz="3200" dirty="0" err="1"/>
              <a:t>війна</a:t>
            </a:r>
            <a:r>
              <a:rPr lang="ru-RU" sz="3200" dirty="0"/>
              <a:t> — </a:t>
            </a:r>
            <a:r>
              <a:rPr lang="ru-RU" sz="3200" dirty="0" err="1"/>
              <a:t>різновид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, </a:t>
            </a:r>
            <a:r>
              <a:rPr lang="ru-RU" sz="3200" dirty="0" err="1"/>
              <a:t>бойові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здебільшого</a:t>
            </a:r>
            <a:r>
              <a:rPr lang="ru-RU" sz="3200" dirty="0"/>
              <a:t> поза </a:t>
            </a:r>
            <a:r>
              <a:rPr lang="ru-RU" sz="3200" dirty="0" err="1" smtClean="0"/>
              <a:t>лінією</a:t>
            </a:r>
            <a:r>
              <a:rPr lang="ru-RU" sz="3200" dirty="0" smtClean="0"/>
              <a:t> </a:t>
            </a:r>
            <a:r>
              <a:rPr lang="en-US" sz="3200" dirty="0"/>
              <a:t> </a:t>
            </a:r>
            <a:r>
              <a:rPr lang="ru-RU" sz="3200" dirty="0" smtClean="0"/>
              <a:t>фронту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ведуться</a:t>
            </a:r>
            <a:r>
              <a:rPr lang="ru-RU" sz="3200" dirty="0"/>
              <a:t> </a:t>
            </a:r>
            <a:r>
              <a:rPr lang="ru-RU" sz="3200" dirty="0" err="1"/>
              <a:t>окремими</a:t>
            </a:r>
            <a:r>
              <a:rPr lang="ru-RU" sz="3200" dirty="0"/>
              <a:t> особами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збройними</a:t>
            </a:r>
            <a:r>
              <a:rPr lang="ru-RU" sz="3200" dirty="0"/>
              <a:t> </a:t>
            </a:r>
            <a:r>
              <a:rPr lang="ru-RU" sz="3200" dirty="0" err="1"/>
              <a:t>формуваннями</a:t>
            </a:r>
            <a:r>
              <a:rPr lang="ru-RU" sz="3200" dirty="0"/>
              <a:t>, </a:t>
            </a:r>
            <a:r>
              <a:rPr lang="ru-RU" sz="3200" dirty="0" err="1" smtClean="0"/>
              <a:t>що</a:t>
            </a:r>
            <a:r>
              <a:rPr lang="en-US" sz="3200" dirty="0"/>
              <a:t> </a:t>
            </a:r>
            <a:r>
              <a:rPr lang="ru-RU" sz="3200" dirty="0" smtClean="0"/>
              <a:t>не </a:t>
            </a:r>
            <a:r>
              <a:rPr lang="ru-RU" sz="3200" dirty="0" err="1"/>
              <a:t>входячи</a:t>
            </a:r>
            <a:r>
              <a:rPr lang="ru-RU" sz="3200" dirty="0"/>
              <a:t> до складу </a:t>
            </a:r>
            <a:r>
              <a:rPr lang="ru-RU" sz="3200" dirty="0" err="1"/>
              <a:t>регулярних</a:t>
            </a:r>
            <a:r>
              <a:rPr lang="ru-RU" sz="3200" dirty="0"/>
              <a:t> </a:t>
            </a:r>
            <a:r>
              <a:rPr lang="ru-RU" sz="3200" dirty="0" err="1"/>
              <a:t>збройних</a:t>
            </a:r>
            <a:r>
              <a:rPr lang="ru-RU" sz="3200" dirty="0"/>
              <a:t> сил, </a:t>
            </a:r>
            <a:r>
              <a:rPr lang="ru-RU" sz="3200" dirty="0" err="1"/>
              <a:t>добровільно</a:t>
            </a:r>
            <a:r>
              <a:rPr lang="ru-RU" sz="3200" dirty="0"/>
              <a:t> </a:t>
            </a:r>
            <a:r>
              <a:rPr lang="ru-RU" sz="3200" dirty="0" err="1"/>
              <a:t>беруть</a:t>
            </a:r>
            <a:r>
              <a:rPr lang="ru-RU" sz="3200" dirty="0"/>
              <a:t> участь у </a:t>
            </a:r>
            <a:r>
              <a:rPr lang="ru-RU" sz="3200" dirty="0" err="1"/>
              <a:t>боротьбі</a:t>
            </a:r>
            <a:r>
              <a:rPr lang="ru-RU" sz="3200" dirty="0"/>
              <a:t> з </a:t>
            </a:r>
            <a:r>
              <a:rPr lang="ru-RU" sz="3200" dirty="0" err="1"/>
              <a:t>іноземними</a:t>
            </a:r>
            <a:r>
              <a:rPr lang="ru-RU" sz="3200" dirty="0"/>
              <a:t> </a:t>
            </a:r>
            <a:r>
              <a:rPr lang="ru-RU" sz="3200" dirty="0" err="1"/>
              <a:t>загарбниками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в </a:t>
            </a:r>
            <a:r>
              <a:rPr lang="ru-RU" sz="3200" dirty="0" err="1"/>
              <a:t>громадянській</a:t>
            </a:r>
            <a:r>
              <a:rPr lang="ru-RU" sz="3200" dirty="0"/>
              <a:t> </a:t>
            </a:r>
            <a:r>
              <a:rPr lang="ru-RU" sz="3200" dirty="0" err="1"/>
              <a:t>війні</a:t>
            </a:r>
            <a:r>
              <a:rPr lang="ru-RU" sz="3200" dirty="0"/>
              <a:t> на </a:t>
            </a:r>
            <a:r>
              <a:rPr lang="ru-RU" sz="3200" dirty="0" err="1"/>
              <a:t>окупованій</a:t>
            </a:r>
            <a:r>
              <a:rPr lang="ru-RU" sz="3200" dirty="0"/>
              <a:t> </a:t>
            </a:r>
            <a:r>
              <a:rPr lang="ru-RU" sz="3200" dirty="0" err="1"/>
              <a:t>території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06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45617"/>
            <a:ext cx="4116667" cy="5566765"/>
          </a:xfrm>
        </p:spPr>
        <p:txBody>
          <a:bodyPr>
            <a:noAutofit/>
          </a:bodyPr>
          <a:lstStyle/>
          <a:p>
            <a:r>
              <a:rPr lang="ru-RU" sz="3200" dirty="0" err="1"/>
              <a:t>Найважливішою</a:t>
            </a:r>
            <a:r>
              <a:rPr lang="ru-RU" sz="3200" dirty="0"/>
              <a:t> </a:t>
            </a:r>
            <a:r>
              <a:rPr lang="ru-RU" sz="3200" dirty="0" err="1"/>
              <a:t>складовою</a:t>
            </a:r>
            <a:r>
              <a:rPr lang="ru-RU" sz="3200" dirty="0"/>
              <a:t> </a:t>
            </a:r>
            <a:r>
              <a:rPr lang="ru-RU" sz="3200" dirty="0" err="1"/>
              <a:t>частиною</a:t>
            </a:r>
            <a:r>
              <a:rPr lang="ru-RU" sz="3200" dirty="0"/>
              <a:t> </a:t>
            </a:r>
            <a:r>
              <a:rPr lang="ru-RU" sz="3200" dirty="0" err="1"/>
              <a:t>боротьби</a:t>
            </a:r>
            <a:r>
              <a:rPr lang="ru-RU" sz="3200" dirty="0"/>
              <a:t> </a:t>
            </a:r>
            <a:r>
              <a:rPr lang="ru-RU" sz="3200" dirty="0" err="1"/>
              <a:t>радянського</a:t>
            </a:r>
            <a:r>
              <a:rPr lang="ru-RU" sz="3200" dirty="0"/>
              <a:t> народу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гітлерівської</a:t>
            </a:r>
            <a:r>
              <a:rPr lang="ru-RU" sz="3200" dirty="0"/>
              <a:t> </a:t>
            </a:r>
            <a:r>
              <a:rPr lang="ru-RU" sz="3200" dirty="0" err="1"/>
              <a:t>Німеччини</a:t>
            </a:r>
            <a:r>
              <a:rPr lang="ru-RU" sz="3200" dirty="0"/>
              <a:t> в роки </a:t>
            </a:r>
            <a:r>
              <a:rPr lang="ru-RU" sz="3200" dirty="0" err="1"/>
              <a:t>Великої</a:t>
            </a:r>
            <a:r>
              <a:rPr lang="ru-RU" sz="3200" dirty="0"/>
              <a:t> </a:t>
            </a:r>
            <a:r>
              <a:rPr lang="ru-RU" sz="3200" dirty="0" err="1"/>
              <a:t>Вітчизняної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 </a:t>
            </a:r>
            <a:r>
              <a:rPr lang="uk-UA" sz="3200" dirty="0" smtClean="0"/>
              <a:t>ви</a:t>
            </a:r>
            <a:r>
              <a:rPr lang="ru-RU" sz="3200" dirty="0" err="1" smtClean="0"/>
              <a:t>явився</a:t>
            </a:r>
            <a:r>
              <a:rPr lang="ru-RU" sz="3200" dirty="0" smtClean="0"/>
              <a:t> </a:t>
            </a:r>
            <a:r>
              <a:rPr lang="ru-RU" sz="3200" dirty="0" err="1"/>
              <a:t>партизанський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68" y="-16212"/>
            <a:ext cx="4412832" cy="687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3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>
                <a:solidFill>
                  <a:schemeClr val="accent1"/>
                </a:solidFill>
              </a:rPr>
              <a:t>Причини розгортання партизанського руху: </a:t>
            </a: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186353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1560" y="2420888"/>
            <a:ext cx="3672408" cy="86409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2"/>
                </a:solidFill>
              </a:rPr>
              <a:t>Окупація Батьківщини загарбниками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573016"/>
            <a:ext cx="3672408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2"/>
                </a:solidFill>
              </a:rPr>
              <a:t>Жорстокість окупаційного режиму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797152"/>
            <a:ext cx="3672408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  <a:latin typeface="New roman"/>
                <a:ea typeface="Calibri"/>
                <a:cs typeface="Tahoma"/>
              </a:rPr>
              <a:t>Організаційна діяльність радянського керівництва, діяльність Організації українських націоналістів.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9759"/>
            <a:ext cx="3672408" cy="5481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759"/>
            <a:ext cx="3648032" cy="54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4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ДЖЕРЕЛА ФОРМУВАННЯ ПАРТИЗАНСЬКИХ ЗАГОНІВ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2592288" cy="158417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>
                <a:solidFill>
                  <a:schemeClr val="accent1"/>
                </a:solidFill>
              </a:rPr>
              <a:t>Закинуті десантом та залишені в тилу окупантів спеціально підготовлені партизанські загони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10492"/>
            <a:ext cx="2592288" cy="158417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>
                <a:solidFill>
                  <a:schemeClr val="accent1"/>
                </a:solidFill>
              </a:rPr>
              <a:t>Підрозділи радянських військ, які опинилися в оточені і не змогли пробитися на з'єднання з Червоною армією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94668"/>
            <a:ext cx="2592288" cy="158417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>
                <a:solidFill>
                  <a:schemeClr val="accent1"/>
                </a:solidFill>
              </a:rPr>
              <a:t>Громадяни, які не були мобілізовані до армії, але бажали боротися проти окупантів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2856"/>
            <a:ext cx="5844480" cy="396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681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38336"/>
            <a:ext cx="3672408" cy="5442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1346" y="245838"/>
            <a:ext cx="807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1"/>
                </a:solidFill>
              </a:rPr>
              <a:t>Напрямки діяльності партизан у боротьбі з окупантом: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58314"/>
            <a:ext cx="3384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Диверсійна діяльність </a:t>
            </a:r>
            <a:r>
              <a:rPr lang="uk-UA" sz="1600" dirty="0" smtClean="0">
                <a:solidFill>
                  <a:schemeClr val="accent1"/>
                </a:solidFill>
              </a:rPr>
              <a:t>знищення інфраструктури супротивника (рельсова війна, знищення ліній зв'язку тощо);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Розвідувальна діяльність</a:t>
            </a:r>
            <a:r>
              <a:rPr lang="uk-UA" sz="1600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Бойова допомога військам регулярної армії </a:t>
            </a:r>
            <a:r>
              <a:rPr lang="uk-UA" sz="1600" dirty="0" smtClean="0">
                <a:solidFill>
                  <a:schemeClr val="accent1"/>
                </a:solidFill>
              </a:rPr>
              <a:t>(наносили удари з тилу, допомагали прорвати оборону противника);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Знищення живої сили противника</a:t>
            </a:r>
            <a:r>
              <a:rPr lang="uk-UA" sz="1600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Мобілізація населення</a:t>
            </a:r>
            <a:r>
              <a:rPr lang="uk-UA" sz="1600" dirty="0" smtClean="0">
                <a:solidFill>
                  <a:schemeClr val="accent1"/>
                </a:solidFill>
              </a:rPr>
              <a:t>, що залишилося на окупованій території, об'єднання залишків військових частин;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1"/>
                </a:solidFill>
              </a:rPr>
              <a:t>Інформаційна діяльність </a:t>
            </a:r>
            <a:r>
              <a:rPr lang="uk-UA" sz="1600" dirty="0" smtClean="0">
                <a:solidFill>
                  <a:schemeClr val="accent1"/>
                </a:solidFill>
              </a:rPr>
              <a:t>(поширення правдивих і неправдивих відомостей в усній (радіопередачі) або друкованій (газети, листівки) формі з метою заклику населення до боротьби з окупантами.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70" y="920110"/>
            <a:ext cx="5003711" cy="335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19" y="3429000"/>
            <a:ext cx="4424536" cy="332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137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49" y="2420888"/>
            <a:ext cx="5971381" cy="420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8640"/>
            <a:ext cx="6192688" cy="366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26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04916"/>
            <a:ext cx="5688632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2"/>
                </a:solidFill>
              </a:rPr>
              <a:t>Етапи: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6473" y="1844824"/>
            <a:ext cx="3816424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I - </a:t>
            </a:r>
            <a:r>
              <a:rPr lang="ru-RU" sz="3200" dirty="0" err="1" smtClean="0">
                <a:solidFill>
                  <a:schemeClr val="tx2"/>
                </a:solidFill>
              </a:rPr>
              <a:t>Становлення</a:t>
            </a:r>
            <a:r>
              <a:rPr lang="ru-RU" sz="3200" dirty="0">
                <a:solidFill>
                  <a:schemeClr val="tx2"/>
                </a:solidFill>
              </a:rPr>
              <a:t>: 1941–1942 роки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140968"/>
            <a:ext cx="3816424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II -</a:t>
            </a:r>
            <a:r>
              <a:rPr lang="ru-RU" sz="3200" dirty="0" err="1" smtClean="0">
                <a:solidFill>
                  <a:schemeClr val="tx2"/>
                </a:solidFill>
              </a:rPr>
              <a:t>Організований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опір</a:t>
            </a:r>
            <a:r>
              <a:rPr lang="ru-RU" sz="3200" dirty="0">
                <a:solidFill>
                  <a:schemeClr val="tx2"/>
                </a:solidFill>
              </a:rPr>
              <a:t>: 1942–1944 роки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9" y="1484784"/>
            <a:ext cx="3645645" cy="520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28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</TotalTime>
  <Words>325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Партизанський рух на території України    в роки Великої Вітчизняної війни (1941 – 1945)  </vt:lpstr>
      <vt:lpstr>Визначення</vt:lpstr>
      <vt:lpstr>Презентация PowerPoint</vt:lpstr>
      <vt:lpstr>  Причини розгортання партизанського руху:  </vt:lpstr>
      <vt:lpstr>Презентация PowerPoint</vt:lpstr>
      <vt:lpstr>ДЖЕРЕЛА ФОРМУВАННЯ ПАРТИЗАНСЬКИХ ЗАГОНІВ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2014-09-13T11:05:13Z</dcterms:created>
  <dcterms:modified xsi:type="dcterms:W3CDTF">2014-09-13T18:37:42Z</dcterms:modified>
</cp:coreProperties>
</file>