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8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FC9B6-76F2-444A-BDD2-537A4891C263}" type="datetimeFigureOut">
              <a:rPr lang="uk-UA" smtClean="0"/>
              <a:t>04.03.2013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BF83-E821-4F23-81E3-8F7A22226FF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0174"/>
            <a:ext cx="9144000" cy="200026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Політичні репресії </a:t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першої половини 30-их років ХХ ст.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928794" y="500042"/>
            <a:ext cx="52149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/>
              <a:t>Найстрашнішим засобом боротьби сталінської влади проти українського селянства </a:t>
            </a:r>
            <a:r>
              <a:rPr lang="uk-UA" sz="2000" dirty="0" smtClean="0"/>
              <a:t>став </a:t>
            </a:r>
            <a:r>
              <a:rPr lang="uk-UA" sz="2000" b="1" dirty="0" smtClean="0"/>
              <a:t>Голодомор 1932-1933 років</a:t>
            </a:r>
            <a:r>
              <a:rPr lang="uk-UA" sz="2000" dirty="0" smtClean="0"/>
              <a:t>. </a:t>
            </a: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21455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b="1" dirty="0">
                <a:latin typeface="Calibri" pitchFamily="34" charset="0"/>
                <a:cs typeface="Calibri" pitchFamily="34" charset="0"/>
              </a:rPr>
              <a:t>Голодомо́р 1932–1933 років</a:t>
            </a:r>
            <a:r>
              <a:rPr lang="vi-VN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—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масовий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vi-VN" dirty="0">
                <a:latin typeface="Calibri" pitchFamily="34" charset="0"/>
                <a:cs typeface="Calibri" pitchFamily="34" charset="0"/>
              </a:rPr>
              <a:t>навмисно зорганізований 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радянською владою голод</a:t>
            </a:r>
            <a:r>
              <a:rPr lang="vi-VN" dirty="0">
                <a:latin typeface="Calibri" pitchFamily="34" charset="0"/>
                <a:cs typeface="Calibri" pitchFamily="34" charset="0"/>
              </a:rPr>
              <a:t> 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vi-VN" dirty="0">
                <a:latin typeface="Calibri" pitchFamily="34" charset="0"/>
                <a:cs typeface="Calibri" pitchFamily="34" charset="0"/>
              </a:rPr>
              <a:t>що призвів до багатомільйонних людських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втрат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928926" y="4429132"/>
            <a:ext cx="6000760" cy="14773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Викликаний свідомими і цілеспрямованими заходами вищого керівництва</a:t>
            </a:r>
            <a:r>
              <a:rPr kumimoji="0" lang="uk-UA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Радянського Союзу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 на чолі зі Сталіним, розрахованими на придушення українського національно-визвольного руху і фізичного знищення частини українських селян.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1508" name="Picture 4" descr="http://utnetua.s12.yourdomain.com.ua/img/forall/image/3%20Golodomor%2032-33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857364"/>
            <a:ext cx="3214710" cy="2097599"/>
          </a:xfrm>
          <a:prstGeom prst="rect">
            <a:avLst/>
          </a:prstGeom>
          <a:noFill/>
        </p:spPr>
      </p:pic>
      <p:pic>
        <p:nvPicPr>
          <p:cNvPr id="21510" name="Picture 6" descr="http://www.ukrnationalism.org.ua/get/img.cgi?n=86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929066"/>
            <a:ext cx="2454310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500166" y="500042"/>
            <a:ext cx="592935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 грудні 1934 р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у справі так званого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„Українського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центру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білогвардійців-терористів”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було засуджено до розстрілу 28 представників української інтелігенції.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0002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Черговими </a:t>
            </a:r>
            <a:r>
              <a:rPr lang="uk-UA" dirty="0"/>
              <a:t>жертвами </a:t>
            </a:r>
            <a:r>
              <a:rPr lang="uk-UA" dirty="0" smtClean="0"/>
              <a:t>репресій стали: </a:t>
            </a:r>
            <a:r>
              <a:rPr lang="uk-UA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572140"/>
            <a:ext cx="1563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Микола Куліш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5786454"/>
            <a:ext cx="1640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Микола  Зеров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43636" y="5643578"/>
            <a:ext cx="1671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Євген Плужник</a:t>
            </a:r>
            <a:endParaRPr lang="uk-UA" dirty="0"/>
          </a:p>
        </p:txBody>
      </p:sp>
      <p:pic>
        <p:nvPicPr>
          <p:cNvPr id="23555" name="Picture 3" descr="http://www.ukrlit.vn.ua/biography/kulis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126102"/>
            <a:ext cx="1571636" cy="2231724"/>
          </a:xfrm>
          <a:prstGeom prst="rect">
            <a:avLst/>
          </a:prstGeom>
          <a:noFill/>
        </p:spPr>
      </p:pic>
      <p:pic>
        <p:nvPicPr>
          <p:cNvPr id="23557" name="Picture 5" descr="http://img.istpravda.com.ua/images/doc/b/1/b1100c0-131062978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286124"/>
            <a:ext cx="1520700" cy="2132782"/>
          </a:xfrm>
          <a:prstGeom prst="rect">
            <a:avLst/>
          </a:prstGeom>
          <a:noFill/>
        </p:spPr>
      </p:pic>
      <p:pic>
        <p:nvPicPr>
          <p:cNvPr id="23559" name="Picture 7" descr="http://upload.wikimedia.org/wikipedia/uk/thumb/c/ce/%D0%9F%D0%BB%D1%83%D0%B6%D0%BD%D0%B8%D0%BA_%D0%84.jpg/200px-%D0%9F%D0%BB%D1%83%D0%B6%D0%BD%D0%B8%D0%BA_%D0%8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3143248"/>
            <a:ext cx="1481322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00100" y="1500174"/>
            <a:ext cx="69294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Отже, в 30-ті роки терор був тотальним, охоплював усі верстви населення</a:t>
            </a:r>
            <a:r>
              <a:rPr lang="uk-UA" sz="2000" b="1" dirty="0" smtClean="0"/>
              <a:t>.</a:t>
            </a:r>
          </a:p>
          <a:p>
            <a:endParaRPr lang="uk-UA" sz="2000" b="1" dirty="0" smtClean="0"/>
          </a:p>
          <a:p>
            <a:r>
              <a:rPr lang="uk-UA" sz="2000" b="1" dirty="0" smtClean="0"/>
              <a:t> </a:t>
            </a:r>
            <a:r>
              <a:rPr lang="uk-UA" sz="2000" b="1" dirty="0"/>
              <a:t>У суспільстві поширилися доноси, взаємна підозра, пошуки </a:t>
            </a:r>
            <a:r>
              <a:rPr lang="uk-UA" sz="2000" b="1" dirty="0" err="1"/>
              <a:t>„ворогів</a:t>
            </a:r>
            <a:r>
              <a:rPr lang="uk-UA" sz="2000" b="1" dirty="0"/>
              <a:t> </a:t>
            </a:r>
            <a:r>
              <a:rPr lang="uk-UA" sz="2000" b="1" dirty="0" err="1"/>
              <a:t>народу”</a:t>
            </a:r>
            <a:r>
              <a:rPr lang="uk-UA" sz="2000" b="1" dirty="0"/>
              <a:t>. Головним наслідком масових репресій було фізичне винищення найбільш активної та інтелектуальної частини нації і тотальне розтління тих, кого терор не зачепив. </a:t>
            </a:r>
            <a:endParaRPr lang="uk-UA" sz="2000" b="1" dirty="0" smtClean="0"/>
          </a:p>
          <a:p>
            <a:endParaRPr lang="uk-UA" sz="2000" b="1" dirty="0" smtClean="0"/>
          </a:p>
          <a:p>
            <a:r>
              <a:rPr lang="uk-UA" sz="2000" b="1" dirty="0" smtClean="0"/>
              <a:t>Шляхом </a:t>
            </a:r>
            <a:r>
              <a:rPr lang="uk-UA" sz="2000" b="1" dirty="0"/>
              <a:t>репресій відбулося остаточне утвердження сталінського тоталітарного режиму в СРСР і в Україні зокрема.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85720" y="1142984"/>
            <a:ext cx="8681223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1. Репресії в Україні були цілеспрямованою політикою винищення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соціальної бази українського національного руху.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2. Репресії призвели до страшних наслідків. Один лише голодомор 1932 –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1933 р. забрав близько 9 млн. життів; скільки ж українців загалом було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розстріляно, замордовано в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застінках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 НКВС та  померло в таборах невідомо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й досі.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3.</a:t>
            </a:r>
            <a:r>
              <a:rPr kumimoji="0" lang="uk-UA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Репресії в Україні були не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“викривленням”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 ленінської політики, а її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логічним продовженням, що витікала з самої суті радянської тоталітарної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системи, яка, в свою чергу, спиралася на традиційний російський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великодержавний шовінізм, що сягає ще часів Російської імперії.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57356" y="1000108"/>
            <a:ext cx="5643602" cy="50167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Починаючи з 1929 р. масові репресії трьома хвилями прокотилися по Україні: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Перша – 1929–1931 рр.: 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примусова колективізація і розкуркулення, процес </a:t>
            </a:r>
            <a:r>
              <a:rPr kumimoji="0" lang="uk-UA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„Спілки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Визволення України (СВУ)” , ліквідація УАПЦ.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Друга – 1932–1934 рр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.: штучний голод, </a:t>
            </a:r>
            <a:r>
              <a:rPr kumimoji="0" lang="uk-UA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постишевський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терор (проти інтелігенції та партпрацівників).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Третя – 1936–1938 рр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.:  так званий </a:t>
            </a:r>
            <a:r>
              <a:rPr kumimoji="0" lang="uk-UA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„великий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терор”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, в центрі якого були репресії проти військових.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1929–1931 рр.</a:t>
            </a:r>
            <a:endParaRPr lang="uk-UA" u="sng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57224" y="2071678"/>
            <a:ext cx="72866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dirty="0" err="1"/>
              <a:t>Проце́с</a:t>
            </a:r>
            <a:r>
              <a:rPr lang="uk-UA" sz="2000" b="1" dirty="0"/>
              <a:t> </a:t>
            </a:r>
            <a:r>
              <a:rPr lang="uk-UA" sz="2000" b="1" dirty="0" err="1"/>
              <a:t>Спі́лки</a:t>
            </a:r>
            <a:r>
              <a:rPr lang="uk-UA" sz="2000" b="1" dirty="0"/>
              <a:t> </a:t>
            </a:r>
            <a:r>
              <a:rPr lang="uk-UA" sz="2000" b="1" dirty="0" err="1"/>
              <a:t>ви́зволення</a:t>
            </a:r>
            <a:r>
              <a:rPr lang="uk-UA" sz="2000" b="1" dirty="0"/>
              <a:t> </a:t>
            </a:r>
            <a:r>
              <a:rPr lang="uk-UA" sz="2000" b="1" dirty="0" err="1"/>
              <a:t>Украї́ни</a:t>
            </a:r>
            <a:r>
              <a:rPr lang="uk-UA" sz="2000" b="1" dirty="0"/>
              <a:t> </a:t>
            </a:r>
            <a:r>
              <a:rPr lang="uk-UA" sz="2000" dirty="0"/>
              <a:t>— показовий процес над 45 керівниками і головними діячами  </a:t>
            </a:r>
            <a:r>
              <a:rPr lang="uk-UA" sz="2000" dirty="0" smtClean="0"/>
              <a:t>СВУ, </a:t>
            </a:r>
            <a:r>
              <a:rPr lang="uk-UA" sz="2000" dirty="0"/>
              <a:t>що відбувся </a:t>
            </a:r>
            <a:r>
              <a:rPr lang="uk-UA" sz="2000" dirty="0" smtClean="0"/>
              <a:t>в оперному театрі</a:t>
            </a:r>
            <a:r>
              <a:rPr lang="uk-UA" sz="2000" dirty="0"/>
              <a:t> </a:t>
            </a:r>
            <a:r>
              <a:rPr lang="uk-UA" sz="2000" dirty="0" smtClean="0"/>
              <a:t>у Харкові від</a:t>
            </a:r>
            <a:r>
              <a:rPr lang="uk-UA" sz="2000" dirty="0"/>
              <a:t> </a:t>
            </a:r>
            <a:r>
              <a:rPr lang="uk-UA" sz="2000" dirty="0" smtClean="0"/>
              <a:t> 9 березня</a:t>
            </a:r>
            <a:r>
              <a:rPr lang="uk-UA" sz="2000" dirty="0"/>
              <a:t> </a:t>
            </a:r>
            <a:r>
              <a:rPr lang="uk-UA" sz="2000" dirty="0" smtClean="0"/>
              <a:t>до 19 квітня 1930 року.</a:t>
            </a:r>
            <a:endParaRPr lang="uk-UA" sz="2000" dirty="0"/>
          </a:p>
        </p:txBody>
      </p:sp>
      <p:pic>
        <p:nvPicPr>
          <p:cNvPr id="6147" name="Picture 3" descr="http://upload.wikimedia.org/wikipedia/uk/thumb/e/ef/%D0%A1%D1%82%D0%B0%D1%80%D0%B8%D0%B9_%D0%B1%D1%83%D0%B4%D0%B8%D0%BD%D0%BE%D0%BA_%D0%A5%D0%B0%D1%80%D0%BA%D1%96%D0%B2%D1%81%D1%8C%D0%BA%D0%BE%D0%B3%D0%BE_%D0%BE%D0%BF%D0%B5%D1%80%D0%BD%D0%BE%D0%B3%D0%BE_%D1%82%D0%B5%D0%B0%D1%82%D1%80%D1%83.jpg/320px-%D0%A1%D1%82%D0%B0%D1%80%D0%B8%D0%B9_%D0%B1%D1%83%D0%B4%D0%B8%D0%BD%D0%BE%D0%BA_%D0%A5%D0%B0%D1%80%D0%BA%D1%96%D0%B2%D1%81%D1%8C%D0%BA%D0%BE%D0%B3%D0%BE_%D0%BE%D0%BF%D0%B5%D1%80%D0%BD%D0%BE%D0%B3%D0%BE_%D1%82%D0%B5%D0%B0%D1%82%D1%80%D1%8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643314"/>
            <a:ext cx="3048000" cy="2171701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071934" y="3714752"/>
            <a:ext cx="40719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Справа СВУ була початком розгрому українського культурного процесу, що інтенсивно розпочався в УРСР по визвольних змаганнях.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5929330"/>
            <a:ext cx="259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Оперний театр у Харкові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pic>
        <p:nvPicPr>
          <p:cNvPr id="16389" name="Picture 5" descr="Василь (Липківський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857364"/>
            <a:ext cx="2381250" cy="34575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686700" cy="796908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Українська</a:t>
            </a:r>
            <a:r>
              <a:rPr lang="ru-RU" b="1" dirty="0"/>
              <a:t> </a:t>
            </a:r>
            <a:r>
              <a:rPr lang="ru-RU" b="1" dirty="0" err="1"/>
              <a:t>Автокефальна</a:t>
            </a:r>
            <a:r>
              <a:rPr lang="ru-RU" b="1" dirty="0"/>
              <a:t> Православна </a:t>
            </a:r>
            <a:r>
              <a:rPr lang="ru-RU" b="1" dirty="0" err="1"/>
              <a:t>Церква</a:t>
            </a:r>
            <a:r>
              <a:rPr lang="ru-RU" dirty="0"/>
              <a:t> (УАПЦ)</a:t>
            </a:r>
            <a:endParaRPr lang="uk-UA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929058" y="2214554"/>
            <a:ext cx="4786346" cy="27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Все священство та активні вірні УАПЦ були заарештовані, заслані та розстріляні НКВД протягом 1930 — 1937 рр. Напередодні Другої світової війни були ліквідовані майже всі прояви УАПЦ в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підрадянській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Україні.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Вже через 7 років ліквідація УАПЦ завершується. Було розстріляно колишнього митрополита УАПЦ Василя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Липківського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1E90FF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1E90FF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1E90FF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1E90FF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5357826"/>
            <a:ext cx="22145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Василь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Липківський</a:t>
            </a:r>
            <a:endParaRPr lang="uk-UA" sz="1600" dirty="0"/>
          </a:p>
        </p:txBody>
      </p:sp>
      <p:pic>
        <p:nvPicPr>
          <p:cNvPr id="16395" name="Picture 11" descr="http://upload.wikimedia.org/wikipedia/uk/a/ab/EpyskopyUAPC(194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643050"/>
            <a:ext cx="3053362" cy="4000528"/>
          </a:xfrm>
          <a:prstGeom prst="rect">
            <a:avLst/>
          </a:prstGeom>
          <a:noFill/>
        </p:spPr>
      </p:pic>
      <p:pic>
        <p:nvPicPr>
          <p:cNvPr id="16393" name="Picture 9" descr="http://www.territoryterror.org.ua/image.php?ci_themeid=129&amp;fileno=2&amp;x=250&amp;y=29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643050"/>
            <a:ext cx="3450817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357290" y="214290"/>
            <a:ext cx="62865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b="1" dirty="0"/>
              <a:t>В 1931 р</a:t>
            </a:r>
            <a:r>
              <a:rPr lang="uk-UA" dirty="0"/>
              <a:t>. відбувся ще один процес – так званого </a:t>
            </a:r>
            <a:r>
              <a:rPr lang="uk-UA" dirty="0" err="1"/>
              <a:t>„Українського</a:t>
            </a:r>
            <a:r>
              <a:rPr lang="uk-UA" dirty="0"/>
              <a:t> національного </a:t>
            </a:r>
            <a:r>
              <a:rPr lang="uk-UA" dirty="0" err="1"/>
              <a:t>центру”</a:t>
            </a:r>
            <a:r>
              <a:rPr lang="uk-UA" dirty="0"/>
              <a:t>, за яким були репресовані 50 представників української </a:t>
            </a:r>
            <a:r>
              <a:rPr lang="uk-UA" dirty="0" smtClean="0"/>
              <a:t>інтелігенції, серед них:</a:t>
            </a:r>
            <a:endParaRPr lang="uk-UA" dirty="0"/>
          </a:p>
        </p:txBody>
      </p:sp>
      <p:pic>
        <p:nvPicPr>
          <p:cNvPr id="17411" name="Picture 3" descr="http://upload.wikimedia.org/wikipedia/commons/thumb/0/0e/Hrushevskyi_Mykhailo_XX.jpg/250px-Hrushevskyi_Mykhailo_X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00174"/>
            <a:ext cx="2488618" cy="3643338"/>
          </a:xfrm>
          <a:prstGeom prst="rect">
            <a:avLst/>
          </a:prstGeom>
          <a:noFill/>
        </p:spPr>
      </p:pic>
      <p:pic>
        <p:nvPicPr>
          <p:cNvPr id="17413" name="Picture 5" descr="http://upload.wikimedia.org/wikipedia/uk/2/21/%D0%AF%D0%B2%D0%BE%D1%80%D1%81%D1%8C%D0%BA%D0%B8%D0%B9_%D0%9C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714488"/>
            <a:ext cx="2571768" cy="339071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57224" y="5429264"/>
            <a:ext cx="245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Михайло  Грушевський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86380" y="5572140"/>
            <a:ext cx="1969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Матві</a:t>
            </a:r>
            <a:r>
              <a:rPr lang="uk-UA" dirty="0"/>
              <a:t>й</a:t>
            </a:r>
            <a:r>
              <a:rPr lang="uk-UA" dirty="0" smtClean="0"/>
              <a:t> </a:t>
            </a:r>
            <a:r>
              <a:rPr lang="uk-UA" dirty="0" err="1" smtClean="0"/>
              <a:t>Яворський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1932–1934 рр.</a:t>
            </a:r>
            <a:endParaRPr lang="uk-UA" u="sng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643042" y="1357298"/>
            <a:ext cx="52863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0975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У 1933 р. було заарештовано видатного режисера Леся Курбаса, а організований ним театр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„Березіль”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– закрито.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8435" name="Picture 3" descr="http://timeua.info/content/55758/Kurbas_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500306"/>
            <a:ext cx="2761634" cy="3929090"/>
          </a:xfrm>
          <a:prstGeom prst="rect">
            <a:avLst/>
          </a:prstGeom>
          <a:noFill/>
        </p:spPr>
      </p:pic>
      <p:pic>
        <p:nvPicPr>
          <p:cNvPr id="18437" name="Picture 5" descr="http://ukraine.ui.ua/content/images/literatura/File_98588541Xo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2714620"/>
            <a:ext cx="4476781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500166" y="1500174"/>
            <a:ext cx="621510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Протягом 1933 р. від наукової роботи за політичними звинуваченнями було усунуто 1649 науковців.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uk-UA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У цілому за ці роки Україна втратила близько 500 талановитих письменників.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uk-UA" sz="2000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Влада стояла на заваді творчості таких видатних кінорежисерів, як О. Довженко, І. Кавалерідзе, І. Савченко.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RaYLyc7O_Y17Z3h9519bkSmNBB8Kajzk_Fqwdl5RV8i4-sd9hq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857356" y="1357298"/>
            <a:ext cx="535783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Сталіну і партійному керівництву для проведення колективізації на селі потрібна була опора. Сталін розумів, що найбільшим ворогом його планам є клас заможного селянства і тому партія взяла курс на ліквідацію куркульства.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Тих, хто чинив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найупертіший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опір, розстрілювали або масово вивозили в табори примусової праці на Північ чи до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Сибіру.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Решту позбавляли всієї їхньої власності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449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Політичні репресії  першої половини 30-их років ХХ ст.</vt:lpstr>
      <vt:lpstr>Слайд 2</vt:lpstr>
      <vt:lpstr>Слайд 3</vt:lpstr>
      <vt:lpstr>1929–1931 рр.</vt:lpstr>
      <vt:lpstr>Українська Автокефальна Православна Церква (УАПЦ)</vt:lpstr>
      <vt:lpstr>Слайд 6</vt:lpstr>
      <vt:lpstr>1932–1934 рр.</vt:lpstr>
      <vt:lpstr>Слайд 8</vt:lpstr>
      <vt:lpstr>Слайд 9</vt:lpstr>
      <vt:lpstr>Слайд 10</vt:lpstr>
      <vt:lpstr>Слайд 11</vt:lpstr>
      <vt:lpstr>Слайд 12</vt:lpstr>
    </vt:vector>
  </TitlesOfParts>
  <Company>Luxoft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Політичні репресії  першої половини 30-их років ХХ ст.</dc:title>
  <dc:creator>User</dc:creator>
  <cp:lastModifiedBy>User</cp:lastModifiedBy>
  <cp:revision>11</cp:revision>
  <dcterms:created xsi:type="dcterms:W3CDTF">2013-03-04T20:43:23Z</dcterms:created>
  <dcterms:modified xsi:type="dcterms:W3CDTF">2013-03-04T21:58:42Z</dcterms:modified>
</cp:coreProperties>
</file>