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58" r:id="rId4"/>
    <p:sldId id="267" r:id="rId5"/>
    <p:sldId id="259" r:id="rId6"/>
    <p:sldId id="268" r:id="rId7"/>
    <p:sldId id="260" r:id="rId8"/>
    <p:sldId id="269" r:id="rId9"/>
    <p:sldId id="261" r:id="rId10"/>
    <p:sldId id="262" r:id="rId11"/>
    <p:sldId id="270" r:id="rId12"/>
    <p:sldId id="263" r:id="rId13"/>
    <p:sldId id="271" r:id="rId14"/>
    <p:sldId id="264" r:id="rId15"/>
    <p:sldId id="272" r:id="rId16"/>
    <p:sldId id="257" r:id="rId17"/>
    <p:sldId id="273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9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796B0-5EBA-40DA-9A53-E2A6FF2DD1EE}" type="datetimeFigureOut">
              <a:rPr lang="uk-UA" smtClean="0"/>
              <a:t>26.09.2012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46356-A63E-4C5C-AA8C-70FAA75D645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0316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C627-1BC9-4C04-BB64-03F43CA5B4EF}" type="datetimeFigureOut">
              <a:rPr lang="uk-UA" smtClean="0"/>
              <a:t>26.09.2012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C475-EE53-4E55-885F-B28D7036827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6710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C627-1BC9-4C04-BB64-03F43CA5B4EF}" type="datetimeFigureOut">
              <a:rPr lang="uk-UA" smtClean="0"/>
              <a:t>26.09.2012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C475-EE53-4E55-885F-B28D7036827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9076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C627-1BC9-4C04-BB64-03F43CA5B4EF}" type="datetimeFigureOut">
              <a:rPr lang="uk-UA" smtClean="0"/>
              <a:t>26.09.2012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C475-EE53-4E55-885F-B28D7036827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0049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C627-1BC9-4C04-BB64-03F43CA5B4EF}" type="datetimeFigureOut">
              <a:rPr lang="uk-UA" smtClean="0"/>
              <a:t>26.09.2012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C475-EE53-4E55-885F-B28D7036827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910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C627-1BC9-4C04-BB64-03F43CA5B4EF}" type="datetimeFigureOut">
              <a:rPr lang="uk-UA" smtClean="0"/>
              <a:t>26.09.2012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C475-EE53-4E55-885F-B28D7036827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903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C627-1BC9-4C04-BB64-03F43CA5B4EF}" type="datetimeFigureOut">
              <a:rPr lang="uk-UA" smtClean="0"/>
              <a:t>26.09.2012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C475-EE53-4E55-885F-B28D7036827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92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C627-1BC9-4C04-BB64-03F43CA5B4EF}" type="datetimeFigureOut">
              <a:rPr lang="uk-UA" smtClean="0"/>
              <a:t>26.09.2012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C475-EE53-4E55-885F-B28D7036827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7395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C627-1BC9-4C04-BB64-03F43CA5B4EF}" type="datetimeFigureOut">
              <a:rPr lang="uk-UA" smtClean="0"/>
              <a:t>26.09.2012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C475-EE53-4E55-885F-B28D7036827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4688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C627-1BC9-4C04-BB64-03F43CA5B4EF}" type="datetimeFigureOut">
              <a:rPr lang="uk-UA" smtClean="0"/>
              <a:t>26.09.2012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C475-EE53-4E55-885F-B28D7036827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8884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C627-1BC9-4C04-BB64-03F43CA5B4EF}" type="datetimeFigureOut">
              <a:rPr lang="uk-UA" smtClean="0"/>
              <a:t>26.09.2012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C475-EE53-4E55-885F-B28D7036827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1131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C627-1BC9-4C04-BB64-03F43CA5B4EF}" type="datetimeFigureOut">
              <a:rPr lang="uk-UA" smtClean="0"/>
              <a:t>26.09.2012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C475-EE53-4E55-885F-B28D7036827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258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FC627-1BC9-4C04-BB64-03F43CA5B4EF}" type="datetimeFigureOut">
              <a:rPr lang="uk-UA" smtClean="0"/>
              <a:t>26.09.2012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BC475-EE53-4E55-885F-B28D7036827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426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узыка для души (mp3ostrov.co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71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82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 descr="Каштан"/>
          <p:cNvSpPr>
            <a:spLocks noChangeArrowheads="1" noChangeShapeType="1" noTextEdit="1"/>
          </p:cNvSpPr>
          <p:nvPr/>
        </p:nvSpPr>
        <p:spPr bwMode="auto">
          <a:xfrm>
            <a:off x="1115616" y="219075"/>
            <a:ext cx="7488832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2">
              <a:avLst>
                <a:gd name="adj1" fmla="val 8833"/>
                <a:gd name="adj2" fmla="val -153"/>
              </a:avLst>
            </a:prstTxWarp>
          </a:bodyPr>
          <a:lstStyle/>
          <a:p>
            <a:pPr algn="ctr" rtl="0">
              <a:buNone/>
            </a:pPr>
            <a:r>
              <a:rPr lang="uk-UA" sz="3600" kern="10" spc="0" dirty="0" smtClean="0">
                <a:ln>
                  <a:noFill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622300" sx="125000" sy="125000" algn="b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Мистецтво Київської Русі</a:t>
            </a:r>
            <a:endParaRPr lang="uk-UA" sz="3600" kern="10" spc="0" dirty="0">
              <a:ln>
                <a:noFill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622300" sx="125000" sy="125000" algn="br" rotWithShape="0">
                  <a:srgbClr val="80808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43841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Мистецтво Київської Русі розвивалося в загальному руслі середньовічної європейської культури і було нерозривно пов'язане з церквою і християнською вірою. У той же час слов'янські майстри мали свої стійкі, вікові традиції язичницького мистецтва. Тому, сприйнявши багато чого з Візантії, вони виробили самобутній, неповторний стиль і створили справжні шедеври архітектури, живопису, прикладного мистецтва. Староруське мистецтво - живопис, скульптура, музика - із прийняттям християнства також пережило суттєві зміни.</a:t>
            </a:r>
          </a:p>
        </p:txBody>
      </p:sp>
    </p:spTree>
    <p:extLst>
      <p:ext uri="{BB962C8B-B14F-4D97-AF65-F5344CB8AC3E}">
        <p14:creationId xmlns:p14="http://schemas.microsoft.com/office/powerpoint/2010/main" val="287755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809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71296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124744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Провідними жанрами образотворчого мистецтва Київської Русі були мозаїка, фреска, іконопис та книжкова мініатюра.</a:t>
            </a:r>
          </a:p>
          <a:p>
            <a:r>
              <a: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Жанри монументального живопису — фреска і мозаїка — складалися на основі візантійських шкіл. Фресками — розпис водяними фарбами по сирій штукатурці — вкривалися стіни православних храмів. </a:t>
            </a:r>
            <a:endParaRPr lang="uk-U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Така техніка вимагала від художника високої майстерності, швидкого і точного нанесення малюнка і фарб. Відповідно всю композицію необхідно виконати протягом одного дня. Зате фарби добре вбираються, висихають разом з штукатуркою, завдяки чому не обсипаються і не вицвітають.</a:t>
            </a:r>
          </a:p>
        </p:txBody>
      </p:sp>
    </p:spTree>
    <p:extLst>
      <p:ext uri="{BB962C8B-B14F-4D97-AF65-F5344CB8AC3E}">
        <p14:creationId xmlns:p14="http://schemas.microsoft.com/office/powerpoint/2010/main" val="158751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329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3"/>
          <p:cNvSpPr txBox="1"/>
          <p:nvPr/>
        </p:nvSpPr>
        <p:spPr>
          <a:xfrm>
            <a:off x="0" y="74777"/>
            <a:ext cx="871296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3600" i="1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Декоративно – ужиткове мистецтво </a:t>
            </a:r>
            <a:endParaRPr lang="uk-UA" sz="36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05342"/>
            <a:ext cx="83894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 розвивалося декоративно-прикладне мистецтво. Вироби з дерева, металу, кістки, каменю, глини не просто задовольняли потреби людей, але й прикрашали їх життя. Характерним для творів прикладного мистецтва був рослинний орнамент, на відміну від геометричного візантійського.</a:t>
            </a:r>
          </a:p>
          <a:p>
            <a:r>
              <a:rPr lang="uk-U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Особливо вражають високою естетикою і технікою виконання ювелірні вироби. Були відомі і застосовувалися чорніння срібла, лиття з дорогоцінних металів, карбування, інкрустація, техніка скані (узори з тонких металевих ниток) і зерні (прикраси з напаяних дрібних металевих кульок). </a:t>
            </a: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5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84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195736" y="35238"/>
            <a:ext cx="5292080" cy="6953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>
              <a:buNone/>
            </a:pPr>
            <a:r>
              <a:rPr lang="uk-UA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Музика</a:t>
            </a:r>
            <a:endParaRPr lang="uk-UA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52736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житті 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людей Київської Русі значне місце займали музика, пісні і танці. Пісня супроводила різні обряди, календарні свята. Знамениті фрески вежі Софійського собору у Києві дають зображення музикантів і танцюристів. За цими зображеннями, а також з билин, літописів ми знаємо про музичні інструменти Русі — ріг, труби, бубон, </a:t>
            </a:r>
            <a:r>
              <a:rPr lang="uk-UA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гуслі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гудок. З прийняттям християнства одноголосий спів став частиною богослужіння, православний канон не допускав інструментальної музики. Спів вівся за спеціальними рукописами-книгами. Склалося дві системи нотних записів — самобутня і візантійська.</a:t>
            </a:r>
            <a:endParaRPr lang="uk-UA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8037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-15765"/>
            <a:ext cx="78488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Основною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культурою Русі була багатовікова самобутня культурна традиція східнослов'янських племен. Археологічні матеріали свідчать, що до середини I тисячоліття нашої ери в господарському укладі слов'ян давно вже переважало землеробство — підсічно-вогневе в поліській зоні й орне — у лісостепу. Виготовленням виробів із заліза і кольорових металів займалися переважно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майстри-професіонали. На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Русі склався переказ про братів-ковалів, які перемогли в битві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жахливого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дракона. Вони запрягли чудовисько у величезний плуг і проорали ним борозну «змійових валів» — оборонних споруд навколо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Києва.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Як і в інших народів, князівська влада у слов'ян на стадії розкладання суспільного ладу і військової демократії підкорялася раді старійшин і загальним племінним зборам.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24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7733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678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971600" y="0"/>
            <a:ext cx="7416824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>
              <a:buNone/>
            </a:pPr>
            <a:r>
              <a:rPr lang="uk-UA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5B3D7"/>
                    </a:gs>
                    <a:gs pos="100000">
                      <a:srgbClr val="FABF8F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Релігійні вірування</a:t>
            </a:r>
            <a:endParaRPr lang="uk-UA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5B3D7"/>
                  </a:gs>
                  <a:gs pos="100000">
                    <a:srgbClr val="FABF8F"/>
                  </a:gs>
                </a:gsLst>
                <a:path path="rect">
                  <a:fillToRect l="50000" t="50000" r="50000" b="50000"/>
                </a:path>
              </a:gradFill>
              <a:effectLst/>
              <a:latin typeface="Impac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659011"/>
            <a:ext cx="75608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Древні слов'янські вірування були язичницькими і ґрунтувалися на обожнюванні сил природи. Все життя слов'ян пронизувала віра у втручання надприродних сил, залежність людей від богів і духів.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Найбільше вражали слов'ян явища природи, пов'язані з виявом сили та міці: блискавка, грім, сильний вітер, палахкотіння вогню.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Скульптурні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зображення божеств виконувалися частіше за все з дерева, рідко з каменю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Релігія східних слов'ян, як і інші складники культури, які формувалися на етапі родоплемінних відносин, з виникненням і розвитком державності неминуче повинні були зазнати серйозних змін. Якісно нові культурні процеси в Русі відбулися вже після прийняття християнства.</a:t>
            </a:r>
          </a:p>
          <a:p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88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</a14:imgLayer>
                </a14:imgProps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949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192688" cy="69532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95325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 Х столітті християнство стало панівною релігією в Європі. На Русі про християнство також було відомо задовго до релігійних реформ Володимира Великого: християнами були Аскольд і Дір. Достовірним є факт хрещення княгині Ольги у 958 році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Спочатку князь Володимир зробив спробу модернізації язичництва, спробу пристосувати його до потреб централізованої держави. Язичницькі боги на чолі з Перуном повинні були викликати у людей не тільки повагу, але і страх, символізувати волю правителя, обов'язковість його наказів, невідворотність покарання. Для цього на Старокиївській горі було створено пантеон, де, судячи з мініатюр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Радзивілівського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літопису, боги мали дійсно урочистий і грізний вигляд. </a:t>
            </a:r>
          </a:p>
        </p:txBody>
      </p:sp>
    </p:spTree>
    <p:extLst>
      <p:ext uri="{BB962C8B-B14F-4D97-AF65-F5344CB8AC3E}">
        <p14:creationId xmlns:p14="http://schemas.microsoft.com/office/powerpoint/2010/main" val="3015331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67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192688" cy="69532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6776" y="836712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Найприхильнішими до старої язичницької віри були низи суспільства. Нова релігія впроваджувалася насильним шляхом і в Києві, і в інших містах. «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Путята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хрестив мечем, а Добриня вогнем», — так говорили в той час про воєвод князя Володимира, які хрестили Новгород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Головними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носіями ідей християнства стають церкви і монастирі. Все духовенство відповідно ділилося на «біле» і «чорне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uk-UA" sz="2400" dirty="0" smtClean="0"/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Щоб замінити місцеві вірування й обряди єдиним християнським культом, церковним проповідникам та ієрархам довелося тривалий час пристосовувати свої служби до язичницьких богів, свят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обрядів. Так, Перун став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Іллею-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пророком,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давні зимові свята були приурочені до Різдва Христового і Хрещення, дохристиянське свято Великодня (назва збереглася) — до Воскресіння Ісуса Христа </a:t>
            </a:r>
          </a:p>
        </p:txBody>
      </p:sp>
    </p:spTree>
    <p:extLst>
      <p:ext uri="{BB962C8B-B14F-4D97-AF65-F5344CB8AC3E}">
        <p14:creationId xmlns:p14="http://schemas.microsoft.com/office/powerpoint/2010/main" val="159405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29259"/>
            <a:ext cx="81369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Писемність у східних слов'ян з'явилася приблизно ще в першій половині IX століття. У «Житії» слов'янського просвітника Кирила зберігся переказ, що він бачив у 860 в кримському Херсонесі (Корсуні) книги, написані «руськими письменами». Ці ж «руські письмена» згадують й арабські письменники Х століття.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Важливим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свідченням того, що писемність була відома в Київській Русі ще до хрещення, стала знайдена в 1949 р. в одному зі смоленських курганів глиняна посудина середини Х ст. з давньоруським написом «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гороухща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» (гірчиця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uk-UA" sz="2400" dirty="0"/>
              <a:t> </a:t>
            </a:r>
            <a:endParaRPr lang="uk-UA" sz="2400" dirty="0" smtClean="0"/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Писемна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література, яка сформувалася в Київській Русі на початку XI століття, спиралася на два найважливіших джерела — усну народну творчість і християнську традицію, що прийшла з сусідніх держав, насамперед Візантії.</a:t>
            </a:r>
          </a:p>
          <a:p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01205"/>
            <a:ext cx="9143999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152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303</TotalTime>
  <Words>944</Words>
  <Application>Microsoft Office PowerPoint</Application>
  <PresentationFormat>Экран (4:3)</PresentationFormat>
  <Paragraphs>24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Ігорь</dc:creator>
  <cp:lastModifiedBy>Ігорь</cp:lastModifiedBy>
  <cp:revision>23</cp:revision>
  <dcterms:created xsi:type="dcterms:W3CDTF">2012-09-19T12:45:52Z</dcterms:created>
  <dcterms:modified xsi:type="dcterms:W3CDTF">2012-09-26T15:11:06Z</dcterms:modified>
</cp:coreProperties>
</file>