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E4C384-782A-48B3-8F7E-F5D7698EF72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204D89-BA00-430C-A7C6-B9D0F9836F7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967690" cy="4071966"/>
          </a:xfrm>
        </p:spPr>
        <p:txBody>
          <a:bodyPr>
            <a:normAutofit/>
          </a:bodyPr>
          <a:lstStyle/>
          <a:p>
            <a:r>
              <a:rPr lang="ru-RU" dirty="0" smtClean="0"/>
              <a:t>Культура </a:t>
            </a:r>
            <a:r>
              <a:rPr lang="uk-UA" dirty="0" smtClean="0"/>
              <a:t>і духовне життя в Україні у другій половині 50-х – першій половині 60-х років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357686" y="642918"/>
            <a:ext cx="4572032" cy="6000791"/>
          </a:xfrm>
        </p:spPr>
        <p:txBody>
          <a:bodyPr/>
          <a:lstStyle/>
          <a:p>
            <a:r>
              <a:rPr lang="ru-RU" dirty="0" err="1" smtClean="0"/>
              <a:t>Провідну</a:t>
            </a:r>
            <a:r>
              <a:rPr lang="ru-RU" dirty="0" smtClean="0"/>
              <a:t> роль у </a:t>
            </a:r>
            <a:r>
              <a:rPr lang="ru-RU" dirty="0" err="1" smtClean="0"/>
              <a:t>розвитку</a:t>
            </a:r>
            <a:r>
              <a:rPr lang="ru-RU" dirty="0" smtClean="0"/>
              <a:t> науки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відігравала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Наук, президентом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1946 р. по 1962 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b="1" i="1" dirty="0" err="1" smtClean="0"/>
              <a:t>О.Палладін</a:t>
            </a:r>
            <a:r>
              <a:rPr lang="ru-RU" i="1" dirty="0" smtClean="0"/>
              <a:t>. </a:t>
            </a:r>
            <a:r>
              <a:rPr lang="ru-RU" dirty="0" smtClean="0"/>
              <a:t>а </a:t>
            </a:r>
            <a:r>
              <a:rPr lang="ru-RU" dirty="0" err="1" smtClean="0"/>
              <a:t>з</a:t>
            </a:r>
            <a:r>
              <a:rPr lang="ru-RU" dirty="0" smtClean="0"/>
              <a:t> 1962 р. </a:t>
            </a:r>
            <a:r>
              <a:rPr lang="ru-RU" b="1" i="1" dirty="0" err="1" smtClean="0"/>
              <a:t>Є.Патон</a:t>
            </a:r>
            <a:r>
              <a:rPr lang="ru-RU" i="1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талантам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вдумливому</a:t>
            </a:r>
            <a:r>
              <a:rPr lang="ru-RU" dirty="0" smtClean="0"/>
              <a:t> </a:t>
            </a:r>
            <a:r>
              <a:rPr lang="ru-RU" dirty="0" err="1" smtClean="0"/>
              <a:t>керівництву</a:t>
            </a:r>
            <a:r>
              <a:rPr lang="ru-RU" dirty="0" smtClean="0"/>
              <a:t> </a:t>
            </a:r>
            <a:r>
              <a:rPr lang="ru-RU" dirty="0" err="1" smtClean="0"/>
              <a:t>Академією</a:t>
            </a:r>
            <a:r>
              <a:rPr lang="ru-RU" dirty="0" smtClean="0"/>
              <a:t>, </a:t>
            </a:r>
            <a:r>
              <a:rPr lang="ru-RU" dirty="0" err="1" smtClean="0"/>
              <a:t>десятиліття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минуло </a:t>
            </a:r>
            <a:r>
              <a:rPr lang="ru-RU" dirty="0" err="1" smtClean="0"/>
              <a:t>після</a:t>
            </a:r>
            <a:r>
              <a:rPr lang="ru-RU" dirty="0" smtClean="0"/>
              <a:t> 1955 р., стало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динамічним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результативним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науки.</a:t>
            </a:r>
          </a:p>
          <a:p>
            <a:endParaRPr lang="ru-RU" dirty="0"/>
          </a:p>
        </p:txBody>
      </p:sp>
      <p:pic>
        <p:nvPicPr>
          <p:cNvPr id="7" name="Содержимое 6" descr="http://ukrmap.su/program2010/uh11/uh11_14_files/image003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2"/>
            <a:ext cx="371477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40012" y="1142983"/>
            <a:ext cx="3631922" cy="534106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642918"/>
            <a:ext cx="4714908" cy="600079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Зокрема</a:t>
            </a:r>
            <a:r>
              <a:rPr lang="ru-RU" dirty="0" smtClean="0"/>
              <a:t>, в 1957 р. у </a:t>
            </a:r>
            <a:r>
              <a:rPr lang="ru-RU" dirty="0" err="1" smtClean="0"/>
              <a:t>складі</a:t>
            </a:r>
            <a:r>
              <a:rPr lang="ru-RU" dirty="0" smtClean="0"/>
              <a:t> АН УРСР 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dirty="0" err="1" smtClean="0"/>
              <a:t>Обчислювальний</a:t>
            </a:r>
            <a:r>
              <a:rPr lang="ru-RU" dirty="0" smtClean="0"/>
              <a:t> центр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молодим математиком </a:t>
            </a:r>
            <a:r>
              <a:rPr lang="ru-RU" b="1" i="1" dirty="0" err="1" smtClean="0"/>
              <a:t>В.Глушковим</a:t>
            </a:r>
            <a:r>
              <a:rPr lang="ru-RU" i="1" dirty="0" smtClean="0"/>
              <a:t>. </a:t>
            </a:r>
            <a:r>
              <a:rPr lang="ru-RU" dirty="0" smtClean="0"/>
              <a:t>Цей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підрозділ</a:t>
            </a:r>
            <a:r>
              <a:rPr lang="ru-RU" dirty="0" smtClean="0"/>
              <a:t> </a:t>
            </a:r>
            <a:r>
              <a:rPr lang="ru-RU" dirty="0" err="1" smtClean="0"/>
              <a:t>досліджував</a:t>
            </a:r>
            <a:r>
              <a:rPr lang="ru-RU" dirty="0" smtClean="0"/>
              <a:t> низку </a:t>
            </a:r>
            <a:r>
              <a:rPr lang="ru-RU" dirty="0" err="1" smtClean="0"/>
              <a:t>важливих</a:t>
            </a:r>
            <a:r>
              <a:rPr lang="ru-RU" dirty="0" smtClean="0"/>
              <a:t> проблем </a:t>
            </a:r>
            <a:r>
              <a:rPr lang="ru-RU" dirty="0" err="1" smtClean="0"/>
              <a:t>оборонної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 над </a:t>
            </a:r>
            <a:r>
              <a:rPr lang="ru-RU" dirty="0" err="1" smtClean="0"/>
              <a:t>створенням</a:t>
            </a:r>
            <a:r>
              <a:rPr lang="ru-RU" dirty="0" smtClean="0"/>
              <a:t> </a:t>
            </a:r>
            <a:r>
              <a:rPr lang="ru-RU" dirty="0" err="1" smtClean="0"/>
              <a:t>електронно-обчислювальних</a:t>
            </a:r>
            <a:r>
              <a:rPr lang="ru-RU" dirty="0" smtClean="0"/>
              <a:t> машин для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виробничим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розробляв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швидкодіючих</a:t>
            </a:r>
            <a:r>
              <a:rPr lang="ru-RU" dirty="0" smtClean="0"/>
              <a:t> ЕОМ. </a:t>
            </a:r>
            <a:r>
              <a:rPr lang="ru-RU" dirty="0" err="1" smtClean="0"/>
              <a:t>Саме</a:t>
            </a:r>
            <a:r>
              <a:rPr lang="ru-RU" dirty="0" smtClean="0"/>
              <a:t> тут почала активно </a:t>
            </a:r>
            <a:r>
              <a:rPr lang="ru-RU" dirty="0" err="1" smtClean="0"/>
              <a:t>розвиватися</a:t>
            </a:r>
            <a:r>
              <a:rPr lang="ru-RU" dirty="0" smtClean="0"/>
              <a:t> </a:t>
            </a:r>
            <a:r>
              <a:rPr lang="ru-RU" b="1" dirty="0" err="1" smtClean="0"/>
              <a:t>кібернетика</a:t>
            </a:r>
            <a:r>
              <a:rPr lang="ru-RU" dirty="0" smtClean="0"/>
              <a:t>, яка так нещадно </a:t>
            </a:r>
            <a:r>
              <a:rPr lang="ru-RU" dirty="0" err="1" smtClean="0"/>
              <a:t>переслідувалася</a:t>
            </a:r>
            <a:r>
              <a:rPr lang="ru-RU" dirty="0" smtClean="0"/>
              <a:t>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Й.Сталіна</a:t>
            </a:r>
            <a:r>
              <a:rPr lang="ru-RU" dirty="0" smtClean="0"/>
              <a:t>. </a:t>
            </a:r>
            <a:r>
              <a:rPr lang="ru-RU" dirty="0" err="1" smtClean="0"/>
              <a:t>Обчислювальний</a:t>
            </a:r>
            <a:r>
              <a:rPr lang="ru-RU" dirty="0" smtClean="0"/>
              <a:t> центр у 1962р.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реорганізований</a:t>
            </a:r>
            <a:r>
              <a:rPr lang="ru-RU" dirty="0" smtClean="0"/>
              <a:t> в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кібернетики</a:t>
            </a:r>
            <a:r>
              <a:rPr lang="ru-RU" dirty="0" smtClean="0"/>
              <a:t> АН УРСР.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571480"/>
            <a:ext cx="4500594" cy="6000791"/>
          </a:xfrm>
        </p:spPr>
        <p:txBody>
          <a:bodyPr/>
          <a:lstStyle/>
          <a:p>
            <a:r>
              <a:rPr lang="ru-RU" dirty="0" smtClean="0"/>
              <a:t>У 1953 р.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b="1" i="1" dirty="0" err="1" smtClean="0"/>
              <a:t>Є.Патоном</a:t>
            </a:r>
            <a:r>
              <a:rPr lang="ru-RU" i="1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електрозварювання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i="1" dirty="0" smtClean="0"/>
              <a:t>Б.Патон.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розроблено</a:t>
            </a:r>
            <a:r>
              <a:rPr lang="ru-RU" dirty="0" smtClean="0"/>
              <a:t> низку </a:t>
            </a:r>
            <a:r>
              <a:rPr lang="ru-RU" i="1" dirty="0" err="1" smtClean="0"/>
              <a:t>нових</a:t>
            </a:r>
            <a:r>
              <a:rPr lang="ru-RU" i="1" dirty="0" smtClean="0"/>
              <a:t> </a:t>
            </a:r>
            <a:r>
              <a:rPr lang="ru-RU" i="1" dirty="0" err="1" smtClean="0"/>
              <a:t>технологій</a:t>
            </a:r>
            <a:r>
              <a:rPr lang="ru-RU" i="1" dirty="0" smtClean="0"/>
              <a:t> </a:t>
            </a:r>
            <a:r>
              <a:rPr lang="ru-RU" i="1" dirty="0" err="1" smtClean="0"/>
              <a:t>електрозварювання</a:t>
            </a:r>
            <a:r>
              <a:rPr lang="ru-RU" i="1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вивело</a:t>
            </a:r>
            <a:r>
              <a:rPr lang="ru-RU" dirty="0" smtClean="0"/>
              <a:t> </a:t>
            </a:r>
            <a:r>
              <a:rPr lang="ru-RU" dirty="0" err="1" smtClean="0"/>
              <a:t>радянську</a:t>
            </a:r>
            <a:r>
              <a:rPr lang="ru-RU" dirty="0" smtClean="0"/>
              <a:t> науку на </a:t>
            </a: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зварювальної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" name="Содержимое 6" descr="i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785794"/>
            <a:ext cx="3940671" cy="476694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142984"/>
            <a:ext cx="3712614" cy="475976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571480"/>
            <a:ext cx="5000660" cy="607223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Величезну</a:t>
            </a:r>
            <a:r>
              <a:rPr lang="ru-RU" dirty="0" smtClean="0"/>
              <a:t> </a:t>
            </a:r>
            <a:r>
              <a:rPr lang="ru-RU" dirty="0" smtClean="0"/>
              <a:t>роботу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проблем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 проводив </a:t>
            </a:r>
            <a:r>
              <a:rPr lang="ru-RU" i="1" dirty="0" err="1" smtClean="0"/>
              <a:t>Харківський</a:t>
            </a:r>
            <a:r>
              <a:rPr lang="ru-RU" i="1" dirty="0" smtClean="0"/>
              <a:t> </a:t>
            </a:r>
            <a:r>
              <a:rPr lang="ru-RU" i="1" dirty="0" err="1" smtClean="0"/>
              <a:t>фізико-технічний</a:t>
            </a:r>
            <a:r>
              <a:rPr lang="ru-RU" i="1" dirty="0" smtClean="0"/>
              <a:t> </a:t>
            </a:r>
            <a:r>
              <a:rPr lang="ru-RU" i="1" dirty="0" err="1" smtClean="0"/>
              <a:t>інститут</a:t>
            </a:r>
            <a:r>
              <a:rPr lang="ru-RU" i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i="1" dirty="0" err="1" smtClean="0"/>
              <a:t>І</a:t>
            </a:r>
            <a:r>
              <a:rPr lang="ru-RU" b="1" dirty="0" err="1" smtClean="0"/>
              <a:t>.</a:t>
            </a:r>
            <a:r>
              <a:rPr lang="ru-RU" b="1" i="1" dirty="0" err="1" smtClean="0"/>
              <a:t>Курчатовим</a:t>
            </a:r>
            <a:r>
              <a:rPr lang="ru-RU" i="1" dirty="0" smtClean="0"/>
              <a:t>. </a:t>
            </a:r>
            <a:r>
              <a:rPr lang="ru-RU" dirty="0" smtClean="0"/>
              <a:t>Предметом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надвисоких</a:t>
            </a:r>
            <a:r>
              <a:rPr lang="ru-RU" dirty="0" smtClean="0"/>
              <a:t> </a:t>
            </a:r>
            <a:r>
              <a:rPr lang="ru-RU" dirty="0" err="1" smtClean="0"/>
              <a:t>енергій</a:t>
            </a:r>
            <a:r>
              <a:rPr lang="ru-RU" dirty="0" smtClean="0"/>
              <a:t>, </a:t>
            </a:r>
            <a:r>
              <a:rPr lang="ru-RU" dirty="0" err="1" smtClean="0"/>
              <a:t>керованих</a:t>
            </a:r>
            <a:r>
              <a:rPr lang="ru-RU" dirty="0" smtClean="0"/>
              <a:t> </a:t>
            </a:r>
            <a:r>
              <a:rPr lang="ru-RU" dirty="0" err="1" smtClean="0"/>
              <a:t>термоядерних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i="1" dirty="0" err="1" smtClean="0"/>
              <a:t>Інституті</a:t>
            </a:r>
            <a:r>
              <a:rPr lang="ru-RU" i="1" dirty="0" smtClean="0"/>
              <a:t> </a:t>
            </a:r>
            <a:r>
              <a:rPr lang="ru-RU" i="1" dirty="0" err="1" smtClean="0"/>
              <a:t>фізики</a:t>
            </a:r>
            <a:r>
              <a:rPr lang="ru-RU" i="1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1960 р. 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b="1" dirty="0" err="1" smtClean="0"/>
              <a:t>ядерний</a:t>
            </a:r>
            <a:r>
              <a:rPr lang="ru-RU" b="1" dirty="0" smtClean="0"/>
              <a:t> реактор</a:t>
            </a:r>
            <a:r>
              <a:rPr lang="ru-RU" dirty="0" smtClean="0"/>
              <a:t>. за</a:t>
            </a:r>
            <a:r>
              <a:rPr lang="ru-RU" cap="all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здійснювалися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атомного ядра.</a:t>
            </a:r>
          </a:p>
          <a:p>
            <a:r>
              <a:rPr lang="ru-RU" i="1" dirty="0" smtClean="0"/>
              <a:t>АН УРСР </a:t>
            </a:r>
            <a:r>
              <a:rPr lang="ru-RU" dirty="0" err="1" smtClean="0"/>
              <a:t>розробляв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рекомендації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b="1" dirty="0" err="1" smtClean="0"/>
              <a:t>міжконтинентальних</a:t>
            </a:r>
            <a:r>
              <a:rPr lang="ru-RU" b="1" dirty="0" smtClean="0"/>
              <a:t> ракет,</a:t>
            </a:r>
            <a:r>
              <a:rPr lang="ru-RU" dirty="0" smtClean="0"/>
              <a:t> </a:t>
            </a:r>
            <a:r>
              <a:rPr lang="ru-RU" dirty="0" err="1" smtClean="0"/>
              <a:t>досліджував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конструктивної</a:t>
            </a:r>
            <a:r>
              <a:rPr lang="ru-RU" dirty="0" smtClean="0"/>
              <a:t> </a:t>
            </a:r>
            <a:r>
              <a:rPr lang="ru-RU" dirty="0" err="1" smtClean="0"/>
              <a:t>міцності</a:t>
            </a:r>
            <a:r>
              <a:rPr lang="ru-RU" dirty="0" smtClean="0"/>
              <a:t> </a:t>
            </a:r>
            <a:r>
              <a:rPr lang="ru-RU" b="1" dirty="0" err="1" smtClean="0"/>
              <a:t>пластмас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застосовувалася</a:t>
            </a:r>
            <a:r>
              <a:rPr lang="ru-RU" dirty="0" smtClean="0"/>
              <a:t> в </a:t>
            </a:r>
            <a:r>
              <a:rPr lang="ru-RU" dirty="0" err="1" smtClean="0"/>
              <a:t>ракетній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.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космонавтики. Вони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причетні</a:t>
            </a:r>
            <a:r>
              <a:rPr lang="ru-RU" dirty="0" smtClean="0"/>
              <a:t> до запуску штучного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у </a:t>
            </a:r>
            <a:r>
              <a:rPr lang="ru-RU" dirty="0" err="1" smtClean="0"/>
              <a:t>жовтні</a:t>
            </a:r>
            <a:r>
              <a:rPr lang="ru-RU" dirty="0" smtClean="0"/>
              <a:t> 1957 р.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в космос </a:t>
            </a:r>
            <a:r>
              <a:rPr lang="ru-RU" dirty="0" err="1" smtClean="0"/>
              <a:t>людини</a:t>
            </a:r>
            <a:r>
              <a:rPr lang="ru-RU" dirty="0" smtClean="0"/>
              <a:t> - </a:t>
            </a:r>
            <a:r>
              <a:rPr lang="ru-RU" b="1" i="1" dirty="0" err="1" smtClean="0"/>
              <a:t>Ю.Гагаріна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http://ukrmap.su/program2010/uh11/uh11_14_files/image008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307183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3929058" y="428604"/>
            <a:ext cx="5072098" cy="621510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Вагомим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у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. У </a:t>
            </a:r>
            <a:r>
              <a:rPr lang="ru-RU" dirty="0" err="1" smtClean="0"/>
              <a:t>середині</a:t>
            </a:r>
            <a:r>
              <a:rPr lang="ru-RU" dirty="0" smtClean="0"/>
              <a:t> 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b="1" i="1" dirty="0" smtClean="0"/>
              <a:t>М.Амосова</a:t>
            </a:r>
            <a:r>
              <a:rPr lang="ru-RU" i="1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започатковано</a:t>
            </a:r>
            <a:r>
              <a:rPr lang="ru-RU" dirty="0" smtClean="0"/>
              <a:t> </a:t>
            </a:r>
            <a:r>
              <a:rPr lang="ru-RU" dirty="0" err="1" smtClean="0"/>
              <a:t>теоретичну</a:t>
            </a:r>
            <a:r>
              <a:rPr lang="ru-RU" dirty="0" smtClean="0"/>
              <a:t>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метолів</a:t>
            </a:r>
            <a:r>
              <a:rPr lang="ru-RU" dirty="0" smtClean="0"/>
              <a:t> </a:t>
            </a:r>
            <a:r>
              <a:rPr lang="ru-RU" dirty="0" err="1" smtClean="0"/>
              <a:t>хірургічною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серцевих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запроваджені</a:t>
            </a:r>
            <a:r>
              <a:rPr lang="ru-RU" dirty="0" smtClean="0"/>
              <a:t> в практику.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642918"/>
            <a:ext cx="8786874" cy="600079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лібералізації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широко </a:t>
            </a:r>
            <a:r>
              <a:rPr lang="ru-RU" dirty="0" err="1" smtClean="0"/>
              <a:t>розгорнулися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при </a:t>
            </a:r>
            <a:r>
              <a:rPr lang="ru-RU" dirty="0" err="1" smtClean="0"/>
              <a:t>владі</a:t>
            </a:r>
            <a:r>
              <a:rPr lang="ru-RU" dirty="0" smtClean="0"/>
              <a:t> </a:t>
            </a:r>
            <a:r>
              <a:rPr lang="ru-RU" dirty="0" err="1" smtClean="0"/>
              <a:t>М.Хрущова</a:t>
            </a:r>
            <a:r>
              <a:rPr lang="ru-RU" dirty="0" smtClean="0"/>
              <a:t>, не могли не </a:t>
            </a:r>
            <a:r>
              <a:rPr lang="ru-RU" dirty="0" err="1" smtClean="0"/>
              <a:t>торкнутися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гуманітарних</a:t>
            </a:r>
            <a:r>
              <a:rPr lang="ru-RU" dirty="0" smtClean="0"/>
              <a:t> наук.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досліджувати</a:t>
            </a:r>
            <a:r>
              <a:rPr lang="ru-RU" dirty="0" smtClean="0"/>
              <a:t> </a:t>
            </a:r>
            <a:r>
              <a:rPr lang="ru-RU" dirty="0" err="1" smtClean="0"/>
              <a:t>архівні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. Почали </a:t>
            </a:r>
            <a:r>
              <a:rPr lang="ru-RU" dirty="0" err="1" smtClean="0"/>
              <a:t>створюватися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друкуватися</a:t>
            </a:r>
            <a:r>
              <a:rPr lang="ru-RU" dirty="0" smtClean="0"/>
              <a:t> </a:t>
            </a:r>
            <a:r>
              <a:rPr lang="ru-RU" dirty="0" err="1" smtClean="0"/>
              <a:t>змістовні</a:t>
            </a:r>
            <a:r>
              <a:rPr lang="ru-RU" dirty="0" smtClean="0"/>
              <a:t> </a:t>
            </a:r>
            <a:r>
              <a:rPr lang="ru-RU" dirty="0" err="1" smtClean="0"/>
              <a:t>збірники</a:t>
            </a:r>
            <a:r>
              <a:rPr lang="ru-RU" dirty="0" smtClean="0"/>
              <a:t> </a:t>
            </a:r>
            <a:r>
              <a:rPr lang="ru-RU" dirty="0" err="1" smtClean="0"/>
              <a:t>архівних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, </a:t>
            </a:r>
            <a:r>
              <a:rPr lang="ru-RU" dirty="0" err="1" smtClean="0"/>
              <a:t>розпочалася</a:t>
            </a:r>
            <a:r>
              <a:rPr lang="ru-RU" dirty="0" smtClean="0"/>
              <a:t> </a:t>
            </a:r>
            <a:r>
              <a:rPr lang="ru-RU" dirty="0" err="1" smtClean="0"/>
              <a:t>кропітка</a:t>
            </a:r>
            <a:r>
              <a:rPr lang="ru-RU" dirty="0" smtClean="0"/>
              <a:t> робота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багатотомної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Радянської</a:t>
            </a:r>
            <a:r>
              <a:rPr lang="ru-RU" i="1" dirty="0" smtClean="0"/>
              <a:t> </a:t>
            </a:r>
            <a:r>
              <a:rPr lang="ru-RU" i="1" dirty="0" err="1" smtClean="0"/>
              <a:t>Енциклопедії</a:t>
            </a:r>
            <a:r>
              <a:rPr lang="ru-RU" i="1" dirty="0" smtClean="0"/>
              <a:t>». </a:t>
            </a:r>
            <a:r>
              <a:rPr lang="ru-RU" dirty="0" smtClean="0"/>
              <a:t>Були </a:t>
            </a:r>
            <a:r>
              <a:rPr lang="ru-RU" dirty="0" err="1" smtClean="0"/>
              <a:t>засновані</a:t>
            </a:r>
            <a:r>
              <a:rPr lang="ru-RU" dirty="0" smtClean="0"/>
              <a:t>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журнали</a:t>
            </a:r>
            <a:r>
              <a:rPr lang="ru-RU" dirty="0" smtClean="0"/>
              <a:t> </a:t>
            </a:r>
            <a:r>
              <a:rPr lang="ru-RU" dirty="0" err="1" smtClean="0"/>
              <a:t>академічних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гуманітарного</a:t>
            </a:r>
            <a:r>
              <a:rPr lang="ru-RU" dirty="0" smtClean="0"/>
              <a:t> </a:t>
            </a:r>
            <a:r>
              <a:rPr lang="ru-RU" dirty="0" err="1" smtClean="0"/>
              <a:t>профілю</a:t>
            </a:r>
            <a:r>
              <a:rPr lang="ru-RU" dirty="0" smtClean="0"/>
              <a:t> – </a:t>
            </a:r>
            <a:r>
              <a:rPr lang="ru-RU" i="1" dirty="0" smtClean="0"/>
              <a:t>«</a:t>
            </a:r>
            <a:r>
              <a:rPr lang="ru-RU" i="1" dirty="0" err="1" smtClean="0"/>
              <a:t>Український</a:t>
            </a:r>
            <a:r>
              <a:rPr lang="ru-RU" i="1" dirty="0" smtClean="0"/>
              <a:t> </a:t>
            </a:r>
            <a:r>
              <a:rPr lang="ru-RU" i="1" dirty="0" err="1" smtClean="0"/>
              <a:t>історичний</a:t>
            </a:r>
            <a:r>
              <a:rPr lang="ru-RU" i="1" dirty="0" smtClean="0"/>
              <a:t> журнал». «</a:t>
            </a:r>
            <a:r>
              <a:rPr lang="ru-RU" i="1" dirty="0" err="1" smtClean="0"/>
              <a:t>Радянське</a:t>
            </a:r>
            <a:r>
              <a:rPr lang="ru-RU" i="1" dirty="0" smtClean="0"/>
              <a:t> право», «</a:t>
            </a:r>
            <a:r>
              <a:rPr lang="ru-RU" i="1" dirty="0" err="1" smtClean="0"/>
              <a:t>Економіка</a:t>
            </a:r>
            <a:r>
              <a:rPr lang="ru-RU" i="1" dirty="0" smtClean="0"/>
              <a:t> </a:t>
            </a:r>
            <a:r>
              <a:rPr lang="ru-RU" i="1" dirty="0" err="1" smtClean="0"/>
              <a:t>Радянської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», «Народна </a:t>
            </a:r>
            <a:r>
              <a:rPr lang="ru-RU" i="1" dirty="0" err="1" smtClean="0"/>
              <a:t>творчість</a:t>
            </a:r>
            <a:r>
              <a:rPr lang="ru-RU" i="1" dirty="0" smtClean="0"/>
              <a:t> та </a:t>
            </a:r>
            <a:r>
              <a:rPr lang="ru-RU" i="1" dirty="0" err="1" smtClean="0"/>
              <a:t>етнографія</a:t>
            </a:r>
            <a:r>
              <a:rPr lang="ru-RU" i="1" dirty="0" smtClean="0"/>
              <a:t>».</a:t>
            </a:r>
            <a:endParaRPr lang="ru-RU" dirty="0" smtClean="0"/>
          </a:p>
          <a:p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партійні</a:t>
            </a:r>
            <a:r>
              <a:rPr lang="ru-RU" dirty="0" smtClean="0"/>
              <a:t> </a:t>
            </a:r>
            <a:r>
              <a:rPr lang="ru-RU" dirty="0" err="1" smtClean="0"/>
              <a:t>діячі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слідкували</a:t>
            </a:r>
            <a:r>
              <a:rPr lang="ru-RU" dirty="0" smtClean="0"/>
              <a:t> за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суспільствознавці</a:t>
            </a:r>
            <a:r>
              <a:rPr lang="ru-RU" dirty="0" smtClean="0"/>
              <a:t> не </a:t>
            </a:r>
            <a:r>
              <a:rPr lang="ru-RU" dirty="0" err="1" smtClean="0"/>
              <a:t>торкалися</a:t>
            </a:r>
            <a:r>
              <a:rPr lang="ru-RU" dirty="0" smtClean="0"/>
              <a:t> </a:t>
            </a:r>
            <a:r>
              <a:rPr lang="ru-RU" dirty="0" err="1" smtClean="0"/>
              <a:t>заборонених</a:t>
            </a:r>
            <a:r>
              <a:rPr lang="ru-RU" dirty="0" smtClean="0"/>
              <a:t> тем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персоналій</a:t>
            </a:r>
            <a:r>
              <a:rPr lang="ru-RU" dirty="0" smtClean="0"/>
              <a:t>, не </a:t>
            </a:r>
            <a:r>
              <a:rPr lang="ru-RU" dirty="0" err="1" smtClean="0"/>
              <a:t>піддавали</a:t>
            </a:r>
            <a:r>
              <a:rPr lang="ru-RU" dirty="0" smtClean="0"/>
              <a:t> </a:t>
            </a:r>
            <a:r>
              <a:rPr lang="ru-RU" dirty="0" err="1" smtClean="0"/>
              <a:t>критиці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КПРС, а </a:t>
            </a:r>
            <a:r>
              <a:rPr lang="ru-RU" dirty="0" err="1" smtClean="0"/>
              <a:t>боролися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 </a:t>
            </a:r>
            <a:r>
              <a:rPr lang="ru-RU" dirty="0" err="1" smtClean="0"/>
              <a:t>званими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фальсифікаторами</a:t>
            </a:r>
            <a:r>
              <a:rPr lang="ru-RU" i="1" dirty="0" smtClean="0"/>
              <a:t>», «</a:t>
            </a:r>
            <a:r>
              <a:rPr lang="ru-RU" i="1" dirty="0" err="1" smtClean="0"/>
              <a:t>ідейними</a:t>
            </a:r>
            <a:r>
              <a:rPr lang="ru-RU" i="1" dirty="0" smtClean="0"/>
              <a:t> ворогами»</a:t>
            </a:r>
            <a:r>
              <a:rPr lang="ru-RU" b="1" i="1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ru-RU" dirty="0" smtClean="0"/>
              <a:t>І все ж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не </a:t>
            </a:r>
            <a:r>
              <a:rPr lang="ru-RU" dirty="0" err="1" smtClean="0"/>
              <a:t>передбачені</a:t>
            </a:r>
            <a:r>
              <a:rPr lang="ru-RU" dirty="0" smtClean="0"/>
              <a:t> </a:t>
            </a:r>
            <a:r>
              <a:rPr lang="ru-RU" dirty="0" err="1" smtClean="0"/>
              <a:t>партією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конференція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проблем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(</a:t>
            </a:r>
            <a:r>
              <a:rPr lang="ru-RU" dirty="0" err="1" smtClean="0"/>
              <a:t>лютий</a:t>
            </a:r>
            <a:r>
              <a:rPr lang="ru-RU" dirty="0" smtClean="0"/>
              <a:t> 1963 р.), в </a:t>
            </a:r>
            <a:r>
              <a:rPr lang="ru-RU" dirty="0" err="1" smtClean="0"/>
              <a:t>якій</a:t>
            </a:r>
            <a:r>
              <a:rPr lang="ru-RU" dirty="0" smtClean="0"/>
              <a:t> взяло участь </a:t>
            </a:r>
            <a:r>
              <a:rPr lang="ru-RU" dirty="0" err="1" smtClean="0"/>
              <a:t>понад</a:t>
            </a:r>
            <a:r>
              <a:rPr lang="ru-RU" dirty="0" smtClean="0"/>
              <a:t> 800 </a:t>
            </a:r>
            <a:r>
              <a:rPr lang="ru-RU" dirty="0" err="1" smtClean="0"/>
              <a:t>мовознавців</a:t>
            </a:r>
            <a:r>
              <a:rPr lang="ru-RU" dirty="0" smtClean="0"/>
              <a:t>,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перетворилася</a:t>
            </a:r>
            <a:r>
              <a:rPr lang="ru-RU" dirty="0" smtClean="0"/>
              <a:t> на </a:t>
            </a:r>
            <a:r>
              <a:rPr lang="ru-RU" dirty="0" err="1" smtClean="0"/>
              <a:t>прилюдне</a:t>
            </a:r>
            <a:r>
              <a:rPr lang="ru-RU" dirty="0" smtClean="0"/>
              <a:t> </a:t>
            </a:r>
            <a:r>
              <a:rPr lang="ru-RU" dirty="0" err="1" smtClean="0"/>
              <a:t>засудження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КПРС </a:t>
            </a:r>
            <a:r>
              <a:rPr lang="ru-RU" dirty="0" err="1" smtClean="0"/>
              <a:t>і</a:t>
            </a:r>
            <a:r>
              <a:rPr lang="ru-RU" dirty="0" smtClean="0"/>
              <a:t> КПУ. </a:t>
            </a:r>
            <a:r>
              <a:rPr lang="ru-RU" dirty="0" err="1" smtClean="0"/>
              <a:t>Доповідачі</a:t>
            </a:r>
            <a:r>
              <a:rPr lang="ru-RU" dirty="0" smtClean="0"/>
              <a:t> та </a:t>
            </a:r>
            <a:r>
              <a:rPr lang="ru-RU" dirty="0" err="1" smtClean="0"/>
              <a:t>промовці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гіркотою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болем</a:t>
            </a:r>
            <a:r>
              <a:rPr lang="ru-RU" dirty="0" smtClean="0"/>
              <a:t> говорили про </a:t>
            </a:r>
            <a:r>
              <a:rPr lang="ru-RU" dirty="0" err="1" smtClean="0"/>
              <a:t>принизливе</a:t>
            </a:r>
            <a:r>
              <a:rPr lang="ru-RU" dirty="0" smtClean="0"/>
              <a:t> становище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закликали </a:t>
            </a:r>
            <a:r>
              <a:rPr lang="ru-RU" dirty="0" err="1" smtClean="0"/>
              <a:t>ліквідувати</a:t>
            </a:r>
            <a:r>
              <a:rPr lang="ru-RU" dirty="0" smtClean="0"/>
              <a:t> </a:t>
            </a:r>
            <a:r>
              <a:rPr lang="ru-RU" dirty="0" err="1" smtClean="0"/>
              <a:t>свідомо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на шляху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перепони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58204" cy="114300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Пожвавлення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літературно-мистецького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14488"/>
            <a:ext cx="8786874" cy="500066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русифікації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проводилася</a:t>
            </a:r>
            <a:r>
              <a:rPr lang="ru-RU" dirty="0" smtClean="0"/>
              <a:t> </a:t>
            </a:r>
            <a:r>
              <a:rPr lang="ru-RU" dirty="0" err="1" smtClean="0"/>
              <a:t>радянським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десталінізації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лібералізації</a:t>
            </a:r>
            <a:r>
              <a:rPr lang="ru-RU" dirty="0" smtClean="0"/>
              <a:t> державного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суспільно-політичного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викликала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протест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smtClean="0"/>
              <a:t>потяг до </a:t>
            </a:r>
            <a:r>
              <a:rPr lang="ru-RU" b="1" dirty="0" err="1" smtClean="0"/>
              <a:t>самоідентифікації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в 20-і роки,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постало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та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 </a:t>
            </a:r>
            <a:r>
              <a:rPr lang="ru-RU" dirty="0" err="1" smtClean="0"/>
              <a:t>розпочала</a:t>
            </a:r>
            <a:r>
              <a:rPr lang="ru-RU" dirty="0" smtClean="0"/>
              <a:t> </a:t>
            </a:r>
            <a:r>
              <a:rPr lang="ru-RU" dirty="0" err="1" smtClean="0"/>
              <a:t>друкувати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, </a:t>
            </a:r>
            <a:r>
              <a:rPr lang="ru-RU" dirty="0" err="1" smtClean="0"/>
              <a:t>учителів</a:t>
            </a:r>
            <a:r>
              <a:rPr lang="ru-RU" dirty="0" smtClean="0"/>
              <a:t>, </a:t>
            </a:r>
            <a:r>
              <a:rPr lang="ru-RU" dirty="0" err="1" smtClean="0"/>
              <a:t>викладачів</a:t>
            </a:r>
            <a:r>
              <a:rPr lang="ru-RU" dirty="0" smtClean="0"/>
              <a:t> </a:t>
            </a:r>
            <a:r>
              <a:rPr lang="ru-RU" dirty="0" err="1" smtClean="0"/>
              <a:t>вузів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містили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поширювати</a:t>
            </a:r>
            <a:r>
              <a:rPr lang="ru-RU" dirty="0" smtClean="0"/>
              <a:t> </a:t>
            </a:r>
            <a:r>
              <a:rPr lang="ru-RU" dirty="0" err="1" smtClean="0"/>
              <a:t>рідну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боротися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культуру,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пропагувати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красу та </a:t>
            </a:r>
            <a:r>
              <a:rPr lang="ru-RU" dirty="0" err="1" smtClean="0"/>
              <a:t>мило­звучність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перших на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стали </a:t>
            </a:r>
            <a:r>
              <a:rPr lang="ru-RU" dirty="0" err="1" smtClean="0"/>
              <a:t>письменники</a:t>
            </a:r>
            <a:r>
              <a:rPr lang="ru-RU" dirty="0" smtClean="0"/>
              <a:t> </a:t>
            </a:r>
            <a:r>
              <a:rPr lang="ru-RU" i="1" dirty="0" err="1" smtClean="0"/>
              <a:t>М.Рильський</a:t>
            </a:r>
            <a:r>
              <a:rPr lang="ru-RU" i="1" dirty="0" smtClean="0"/>
              <a:t>, М.Бажан, </a:t>
            </a:r>
            <a:r>
              <a:rPr lang="ru-RU" i="1" dirty="0" err="1" smtClean="0"/>
              <a:t>Н.Рибак</a:t>
            </a:r>
            <a:r>
              <a:rPr lang="ru-RU" i="1" dirty="0" smtClean="0"/>
              <a:t>, </a:t>
            </a:r>
            <a:r>
              <a:rPr lang="ru-RU" i="1" dirty="0" err="1" smtClean="0"/>
              <a:t>С.Крижанівський</a:t>
            </a:r>
            <a:r>
              <a:rPr lang="ru-RU" i="1" dirty="0" smtClean="0"/>
              <a:t>, </a:t>
            </a:r>
            <a:r>
              <a:rPr lang="ru-RU" i="1" dirty="0" err="1" smtClean="0"/>
              <a:t>М.Шумило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перший </a:t>
            </a:r>
            <a:r>
              <a:rPr lang="ru-RU" dirty="0" err="1" smtClean="0"/>
              <a:t>секретар</a:t>
            </a:r>
            <a:r>
              <a:rPr lang="ru-RU" dirty="0" smtClean="0"/>
              <a:t> ЦК </a:t>
            </a:r>
            <a:r>
              <a:rPr lang="ru-RU" dirty="0" err="1" smtClean="0"/>
              <a:t>Компартії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i="1" dirty="0" smtClean="0"/>
              <a:t>П</a:t>
            </a:r>
            <a:r>
              <a:rPr lang="ru-RU" dirty="0" smtClean="0"/>
              <a:t>.</a:t>
            </a:r>
            <a:r>
              <a:rPr lang="ru-RU" i="1" dirty="0" smtClean="0"/>
              <a:t>Шелест </a:t>
            </a:r>
            <a:r>
              <a:rPr lang="ru-RU" dirty="0" smtClean="0"/>
              <a:t>почав </a:t>
            </a:r>
            <a:r>
              <a:rPr lang="ru-RU" dirty="0" err="1" smtClean="0"/>
              <a:t>висловлюватися</a:t>
            </a:r>
            <a:r>
              <a:rPr lang="ru-RU" dirty="0" smtClean="0"/>
              <a:t>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важливість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714744" y="428604"/>
            <a:ext cx="5286412" cy="628654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Вплив</a:t>
            </a:r>
            <a:r>
              <a:rPr lang="ru-RU" dirty="0" smtClean="0"/>
              <a:t> «</a:t>
            </a:r>
            <a:r>
              <a:rPr lang="ru-RU" dirty="0" err="1" smtClean="0"/>
              <a:t>відлиги</a:t>
            </a:r>
            <a:r>
              <a:rPr lang="ru-RU" dirty="0" smtClean="0"/>
              <a:t>» </a:t>
            </a:r>
            <a:r>
              <a:rPr lang="ru-RU" dirty="0" err="1" smtClean="0"/>
              <a:t>відчувався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літературно-мистецькій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. </a:t>
            </a:r>
            <a:r>
              <a:rPr lang="ru-RU" dirty="0" err="1" smtClean="0"/>
              <a:t>Передвісником</a:t>
            </a:r>
            <a:r>
              <a:rPr lang="ru-RU" dirty="0" smtClean="0"/>
              <a:t> духовного </a:t>
            </a:r>
            <a:r>
              <a:rPr lang="ru-RU" dirty="0" err="1" smtClean="0"/>
              <a:t>пробудження</a:t>
            </a:r>
            <a:r>
              <a:rPr lang="ru-RU" dirty="0" smtClean="0"/>
              <a:t> стала </a:t>
            </a:r>
            <a:r>
              <a:rPr lang="ru-RU" dirty="0" err="1" smtClean="0"/>
              <a:t>публікація</a:t>
            </a:r>
            <a:r>
              <a:rPr lang="ru-RU" dirty="0" smtClean="0"/>
              <a:t> в </a:t>
            </a:r>
            <a:r>
              <a:rPr lang="ru-RU" dirty="0" err="1" smtClean="0"/>
              <a:t>червні</a:t>
            </a:r>
            <a:r>
              <a:rPr lang="ru-RU" dirty="0" smtClean="0"/>
              <a:t> 1955 р. в «Литературной газете» </a:t>
            </a:r>
            <a:r>
              <a:rPr lang="ru-RU" dirty="0" err="1" smtClean="0"/>
              <a:t>статті</a:t>
            </a:r>
            <a:r>
              <a:rPr lang="ru-RU" dirty="0" smtClean="0"/>
              <a:t> </a:t>
            </a:r>
            <a:r>
              <a:rPr lang="ru-RU" b="1" i="1" dirty="0" err="1" smtClean="0"/>
              <a:t>О.Довженка</a:t>
            </a:r>
            <a:r>
              <a:rPr lang="ru-RU" i="1" dirty="0" smtClean="0"/>
              <a:t> «</a:t>
            </a:r>
            <a:r>
              <a:rPr lang="ru-RU" i="1" dirty="0" err="1" smtClean="0"/>
              <a:t>Мистецтво</a:t>
            </a:r>
            <a:r>
              <a:rPr lang="ru-RU" i="1" dirty="0" smtClean="0"/>
              <a:t> </a:t>
            </a:r>
            <a:r>
              <a:rPr lang="ru-RU" i="1" dirty="0" err="1" smtClean="0"/>
              <a:t>живопису</a:t>
            </a:r>
            <a:r>
              <a:rPr lang="ru-RU" i="1" dirty="0" smtClean="0"/>
              <a:t> та </a:t>
            </a:r>
            <a:r>
              <a:rPr lang="ru-RU" i="1" dirty="0" err="1" smtClean="0"/>
              <a:t>сучасність</a:t>
            </a:r>
            <a:r>
              <a:rPr lang="ru-RU" i="1" dirty="0" smtClean="0"/>
              <a:t>». </a:t>
            </a:r>
            <a:r>
              <a:rPr lang="ru-RU" dirty="0" smtClean="0"/>
              <a:t>У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кінорежисер</a:t>
            </a:r>
            <a:r>
              <a:rPr lang="ru-RU" dirty="0" smtClean="0"/>
              <a:t>, </a:t>
            </a:r>
            <a:r>
              <a:rPr lang="ru-RU" dirty="0" err="1" smtClean="0"/>
              <a:t>закликаючи</a:t>
            </a:r>
            <a:r>
              <a:rPr lang="ru-RU" dirty="0" smtClean="0"/>
              <a:t> «</a:t>
            </a:r>
            <a:r>
              <a:rPr lang="ru-RU" dirty="0" err="1" smtClean="0"/>
              <a:t>розширювати</a:t>
            </a:r>
            <a:r>
              <a:rPr lang="ru-RU" dirty="0" smtClean="0"/>
              <a:t>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соціалістичного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», </a:t>
            </a:r>
            <a:r>
              <a:rPr lang="ru-RU" dirty="0" err="1" smtClean="0"/>
              <a:t>фактично</a:t>
            </a:r>
            <a:r>
              <a:rPr lang="ru-RU" dirty="0" smtClean="0"/>
              <a:t> дав </a:t>
            </a:r>
            <a:r>
              <a:rPr lang="ru-RU" dirty="0" err="1" smtClean="0"/>
              <a:t>поштовх</a:t>
            </a:r>
            <a:r>
              <a:rPr lang="ru-RU" dirty="0" smtClean="0"/>
              <a:t> для </a:t>
            </a:r>
            <a:r>
              <a:rPr lang="ru-RU" dirty="0" err="1" smtClean="0"/>
              <a:t>мистецької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до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Першими на </a:t>
            </a:r>
            <a:r>
              <a:rPr lang="ru-RU" dirty="0" err="1" smtClean="0"/>
              <a:t>заклик</a:t>
            </a:r>
            <a:r>
              <a:rPr lang="ru-RU" dirty="0" smtClean="0"/>
              <a:t> О. </a:t>
            </a:r>
            <a:r>
              <a:rPr lang="ru-RU" dirty="0" err="1" smtClean="0"/>
              <a:t>Довженка</a:t>
            </a:r>
            <a:r>
              <a:rPr lang="ru-RU" dirty="0" smtClean="0"/>
              <a:t> </a:t>
            </a:r>
            <a:r>
              <a:rPr lang="ru-RU" dirty="0" err="1" smtClean="0"/>
              <a:t>відгукнулися</a:t>
            </a:r>
            <a:r>
              <a:rPr lang="ru-RU" dirty="0" smtClean="0"/>
              <a:t> </a:t>
            </a:r>
            <a:r>
              <a:rPr lang="ru-RU" dirty="0" err="1" smtClean="0"/>
              <a:t>письменники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позицій</a:t>
            </a:r>
            <a:r>
              <a:rPr lang="ru-RU" dirty="0" smtClean="0"/>
              <a:t> «</a:t>
            </a:r>
            <a:r>
              <a:rPr lang="ru-RU" dirty="0" err="1" smtClean="0"/>
              <a:t>розширеного</a:t>
            </a:r>
            <a:r>
              <a:rPr lang="ru-RU" dirty="0" smtClean="0"/>
              <a:t> </a:t>
            </a:r>
            <a:r>
              <a:rPr lang="ru-RU" dirty="0" err="1" smtClean="0"/>
              <a:t>трактування</a:t>
            </a:r>
            <a:r>
              <a:rPr lang="ru-RU" dirty="0" smtClean="0"/>
              <a:t> методу </a:t>
            </a:r>
            <a:r>
              <a:rPr lang="ru-RU" dirty="0" err="1" smtClean="0"/>
              <a:t>соціалістичного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»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написані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надруковані</a:t>
            </a:r>
            <a:r>
              <a:rPr lang="ru-RU" dirty="0" smtClean="0"/>
              <a:t> в той час </a:t>
            </a:r>
            <a:r>
              <a:rPr lang="ru-RU" dirty="0" err="1" smtClean="0"/>
              <a:t>поеми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Розстріляне</a:t>
            </a:r>
            <a:r>
              <a:rPr lang="ru-RU" i="1" dirty="0" smtClean="0"/>
              <a:t> </a:t>
            </a:r>
            <a:r>
              <a:rPr lang="ru-RU" i="1" dirty="0" err="1" smtClean="0"/>
              <a:t>безсмертя</a:t>
            </a:r>
            <a:r>
              <a:rPr lang="ru-RU" i="1" dirty="0" smtClean="0"/>
              <a:t>» та «Мазепа» В. </a:t>
            </a:r>
            <a:r>
              <a:rPr lang="ru-RU" i="1" dirty="0" err="1" smtClean="0"/>
              <a:t>Сосюри</a:t>
            </a:r>
            <a:r>
              <a:rPr lang="ru-RU" i="1" dirty="0" smtClean="0"/>
              <a:t>. </a:t>
            </a:r>
            <a:r>
              <a:rPr lang="ru-RU" dirty="0" smtClean="0"/>
              <a:t>В </a:t>
            </a:r>
            <a:r>
              <a:rPr lang="ru-RU" dirty="0" err="1" smtClean="0"/>
              <a:t>період</a:t>
            </a:r>
            <a:r>
              <a:rPr lang="ru-RU" dirty="0" smtClean="0"/>
              <a:t> «</a:t>
            </a:r>
            <a:r>
              <a:rPr lang="ru-RU" dirty="0" err="1" smtClean="0"/>
              <a:t>відлиги</a:t>
            </a:r>
            <a:r>
              <a:rPr lang="ru-RU" dirty="0" smtClean="0"/>
              <a:t>»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створено </a:t>
            </a:r>
            <a:r>
              <a:rPr lang="ru-RU" dirty="0" err="1" smtClean="0"/>
              <a:t>романи</a:t>
            </a:r>
            <a:r>
              <a:rPr lang="ru-RU" dirty="0" smtClean="0"/>
              <a:t> </a:t>
            </a:r>
            <a:r>
              <a:rPr lang="ru-RU" i="1" dirty="0" smtClean="0"/>
              <a:t>«Дикий мед» </a:t>
            </a:r>
            <a:r>
              <a:rPr lang="ru-RU" i="1" dirty="0" err="1" smtClean="0"/>
              <a:t>Л.Первомайського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i="1" dirty="0" smtClean="0"/>
              <a:t>«Вир» </a:t>
            </a:r>
            <a:r>
              <a:rPr lang="ru-RU" i="1" dirty="0" err="1" smtClean="0"/>
              <a:t>Гр.Тютюнника</a:t>
            </a:r>
            <a:r>
              <a:rPr lang="ru-RU" i="1" dirty="0" smtClean="0"/>
              <a:t>.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барвами</a:t>
            </a:r>
            <a:r>
              <a:rPr lang="ru-RU" dirty="0" smtClean="0"/>
              <a:t> </a:t>
            </a:r>
            <a:r>
              <a:rPr lang="ru-RU" dirty="0" err="1" smtClean="0"/>
              <a:t>засяяли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знаних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поетичного</a:t>
            </a:r>
            <a:r>
              <a:rPr lang="ru-RU" dirty="0" smtClean="0"/>
              <a:t> слова – </a:t>
            </a:r>
            <a:r>
              <a:rPr lang="ru-RU" i="1" dirty="0" smtClean="0"/>
              <a:t>М.Бажана. </a:t>
            </a:r>
            <a:r>
              <a:rPr lang="ru-RU" i="1" dirty="0" err="1" smtClean="0"/>
              <a:t>М.Рильського</a:t>
            </a:r>
            <a:r>
              <a:rPr lang="ru-RU" i="1" dirty="0" smtClean="0"/>
              <a:t>. </a:t>
            </a:r>
            <a:r>
              <a:rPr lang="ru-RU" i="1" dirty="0" err="1" smtClean="0"/>
              <a:t>П.Тичини</a:t>
            </a:r>
            <a:r>
              <a:rPr lang="ru-RU" i="1" dirty="0" smtClean="0"/>
              <a:t>. </a:t>
            </a:r>
            <a:r>
              <a:rPr lang="ru-RU" dirty="0" smtClean="0"/>
              <a:t>За роман </a:t>
            </a:r>
            <a:r>
              <a:rPr lang="ru-RU" i="1" dirty="0" smtClean="0"/>
              <a:t>«</a:t>
            </a:r>
            <a:r>
              <a:rPr lang="ru-RU" i="1" dirty="0" err="1" smtClean="0"/>
              <a:t>Тронка</a:t>
            </a:r>
            <a:r>
              <a:rPr lang="ru-RU" i="1" dirty="0" smtClean="0"/>
              <a:t>» О.Гончар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удостоєний</a:t>
            </a:r>
            <a:r>
              <a:rPr lang="ru-RU" dirty="0" smtClean="0"/>
              <a:t> </a:t>
            </a:r>
            <a:r>
              <a:rPr lang="ru-RU" dirty="0" err="1" smtClean="0"/>
              <a:t>Ленінської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. </a:t>
            </a:r>
            <a:r>
              <a:rPr lang="ru-RU" dirty="0" err="1" smtClean="0"/>
              <a:t>З-під</a:t>
            </a:r>
            <a:r>
              <a:rPr lang="ru-RU" dirty="0" smtClean="0"/>
              <a:t> пера </a:t>
            </a:r>
            <a:r>
              <a:rPr lang="ru-RU" b="1" i="1" dirty="0" smtClean="0"/>
              <a:t>М.Стельмаха </a:t>
            </a:r>
            <a:r>
              <a:rPr lang="ru-RU" dirty="0" err="1" smtClean="0"/>
              <a:t>вийшли</a:t>
            </a:r>
            <a:r>
              <a:rPr lang="ru-RU" dirty="0" smtClean="0"/>
              <a:t> </a:t>
            </a:r>
            <a:r>
              <a:rPr lang="ru-RU" dirty="0" err="1" smtClean="0"/>
              <a:t>романи</a:t>
            </a:r>
            <a:r>
              <a:rPr lang="ru-RU" dirty="0" smtClean="0"/>
              <a:t> </a:t>
            </a:r>
            <a:r>
              <a:rPr lang="ru-RU" i="1" dirty="0" smtClean="0"/>
              <a:t>«Кров </a:t>
            </a:r>
            <a:r>
              <a:rPr lang="ru-RU" i="1" dirty="0" err="1" smtClean="0"/>
              <a:t>людська</a:t>
            </a:r>
            <a:r>
              <a:rPr lang="ru-RU" i="1" dirty="0" smtClean="0"/>
              <a:t> </a:t>
            </a:r>
            <a:r>
              <a:rPr lang="ru-RU" dirty="0" smtClean="0"/>
              <a:t>–</a:t>
            </a:r>
            <a:r>
              <a:rPr lang="ru-RU" i="1" dirty="0" smtClean="0"/>
              <a:t> не </a:t>
            </a:r>
            <a:r>
              <a:rPr lang="ru-RU" i="1" dirty="0" err="1" smtClean="0"/>
              <a:t>водиця</a:t>
            </a:r>
            <a:r>
              <a:rPr lang="ru-RU" i="1" dirty="0" smtClean="0"/>
              <a:t>» та «</a:t>
            </a:r>
            <a:r>
              <a:rPr lang="ru-RU" i="1" dirty="0" err="1" smtClean="0"/>
              <a:t>Хліб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сіль</a:t>
            </a:r>
            <a:r>
              <a:rPr lang="ru-RU" i="1" dirty="0" smtClean="0"/>
              <a:t>».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http://ukrmap.su/program2010/uh11/uh11_14_files/image01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4"/>
            <a:ext cx="292895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Ідеологізація</a:t>
            </a:r>
            <a:r>
              <a:rPr lang="ru-RU" sz="3600" b="1" dirty="0" smtClean="0"/>
              <a:t> культурного </a:t>
            </a:r>
            <a:r>
              <a:rPr lang="ru-RU" sz="3600" b="1" dirty="0" err="1" smtClean="0"/>
              <a:t>життя</a:t>
            </a:r>
            <a:r>
              <a:rPr lang="ru-RU" sz="3600" b="1" dirty="0" smtClean="0"/>
              <a:t>. Курс на «</a:t>
            </a:r>
            <a:r>
              <a:rPr lang="ru-RU" sz="3600" b="1" dirty="0" err="1" smtClean="0"/>
              <a:t>зближення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злиття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націй</a:t>
            </a:r>
            <a:r>
              <a:rPr lang="ru-RU" sz="3600" b="1" dirty="0" smtClean="0"/>
              <a:t>». </a:t>
            </a:r>
            <a:r>
              <a:rPr lang="ru-RU" sz="3600" b="1" dirty="0" err="1" smtClean="0"/>
              <a:t>Посилення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русифікації</a:t>
            </a:r>
            <a:r>
              <a:rPr lang="ru-RU" sz="3600" b="1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при </a:t>
            </a:r>
            <a:r>
              <a:rPr lang="ru-RU" dirty="0" err="1" smtClean="0"/>
              <a:t>владі</a:t>
            </a:r>
            <a:r>
              <a:rPr lang="ru-RU" dirty="0" smtClean="0"/>
              <a:t> </a:t>
            </a:r>
            <a:r>
              <a:rPr lang="ru-RU" dirty="0" err="1" smtClean="0"/>
              <a:t>М.Хрущова</a:t>
            </a:r>
            <a:r>
              <a:rPr lang="ru-RU" dirty="0" smtClean="0"/>
              <a:t> </a:t>
            </a:r>
            <a:r>
              <a:rPr lang="ru-RU" dirty="0" err="1" smtClean="0"/>
              <a:t>характеризувався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демократизацією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лібералізацією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відчутною</a:t>
            </a:r>
            <a:r>
              <a:rPr lang="ru-RU" dirty="0" smtClean="0"/>
              <a:t> </a:t>
            </a:r>
            <a:r>
              <a:rPr lang="ru-RU" dirty="0" err="1" smtClean="0"/>
              <a:t>послідовною</a:t>
            </a:r>
            <a:r>
              <a:rPr lang="ru-RU" dirty="0" smtClean="0"/>
              <a:t> </a:t>
            </a:r>
            <a:r>
              <a:rPr lang="ru-RU" i="1" dirty="0" err="1" smtClean="0"/>
              <a:t>ідеологізацією</a:t>
            </a:r>
            <a:r>
              <a:rPr lang="ru-RU" i="1" dirty="0" smtClean="0"/>
              <a:t> </a:t>
            </a:r>
            <a:r>
              <a:rPr lang="ru-RU" i="1" dirty="0" err="1" smtClean="0"/>
              <a:t>суспільного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культурного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i="1" dirty="0" err="1" smtClean="0"/>
              <a:t>радянських</a:t>
            </a:r>
            <a:r>
              <a:rPr lang="ru-RU" i="1" dirty="0" smtClean="0"/>
              <a:t> людей.</a:t>
            </a:r>
            <a:endParaRPr lang="ru-RU" dirty="0" smtClean="0"/>
          </a:p>
          <a:p>
            <a:r>
              <a:rPr lang="ru-RU" dirty="0" err="1" smtClean="0"/>
              <a:t>Яскравим</a:t>
            </a:r>
            <a:r>
              <a:rPr lang="ru-RU" dirty="0" smtClean="0"/>
              <a:t> </a:t>
            </a:r>
            <a:r>
              <a:rPr lang="ru-RU" dirty="0" err="1" smtClean="0"/>
              <a:t>виявом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стало </a:t>
            </a:r>
            <a:r>
              <a:rPr lang="ru-RU" b="1" dirty="0" err="1" smtClean="0"/>
              <a:t>святкування</a:t>
            </a:r>
            <a:r>
              <a:rPr lang="ru-RU" b="1" dirty="0" smtClean="0"/>
              <a:t> в 1954 р. 300-річчя </a:t>
            </a:r>
            <a:r>
              <a:rPr lang="ru-RU" b="1" dirty="0" err="1" smtClean="0"/>
              <a:t>Переяславської</a:t>
            </a:r>
            <a:r>
              <a:rPr lang="ru-RU" b="1" dirty="0" smtClean="0"/>
              <a:t> ради</a:t>
            </a:r>
            <a:r>
              <a:rPr lang="ru-RU" dirty="0" smtClean="0"/>
              <a:t>. З </a:t>
            </a:r>
            <a:r>
              <a:rPr lang="ru-RU" dirty="0" err="1" smtClean="0"/>
              <a:t>нагоди</a:t>
            </a:r>
            <a:r>
              <a:rPr lang="ru-RU" dirty="0" smtClean="0"/>
              <a:t> </a:t>
            </a:r>
            <a:r>
              <a:rPr lang="ru-RU" dirty="0" err="1" smtClean="0"/>
              <a:t>відзначення</a:t>
            </a:r>
            <a:r>
              <a:rPr lang="ru-RU" dirty="0" smtClean="0"/>
              <a:t> </a:t>
            </a:r>
            <a:r>
              <a:rPr lang="ru-RU" dirty="0" err="1" smtClean="0"/>
              <a:t>ювілею</a:t>
            </a:r>
            <a:r>
              <a:rPr lang="ru-RU" dirty="0" smtClean="0"/>
              <a:t> в </a:t>
            </a:r>
            <a:r>
              <a:rPr lang="ru-RU" dirty="0" err="1" smtClean="0"/>
              <a:t>пресі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опубліковано</a:t>
            </a:r>
            <a:r>
              <a:rPr lang="ru-RU" dirty="0" smtClean="0"/>
              <a:t> </a:t>
            </a:r>
            <a:r>
              <a:rPr lang="ru-RU" dirty="0" err="1" smtClean="0"/>
              <a:t>схвалені</a:t>
            </a:r>
            <a:r>
              <a:rPr lang="ru-RU" dirty="0" smtClean="0"/>
              <a:t> ЦК КПРС «</a:t>
            </a:r>
            <a:r>
              <a:rPr lang="ru-RU" dirty="0" err="1" smtClean="0"/>
              <a:t>Тези</a:t>
            </a:r>
            <a:r>
              <a:rPr lang="ru-RU" dirty="0" smtClean="0"/>
              <a:t> про 300-річчя </a:t>
            </a:r>
            <a:r>
              <a:rPr lang="ru-RU" dirty="0" err="1" smtClean="0"/>
              <a:t>возз'єднання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 (1654-1954 </a:t>
            </a:r>
            <a:r>
              <a:rPr lang="ru-RU" dirty="0" err="1" smtClean="0"/>
              <a:t>рр</a:t>
            </a:r>
            <a:r>
              <a:rPr lang="ru-RU" dirty="0" smtClean="0"/>
              <a:t>.)» –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партійному</a:t>
            </a:r>
            <a:r>
              <a:rPr lang="ru-RU" dirty="0" smtClean="0"/>
              <a:t> </a:t>
            </a:r>
            <a:r>
              <a:rPr lang="ru-RU" dirty="0" err="1" smtClean="0"/>
              <a:t>документі</a:t>
            </a:r>
            <a:r>
              <a:rPr lang="ru-RU" dirty="0" smtClean="0"/>
              <a:t> </a:t>
            </a:r>
            <a:r>
              <a:rPr lang="ru-RU" dirty="0" err="1" smtClean="0"/>
              <a:t>підкреслювалося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i="1" dirty="0" smtClean="0"/>
              <a:t>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подія</a:t>
            </a:r>
            <a:r>
              <a:rPr lang="ru-RU" dirty="0" smtClean="0"/>
              <a:t> «...</a:t>
            </a:r>
            <a:r>
              <a:rPr lang="ru-RU" dirty="0" err="1" smtClean="0"/>
              <a:t>є</a:t>
            </a:r>
            <a:r>
              <a:rPr lang="ru-RU" dirty="0" smtClean="0"/>
              <a:t> великим святом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Союзу». В «Тезах»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сформульовано</a:t>
            </a:r>
            <a:r>
              <a:rPr lang="ru-RU" dirty="0" smtClean="0"/>
              <a:t> </a:t>
            </a:r>
            <a:r>
              <a:rPr lang="ru-RU" dirty="0" err="1" smtClean="0"/>
              <a:t>офіційну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намічено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.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запорукою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успішного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вважався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міцний</a:t>
            </a:r>
            <a:r>
              <a:rPr lang="ru-RU" dirty="0" smtClean="0"/>
              <a:t> союз, </a:t>
            </a:r>
            <a:r>
              <a:rPr lang="ru-RU" dirty="0" err="1" smtClean="0"/>
              <a:t>взаємодопомога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дружба </a:t>
            </a:r>
            <a:r>
              <a:rPr lang="ru-RU" dirty="0" err="1" smtClean="0"/>
              <a:t>з</a:t>
            </a:r>
            <a:r>
              <a:rPr lang="ru-RU" dirty="0" smtClean="0"/>
              <a:t> «</a:t>
            </a:r>
            <a:r>
              <a:rPr lang="ru-RU" dirty="0" err="1" smtClean="0"/>
              <a:t>братнім</a:t>
            </a:r>
            <a:r>
              <a:rPr lang="ru-RU" dirty="0" smtClean="0"/>
              <a:t> </a:t>
            </a:r>
            <a:r>
              <a:rPr lang="ru-RU" dirty="0" err="1" smtClean="0"/>
              <a:t>російським</a:t>
            </a:r>
            <a:r>
              <a:rPr lang="ru-RU" dirty="0" smtClean="0"/>
              <a:t> народом».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500042"/>
            <a:ext cx="8786874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повний</a:t>
            </a:r>
            <a:r>
              <a:rPr lang="ru-RU" dirty="0" smtClean="0"/>
              <a:t> голос заявили про себе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літератори</a:t>
            </a:r>
            <a:r>
              <a:rPr lang="ru-RU" dirty="0" smtClean="0"/>
              <a:t> </a:t>
            </a:r>
            <a:r>
              <a:rPr lang="ru-RU" i="1" dirty="0" smtClean="0"/>
              <a:t>В.Симоненко,</a:t>
            </a:r>
            <a:r>
              <a:rPr lang="ru-RU" b="1" i="1" dirty="0" smtClean="0"/>
              <a:t> </a:t>
            </a:r>
            <a:r>
              <a:rPr lang="ru-RU" i="1" dirty="0" smtClean="0"/>
              <a:t>Л.Костенко, М.Руденко. </a:t>
            </a:r>
            <a:r>
              <a:rPr lang="ru-RU" i="1" dirty="0" err="1" smtClean="0"/>
              <a:t>Д.Павличко</a:t>
            </a:r>
            <a:r>
              <a:rPr lang="ru-RU" i="1" dirty="0" smtClean="0"/>
              <a:t>, </a:t>
            </a:r>
            <a:r>
              <a:rPr lang="ru-RU" i="1" dirty="0" err="1" smtClean="0"/>
              <a:t>М.Вінграновський</a:t>
            </a:r>
            <a:r>
              <a:rPr lang="ru-RU" i="1" dirty="0" smtClean="0"/>
              <a:t>, Ю.Мушкетик, В.Шевчук, </a:t>
            </a:r>
            <a:r>
              <a:rPr lang="ru-RU" i="1" dirty="0" err="1" smtClean="0"/>
              <a:t>І.Драч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них особливо </a:t>
            </a:r>
            <a:r>
              <a:rPr lang="ru-RU" dirty="0" err="1" smtClean="0"/>
              <a:t>помітною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постать</a:t>
            </a:r>
            <a:r>
              <a:rPr lang="ru-RU" dirty="0" smtClean="0"/>
              <a:t> </a:t>
            </a:r>
            <a:r>
              <a:rPr lang="ru-RU" b="1" i="1" dirty="0" smtClean="0"/>
              <a:t>Василя </a:t>
            </a:r>
            <a:r>
              <a:rPr lang="ru-RU" b="1" i="1" dirty="0" err="1" smtClean="0"/>
              <a:t>Симоненка</a:t>
            </a:r>
            <a:r>
              <a:rPr lang="ru-RU" b="1" i="1" dirty="0" smtClean="0"/>
              <a:t>. </a:t>
            </a:r>
            <a:r>
              <a:rPr lang="ru-RU" dirty="0" err="1" smtClean="0"/>
              <a:t>Сільський</a:t>
            </a:r>
            <a:r>
              <a:rPr lang="ru-RU" dirty="0" smtClean="0"/>
              <a:t> </a:t>
            </a:r>
            <a:r>
              <a:rPr lang="ru-RU" dirty="0" err="1" smtClean="0"/>
              <a:t>хлопець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Полтавщини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на </a:t>
            </a:r>
            <a:r>
              <a:rPr lang="ru-RU" dirty="0" err="1" smtClean="0"/>
              <a:t>факультеті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виявив</a:t>
            </a:r>
            <a:r>
              <a:rPr lang="ru-RU" dirty="0" smtClean="0"/>
              <a:t> </a:t>
            </a:r>
            <a:r>
              <a:rPr lang="ru-RU" dirty="0" err="1" smtClean="0"/>
              <a:t>хист</a:t>
            </a:r>
            <a:r>
              <a:rPr lang="ru-RU" dirty="0" smtClean="0"/>
              <a:t> до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. Нею </a:t>
            </a:r>
            <a:r>
              <a:rPr lang="ru-RU" dirty="0" err="1" smtClean="0"/>
              <a:t>була</a:t>
            </a:r>
            <a:r>
              <a:rPr lang="ru-RU" dirty="0" smtClean="0"/>
              <a:t> проникнута </a:t>
            </a:r>
            <a:r>
              <a:rPr lang="ru-RU" dirty="0" err="1" smtClean="0"/>
              <a:t>його</a:t>
            </a:r>
            <a:r>
              <a:rPr lang="ru-RU" dirty="0" smtClean="0"/>
              <a:t> перша </a:t>
            </a:r>
            <a:r>
              <a:rPr lang="ru-RU" dirty="0" err="1" smtClean="0"/>
              <a:t>поетична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i="1" dirty="0" smtClean="0"/>
              <a:t>«Тиша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грім</a:t>
            </a:r>
            <a:r>
              <a:rPr lang="ru-RU" i="1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у 1962 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передчасної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в 1963 р.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книги – </a:t>
            </a:r>
            <a:r>
              <a:rPr lang="ru-RU" i="1" dirty="0" smtClean="0"/>
              <a:t>«Вино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троянд</a:t>
            </a:r>
            <a:r>
              <a:rPr lang="ru-RU" i="1" dirty="0" smtClean="0"/>
              <a:t>». «</a:t>
            </a:r>
            <a:r>
              <a:rPr lang="ru-RU" i="1" dirty="0" err="1" smtClean="0"/>
              <a:t>Земне</a:t>
            </a:r>
            <a:r>
              <a:rPr lang="ru-RU" i="1" dirty="0" smtClean="0"/>
              <a:t> </a:t>
            </a:r>
            <a:r>
              <a:rPr lang="ru-RU" i="1" dirty="0" err="1" smtClean="0"/>
              <a:t>тяжіння</a:t>
            </a:r>
            <a:r>
              <a:rPr lang="ru-RU" i="1" dirty="0" smtClean="0"/>
              <a:t>», «Берег чекань», </a:t>
            </a:r>
            <a:r>
              <a:rPr lang="ru-RU" dirty="0" err="1" smtClean="0"/>
              <a:t>наповнені</a:t>
            </a:r>
            <a:r>
              <a:rPr lang="ru-RU" dirty="0" smtClean="0"/>
              <a:t> </a:t>
            </a:r>
            <a:r>
              <a:rPr lang="ru-RU" dirty="0" err="1" smtClean="0"/>
              <a:t>справжньою</a:t>
            </a:r>
            <a:r>
              <a:rPr lang="ru-RU" dirty="0" smtClean="0"/>
              <a:t> </a:t>
            </a:r>
            <a:r>
              <a:rPr lang="ru-RU" dirty="0" err="1" smtClean="0"/>
              <a:t>синівською</a:t>
            </a:r>
            <a:r>
              <a:rPr lang="ru-RU" dirty="0" smtClean="0"/>
              <a:t> </a:t>
            </a:r>
            <a:r>
              <a:rPr lang="ru-RU" dirty="0" err="1" smtClean="0"/>
              <a:t>любов'ю</a:t>
            </a:r>
            <a:r>
              <a:rPr lang="ru-RU" dirty="0" smtClean="0"/>
              <a:t> до </a:t>
            </a:r>
            <a:r>
              <a:rPr lang="ru-RU" dirty="0" err="1" smtClean="0"/>
              <a:t>Батьківщини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засяяв</a:t>
            </a:r>
            <a:r>
              <a:rPr lang="ru-RU" dirty="0" smtClean="0"/>
              <a:t> </a:t>
            </a:r>
            <a:r>
              <a:rPr lang="ru-RU" dirty="0" err="1" smtClean="0"/>
              <a:t>яскравий</a:t>
            </a:r>
            <a:r>
              <a:rPr lang="ru-RU" dirty="0" smtClean="0"/>
              <a:t>, </a:t>
            </a:r>
            <a:r>
              <a:rPr lang="ru-RU" dirty="0" err="1" smtClean="0"/>
              <a:t>неповторний</a:t>
            </a:r>
            <a:r>
              <a:rPr lang="ru-RU" dirty="0" smtClean="0"/>
              <a:t> талант </a:t>
            </a:r>
            <a:r>
              <a:rPr lang="ru-RU" b="1" i="1" dirty="0" err="1" smtClean="0"/>
              <a:t>Ліни</a:t>
            </a:r>
            <a:r>
              <a:rPr lang="ru-RU" b="1" dirty="0" smtClean="0"/>
              <a:t> </a:t>
            </a:r>
            <a:r>
              <a:rPr lang="ru-RU" b="1" i="1" dirty="0" smtClean="0"/>
              <a:t>Костенко</a:t>
            </a:r>
            <a:r>
              <a:rPr lang="ru-RU" i="1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Проміння</a:t>
            </a:r>
            <a:r>
              <a:rPr lang="ru-RU" i="1" dirty="0" smtClean="0"/>
              <a:t> </a:t>
            </a:r>
            <a:r>
              <a:rPr lang="ru-RU" i="1" dirty="0" err="1" smtClean="0"/>
              <a:t>землі</a:t>
            </a:r>
            <a:r>
              <a:rPr lang="ru-RU" i="1" dirty="0" smtClean="0"/>
              <a:t>» </a:t>
            </a:r>
            <a:r>
              <a:rPr lang="ru-RU" dirty="0" smtClean="0"/>
              <a:t>(1958 р.), </a:t>
            </a:r>
            <a:r>
              <a:rPr lang="ru-RU" i="1" dirty="0" smtClean="0"/>
              <a:t>«</a:t>
            </a:r>
            <a:r>
              <a:rPr lang="ru-RU" i="1" dirty="0" err="1" smtClean="0"/>
              <a:t>Вітрила</a:t>
            </a:r>
            <a:r>
              <a:rPr lang="ru-RU" i="1" dirty="0" smtClean="0"/>
              <a:t>» </a:t>
            </a:r>
            <a:r>
              <a:rPr lang="ru-RU" dirty="0" smtClean="0"/>
              <a:t>(1959 р.),</a:t>
            </a:r>
            <a:r>
              <a:rPr lang="ru-RU" b="1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Мандрівки</a:t>
            </a:r>
            <a:r>
              <a:rPr lang="ru-RU" i="1" dirty="0" smtClean="0"/>
              <a:t> </a:t>
            </a:r>
            <a:r>
              <a:rPr lang="ru-RU" i="1" dirty="0" err="1" smtClean="0"/>
              <a:t>серця</a:t>
            </a:r>
            <a:r>
              <a:rPr lang="ru-RU" i="1" dirty="0" smtClean="0"/>
              <a:t>» </a:t>
            </a:r>
            <a:r>
              <a:rPr lang="ru-RU" dirty="0" smtClean="0"/>
              <a:t>(1961 р.) </a:t>
            </a:r>
            <a:r>
              <a:rPr lang="ru-RU" dirty="0" err="1" smtClean="0"/>
              <a:t>продемонстрували</a:t>
            </a:r>
            <a:r>
              <a:rPr lang="ru-RU" dirty="0" smtClean="0"/>
              <a:t> талант </a:t>
            </a:r>
            <a:r>
              <a:rPr lang="ru-RU" dirty="0" err="1" smtClean="0"/>
              <a:t>молодої</a:t>
            </a:r>
            <a:r>
              <a:rPr lang="ru-RU" dirty="0" smtClean="0"/>
              <a:t> </a:t>
            </a:r>
            <a:r>
              <a:rPr lang="ru-RU" dirty="0" err="1" smtClean="0"/>
              <a:t>поетеси</a:t>
            </a:r>
            <a:r>
              <a:rPr lang="ru-RU" dirty="0" smtClean="0"/>
              <a:t> </a:t>
            </a:r>
            <a:r>
              <a:rPr lang="ru-RU" dirty="0" err="1" smtClean="0"/>
              <a:t>філософськи</a:t>
            </a:r>
            <a:r>
              <a:rPr lang="ru-RU" dirty="0" smtClean="0"/>
              <a:t> </a:t>
            </a:r>
            <a:r>
              <a:rPr lang="ru-RU" dirty="0" err="1" smtClean="0"/>
              <a:t>осмислювати</a:t>
            </a:r>
            <a:r>
              <a:rPr lang="ru-RU" dirty="0" smtClean="0"/>
              <a:t> </a:t>
            </a:r>
            <a:r>
              <a:rPr lang="ru-RU" dirty="0" err="1" smtClean="0"/>
              <a:t>реалії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висловлювати</a:t>
            </a:r>
            <a:r>
              <a:rPr lang="ru-RU" dirty="0" smtClean="0"/>
              <a:t> </a:t>
            </a:r>
            <a:r>
              <a:rPr lang="ru-RU" dirty="0" err="1" smtClean="0"/>
              <a:t>оригі­нальні</a:t>
            </a:r>
            <a:r>
              <a:rPr lang="ru-RU" dirty="0" smtClean="0"/>
              <a:t> думки, </a:t>
            </a:r>
            <a:r>
              <a:rPr lang="ru-RU" dirty="0" err="1" smtClean="0"/>
              <a:t>надаючи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чудової</a:t>
            </a:r>
            <a:r>
              <a:rPr lang="ru-RU" dirty="0" smtClean="0"/>
              <a:t> </a:t>
            </a:r>
            <a:r>
              <a:rPr lang="ru-RU" dirty="0" err="1" smtClean="0"/>
              <a:t>поетичної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86766" cy="65321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   «</a:t>
            </a:r>
            <a:r>
              <a:rPr lang="ru-RU" b="1" dirty="0" err="1" smtClean="0"/>
              <a:t>Шістдесятники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1497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сталінізмом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тоталітаризмом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початком 60-х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згуртовується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молодих</a:t>
            </a:r>
            <a:r>
              <a:rPr lang="ru-RU" dirty="0" smtClean="0"/>
              <a:t> </a:t>
            </a:r>
            <a:r>
              <a:rPr lang="ru-RU" dirty="0" err="1" smtClean="0"/>
              <a:t>літераторів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митців</a:t>
            </a:r>
            <a:r>
              <a:rPr lang="ru-RU" dirty="0" smtClean="0"/>
              <a:t> – так </a:t>
            </a:r>
            <a:r>
              <a:rPr lang="ru-RU" dirty="0" err="1" smtClean="0"/>
              <a:t>званих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шістдесятників</a:t>
            </a:r>
            <a:r>
              <a:rPr lang="ru-RU" i="1" dirty="0" smtClean="0"/>
              <a:t>» </a:t>
            </a:r>
            <a:r>
              <a:rPr lang="ru-RU" dirty="0" smtClean="0"/>
              <a:t>(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за </a:t>
            </a:r>
            <a:r>
              <a:rPr lang="ru-RU" dirty="0" err="1" smtClean="0"/>
              <a:t>оновлення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60-х </a:t>
            </a:r>
            <a:r>
              <a:rPr lang="ru-RU" dirty="0" err="1" smtClean="0"/>
              <a:t>років</a:t>
            </a:r>
            <a:r>
              <a:rPr lang="ru-RU" dirty="0" smtClean="0"/>
              <a:t>). </a:t>
            </a:r>
          </a:p>
          <a:p>
            <a:r>
              <a:rPr lang="ru-RU" dirty="0" err="1" smtClean="0"/>
              <a:t>Ця</a:t>
            </a:r>
            <a:r>
              <a:rPr lang="ru-RU" dirty="0" smtClean="0"/>
              <a:t> молода </a:t>
            </a:r>
            <a:r>
              <a:rPr lang="ru-RU" dirty="0" err="1" smtClean="0"/>
              <a:t>генерація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</a:t>
            </a:r>
            <a:r>
              <a:rPr lang="ru-RU" dirty="0" err="1" smtClean="0"/>
              <a:t>протестувала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фальші</a:t>
            </a:r>
            <a:r>
              <a:rPr lang="ru-RU" dirty="0" smtClean="0"/>
              <a:t>, </a:t>
            </a:r>
            <a:r>
              <a:rPr lang="ru-RU" dirty="0" err="1" smtClean="0"/>
              <a:t>помпезності</a:t>
            </a:r>
            <a:r>
              <a:rPr lang="ru-RU" dirty="0" smtClean="0"/>
              <a:t>, </a:t>
            </a:r>
            <a:r>
              <a:rPr lang="ru-RU" dirty="0" err="1" smtClean="0"/>
              <a:t>заідеологізованості</a:t>
            </a:r>
            <a:r>
              <a:rPr lang="ru-RU" dirty="0" smtClean="0"/>
              <a:t> в </a:t>
            </a:r>
            <a:r>
              <a:rPr lang="ru-RU" dirty="0" err="1" smtClean="0"/>
              <a:t>зображенні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, </a:t>
            </a:r>
            <a:r>
              <a:rPr lang="ru-RU" dirty="0" err="1" smtClean="0"/>
              <a:t>задушливої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, </a:t>
            </a:r>
            <a:r>
              <a:rPr lang="ru-RU" dirty="0" err="1" smtClean="0"/>
              <a:t>боролася</a:t>
            </a:r>
            <a:r>
              <a:rPr lang="ru-RU" dirty="0" smtClean="0"/>
              <a:t> за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піднесення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Одним </a:t>
            </a:r>
            <a:r>
              <a:rPr lang="ru-RU" dirty="0" err="1" smtClean="0"/>
              <a:t>із</a:t>
            </a:r>
            <a:r>
              <a:rPr lang="ru-RU" dirty="0" smtClean="0"/>
              <a:t> перших </a:t>
            </a:r>
            <a:r>
              <a:rPr lang="ru-RU" dirty="0" err="1" smtClean="0"/>
              <a:t>осередків</a:t>
            </a:r>
            <a:r>
              <a:rPr lang="ru-RU" dirty="0" smtClean="0"/>
              <a:t> «</a:t>
            </a:r>
            <a:r>
              <a:rPr lang="ru-RU" dirty="0" err="1" smtClean="0"/>
              <a:t>шістдесятників</a:t>
            </a:r>
            <a:r>
              <a:rPr lang="ru-RU" dirty="0" smtClean="0"/>
              <a:t>» став </a:t>
            </a:r>
            <a:r>
              <a:rPr lang="ru-RU" b="1" dirty="0" smtClean="0"/>
              <a:t>клуб </a:t>
            </a:r>
            <a:r>
              <a:rPr lang="ru-RU" b="1" dirty="0" err="1" smtClean="0"/>
              <a:t>творчої</a:t>
            </a:r>
            <a:r>
              <a:rPr lang="ru-RU" b="1" dirty="0" smtClean="0"/>
              <a:t> </a:t>
            </a:r>
            <a:r>
              <a:rPr lang="ru-RU" b="1" dirty="0" err="1" smtClean="0"/>
              <a:t>молоді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егідою</a:t>
            </a:r>
            <a:r>
              <a:rPr lang="ru-RU" dirty="0" smtClean="0"/>
              <a:t> </a:t>
            </a:r>
            <a:r>
              <a:rPr lang="ru-RU" dirty="0" err="1" smtClean="0"/>
              <a:t>міськкому</a:t>
            </a:r>
            <a:r>
              <a:rPr lang="ru-RU" dirty="0" smtClean="0"/>
              <a:t> комсомолу в 1960 р.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i="1" dirty="0" smtClean="0"/>
              <a:t>Лесь </a:t>
            </a:r>
            <a:r>
              <a:rPr lang="ru-RU" i="1" dirty="0" err="1" smtClean="0"/>
              <a:t>Танюк</a:t>
            </a:r>
            <a:r>
              <a:rPr lang="ru-RU" i="1" dirty="0" smtClean="0"/>
              <a:t>, </a:t>
            </a:r>
            <a:r>
              <a:rPr lang="ru-RU" dirty="0" smtClean="0"/>
              <a:t>а </a:t>
            </a:r>
            <a:r>
              <a:rPr lang="ru-RU" dirty="0" err="1" smtClean="0"/>
              <a:t>найактивнішими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i="1" dirty="0" err="1" smtClean="0"/>
              <a:t>Іван</a:t>
            </a:r>
            <a:r>
              <a:rPr lang="ru-RU" i="1" dirty="0" smtClean="0"/>
              <a:t> Драч, </a:t>
            </a:r>
            <a:r>
              <a:rPr lang="ru-RU" i="1" dirty="0" err="1" smtClean="0"/>
              <a:t>Микола</a:t>
            </a:r>
            <a:r>
              <a:rPr lang="ru-RU" i="1" dirty="0" smtClean="0"/>
              <a:t> </a:t>
            </a:r>
            <a:r>
              <a:rPr lang="ru-RU" i="1" dirty="0" err="1" smtClean="0"/>
              <a:t>Вінграновський</a:t>
            </a:r>
            <a:r>
              <a:rPr lang="ru-RU" i="1" dirty="0" smtClean="0"/>
              <a:t>, </a:t>
            </a:r>
            <a:r>
              <a:rPr lang="ru-RU" i="1" dirty="0" err="1" smtClean="0"/>
              <a:t>Іван</a:t>
            </a:r>
            <a:r>
              <a:rPr lang="ru-RU" i="1" dirty="0" smtClean="0"/>
              <a:t> </a:t>
            </a:r>
            <a:r>
              <a:rPr lang="ru-RU" i="1" dirty="0" err="1" smtClean="0"/>
              <a:t>Світличний</a:t>
            </a:r>
            <a:r>
              <a:rPr lang="ru-RU" i="1" dirty="0" smtClean="0"/>
              <a:t>, Алла </a:t>
            </a:r>
            <a:r>
              <a:rPr lang="ru-RU" i="1" dirty="0" err="1" smtClean="0"/>
              <a:t>Горська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Робота клубу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зосереджувалась</a:t>
            </a:r>
            <a:r>
              <a:rPr lang="ru-RU" dirty="0" smtClean="0"/>
              <a:t> на </a:t>
            </a:r>
            <a:r>
              <a:rPr lang="ru-RU" dirty="0" err="1" smtClean="0"/>
              <a:t>пропагуванні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та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мистецьких</a:t>
            </a:r>
            <a:r>
              <a:rPr lang="ru-RU" dirty="0" smtClean="0"/>
              <a:t> </a:t>
            </a:r>
            <a:r>
              <a:rPr lang="ru-RU" dirty="0" err="1" smtClean="0"/>
              <a:t>гуртків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члени Клубу </a:t>
            </a:r>
            <a:r>
              <a:rPr lang="ru-RU" dirty="0" err="1" smtClean="0"/>
              <a:t>розпочали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</a:t>
            </a:r>
            <a:r>
              <a:rPr lang="ru-RU" dirty="0" err="1" smtClean="0"/>
              <a:t>масових</a:t>
            </a:r>
            <a:r>
              <a:rPr lang="ru-RU" dirty="0" smtClean="0"/>
              <a:t> </a:t>
            </a:r>
            <a:r>
              <a:rPr lang="ru-RU" dirty="0" err="1" smtClean="0"/>
              <a:t>поховань</a:t>
            </a:r>
            <a:r>
              <a:rPr lang="ru-RU" dirty="0" smtClean="0"/>
              <a:t> жертв </a:t>
            </a:r>
            <a:r>
              <a:rPr lang="ru-RU" dirty="0" err="1" smtClean="0"/>
              <a:t>сталінських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0007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 часом </a:t>
            </a:r>
            <a:r>
              <a:rPr lang="ru-RU" dirty="0" err="1" smtClean="0"/>
              <a:t>рух</a:t>
            </a:r>
            <a:r>
              <a:rPr lang="ru-RU" dirty="0" smtClean="0"/>
              <a:t> «</a:t>
            </a:r>
            <a:r>
              <a:rPr lang="ru-RU" dirty="0" err="1" smtClean="0"/>
              <a:t>шістдесятників</a:t>
            </a:r>
            <a:r>
              <a:rPr lang="ru-RU" dirty="0" smtClean="0"/>
              <a:t>» почав </a:t>
            </a:r>
            <a:r>
              <a:rPr lang="ru-RU" dirty="0" err="1" smtClean="0"/>
              <a:t>набувати</a:t>
            </a:r>
            <a:r>
              <a:rPr lang="ru-RU" dirty="0" smtClean="0"/>
              <a:t> все </a:t>
            </a:r>
            <a:r>
              <a:rPr lang="ru-RU" dirty="0" err="1" smtClean="0"/>
              <a:t>виразнішого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організовували</a:t>
            </a:r>
            <a:r>
              <a:rPr lang="ru-RU" dirty="0" smtClean="0"/>
              <a:t> </a:t>
            </a:r>
            <a:r>
              <a:rPr lang="ru-RU" dirty="0" err="1" smtClean="0"/>
              <a:t>вечори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i="1" dirty="0" smtClean="0"/>
              <a:t>Тараса </a:t>
            </a:r>
            <a:r>
              <a:rPr lang="ru-RU" i="1" dirty="0" err="1" smtClean="0"/>
              <a:t>Шевченка</a:t>
            </a:r>
            <a:r>
              <a:rPr lang="ru-RU" i="1" dirty="0" smtClean="0"/>
              <a:t>, </a:t>
            </a:r>
            <a:r>
              <a:rPr lang="ru-RU" i="1" dirty="0" err="1" smtClean="0"/>
              <a:t>Івана</a:t>
            </a:r>
            <a:r>
              <a:rPr lang="ru-RU" i="1" dirty="0" smtClean="0"/>
              <a:t> Франка, </a:t>
            </a:r>
            <a:r>
              <a:rPr lang="ru-RU" i="1" dirty="0" err="1" smtClean="0"/>
              <a:t>Лесі</a:t>
            </a:r>
            <a:r>
              <a:rPr lang="ru-RU" i="1" dirty="0" smtClean="0"/>
              <a:t> </a:t>
            </a:r>
            <a:r>
              <a:rPr lang="ru-RU" i="1" dirty="0" err="1" smtClean="0"/>
              <a:t>Українки</a:t>
            </a:r>
            <a:r>
              <a:rPr lang="ru-RU" i="1" dirty="0" smtClean="0"/>
              <a:t>, Леся </a:t>
            </a:r>
            <a:r>
              <a:rPr lang="ru-RU" i="1" dirty="0" err="1" smtClean="0"/>
              <a:t>Курбаса</a:t>
            </a:r>
            <a:r>
              <a:rPr lang="ru-RU" i="1" dirty="0" smtClean="0"/>
              <a:t>.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націоналістичними</a:t>
            </a:r>
            <a:r>
              <a:rPr lang="ru-RU" i="1" dirty="0" smtClean="0"/>
              <a:t> </a:t>
            </a:r>
            <a:r>
              <a:rPr lang="ru-RU" i="1" dirty="0" err="1" smtClean="0"/>
              <a:t>зборищами</a:t>
            </a:r>
            <a:r>
              <a:rPr lang="ru-RU" i="1" dirty="0" smtClean="0"/>
              <a:t>».</a:t>
            </a:r>
            <a:endParaRPr lang="ru-RU" dirty="0" smtClean="0"/>
          </a:p>
          <a:p>
            <a:r>
              <a:rPr lang="ru-RU" dirty="0" err="1" smtClean="0"/>
              <a:t>Аналогічне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заснований</a:t>
            </a:r>
            <a:r>
              <a:rPr lang="ru-RU" dirty="0" smtClean="0"/>
              <a:t> у 1962 р. </a:t>
            </a:r>
            <a:r>
              <a:rPr lang="ru-RU" b="1" dirty="0" smtClean="0"/>
              <a:t>клуб «</a:t>
            </a:r>
            <a:r>
              <a:rPr lang="ru-RU" b="1" dirty="0" err="1" smtClean="0"/>
              <a:t>Пролісок</a:t>
            </a:r>
            <a:r>
              <a:rPr lang="ru-RU" b="1" dirty="0" smtClean="0"/>
              <a:t>» у </a:t>
            </a:r>
            <a:r>
              <a:rPr lang="ru-RU" b="1" dirty="0" err="1" smtClean="0"/>
              <a:t>Львові</a:t>
            </a:r>
            <a:r>
              <a:rPr lang="ru-RU" dirty="0" smtClean="0"/>
              <a:t>.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i="1" dirty="0" smtClean="0"/>
              <a:t>Михайло </a:t>
            </a:r>
            <a:r>
              <a:rPr lang="ru-RU" i="1" dirty="0" err="1" smtClean="0"/>
              <a:t>і</a:t>
            </a:r>
            <a:r>
              <a:rPr lang="ru-RU" i="1" dirty="0" smtClean="0"/>
              <a:t> Богдан </a:t>
            </a:r>
            <a:r>
              <a:rPr lang="ru-RU" i="1" dirty="0" err="1" smtClean="0"/>
              <a:t>Горині</a:t>
            </a:r>
            <a:r>
              <a:rPr lang="ru-RU" i="1" dirty="0" smtClean="0"/>
              <a:t>, </a:t>
            </a:r>
            <a:r>
              <a:rPr lang="ru-RU" i="1" dirty="0" err="1" smtClean="0"/>
              <a:t>Ірина</a:t>
            </a:r>
            <a:r>
              <a:rPr lang="ru-RU" i="1" dirty="0" smtClean="0"/>
              <a:t> та </a:t>
            </a:r>
            <a:r>
              <a:rPr lang="ru-RU" i="1" dirty="0" err="1" smtClean="0"/>
              <a:t>Ігор</a:t>
            </a:r>
            <a:r>
              <a:rPr lang="ru-RU" i="1" dirty="0" smtClean="0"/>
              <a:t> </a:t>
            </a:r>
            <a:r>
              <a:rPr lang="ru-RU" i="1" dirty="0" err="1" smtClean="0"/>
              <a:t>Калинці</a:t>
            </a:r>
            <a:r>
              <a:rPr lang="ru-RU" i="1" dirty="0" smtClean="0"/>
              <a:t>, Михайло </a:t>
            </a:r>
            <a:r>
              <a:rPr lang="ru-RU" i="1" dirty="0" err="1" smtClean="0"/>
              <a:t>Косів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киян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віддавали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</a:t>
            </a:r>
            <a:r>
              <a:rPr lang="ru-RU" dirty="0" err="1" smtClean="0"/>
              <a:t>культурницькій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,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львів'яни</a:t>
            </a:r>
            <a:r>
              <a:rPr lang="ru-RU" dirty="0" smtClean="0"/>
              <a:t> </a:t>
            </a:r>
            <a:r>
              <a:rPr lang="ru-RU" dirty="0" err="1" smtClean="0"/>
              <a:t>намагалися</a:t>
            </a:r>
            <a:r>
              <a:rPr lang="ru-RU" dirty="0" smtClean="0"/>
              <a:t> максимально </a:t>
            </a:r>
            <a:r>
              <a:rPr lang="ru-RU" b="1" dirty="0" err="1" smtClean="0"/>
              <a:t>політизувати</a:t>
            </a:r>
            <a:r>
              <a:rPr lang="ru-RU" b="1" dirty="0" smtClean="0"/>
              <a:t> свою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торкаючись</a:t>
            </a:r>
            <a:r>
              <a:rPr lang="ru-RU" dirty="0" smtClean="0"/>
              <a:t> </a:t>
            </a:r>
            <a:r>
              <a:rPr lang="ru-RU" dirty="0" err="1" smtClean="0"/>
              <a:t>небезпечних</a:t>
            </a:r>
            <a:r>
              <a:rPr lang="ru-RU" dirty="0" smtClean="0"/>
              <a:t> в той час </a:t>
            </a:r>
            <a:r>
              <a:rPr lang="ru-RU" dirty="0" err="1" smtClean="0"/>
              <a:t>національних</a:t>
            </a:r>
            <a:r>
              <a:rPr lang="ru-RU" dirty="0" smtClean="0"/>
              <a:t> проблем.</a:t>
            </a:r>
          </a:p>
          <a:p>
            <a:r>
              <a:rPr lang="ru-RU" dirty="0" err="1" smtClean="0"/>
              <a:t>Обмеженість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десталінізації</a:t>
            </a:r>
            <a:r>
              <a:rPr lang="ru-RU" dirty="0" smtClean="0"/>
              <a:t>, </a:t>
            </a:r>
            <a:r>
              <a:rPr lang="ru-RU" dirty="0" err="1" smtClean="0"/>
              <a:t>непослідовність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незавершеність</a:t>
            </a:r>
            <a:r>
              <a:rPr lang="ru-RU" dirty="0" smtClean="0"/>
              <a:t>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 </a:t>
            </a:r>
            <a:r>
              <a:rPr lang="ru-RU" dirty="0" err="1" smtClean="0"/>
              <a:t>призвели</a:t>
            </a:r>
            <a:r>
              <a:rPr lang="ru-RU" dirty="0" smtClean="0"/>
              <a:t> до нового </a:t>
            </a: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будь-якими</a:t>
            </a:r>
            <a:r>
              <a:rPr lang="ru-RU" dirty="0" smtClean="0"/>
              <a:t> </a:t>
            </a:r>
            <a:r>
              <a:rPr lang="ru-RU" dirty="0" err="1" smtClean="0"/>
              <a:t>проявами</a:t>
            </a:r>
            <a:r>
              <a:rPr lang="ru-RU" dirty="0" smtClean="0"/>
              <a:t> </a:t>
            </a:r>
            <a:r>
              <a:rPr lang="ru-RU" dirty="0" err="1" smtClean="0"/>
              <a:t>інакомислення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реалій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розроблена</a:t>
            </a:r>
            <a:r>
              <a:rPr lang="ru-RU" dirty="0" smtClean="0"/>
              <a:t> </a:t>
            </a:r>
            <a:r>
              <a:rPr lang="ru-RU" b="1" dirty="0" smtClean="0"/>
              <a:t>нова </a:t>
            </a:r>
            <a:r>
              <a:rPr lang="ru-RU" b="1" dirty="0" err="1" smtClean="0"/>
              <a:t>законодавча</a:t>
            </a:r>
            <a:r>
              <a:rPr lang="ru-RU" b="1" dirty="0" smtClean="0"/>
              <a:t> база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розширювала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владних</a:t>
            </a:r>
            <a:r>
              <a:rPr lang="ru-RU" dirty="0" smtClean="0"/>
              <a:t> структур у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. </a:t>
            </a:r>
            <a:r>
              <a:rPr lang="ru-RU" dirty="0" err="1" smtClean="0"/>
              <a:t>Партійні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розпочали</a:t>
            </a:r>
            <a:r>
              <a:rPr lang="ru-RU" dirty="0" smtClean="0"/>
              <a:t> </a:t>
            </a:r>
            <a:r>
              <a:rPr lang="ru-RU" dirty="0" err="1" smtClean="0"/>
              <a:t>відверте</a:t>
            </a:r>
            <a:r>
              <a:rPr lang="ru-RU" dirty="0" smtClean="0"/>
              <a:t> </a:t>
            </a:r>
            <a:r>
              <a:rPr lang="ru-RU" b="1" dirty="0" err="1" smtClean="0"/>
              <a:t>переслідування</a:t>
            </a:r>
            <a:r>
              <a:rPr lang="ru-RU" b="1" dirty="0" smtClean="0"/>
              <a:t> «</a:t>
            </a:r>
            <a:r>
              <a:rPr lang="ru-RU" b="1" dirty="0" err="1" smtClean="0"/>
              <a:t>шістдесятників</a:t>
            </a:r>
            <a:r>
              <a:rPr lang="ru-RU" b="1" dirty="0" smtClean="0"/>
              <a:t>»</a:t>
            </a:r>
            <a:r>
              <a:rPr lang="ru-RU" dirty="0" smtClean="0"/>
              <a:t> у </a:t>
            </a:r>
            <a:r>
              <a:rPr lang="ru-RU" dirty="0" err="1" smtClean="0"/>
              <a:t>пресі</a:t>
            </a:r>
            <a:r>
              <a:rPr lang="ru-RU" dirty="0" smtClean="0"/>
              <a:t>, </a:t>
            </a:r>
            <a:r>
              <a:rPr lang="ru-RU" dirty="0" err="1" smtClean="0"/>
              <a:t>звільняли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забороняли</a:t>
            </a:r>
            <a:r>
              <a:rPr lang="ru-RU" dirty="0" smtClean="0"/>
              <a:t> </a:t>
            </a:r>
            <a:r>
              <a:rPr lang="ru-RU" dirty="0" err="1" smtClean="0"/>
              <a:t>друкувати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та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Смерть </a:t>
            </a:r>
            <a:r>
              <a:rPr lang="ru-RU" i="1" dirty="0" err="1" smtClean="0"/>
              <a:t>В.Симоненка</a:t>
            </a:r>
            <a:r>
              <a:rPr lang="ru-RU" i="1" dirty="0" smtClean="0"/>
              <a:t> </a:t>
            </a:r>
            <a:r>
              <a:rPr lang="ru-RU" dirty="0" smtClean="0"/>
              <a:t>13 </a:t>
            </a:r>
            <a:r>
              <a:rPr lang="ru-RU" dirty="0" err="1" smtClean="0"/>
              <a:t>грудня</a:t>
            </a:r>
            <a:r>
              <a:rPr lang="ru-RU" dirty="0" smtClean="0"/>
              <a:t> 1963 р.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загострила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протиборство</a:t>
            </a:r>
            <a:r>
              <a:rPr lang="ru-RU" dirty="0" smtClean="0"/>
              <a:t>. </a:t>
            </a:r>
            <a:r>
              <a:rPr lang="ru-RU" dirty="0" err="1" smtClean="0"/>
              <a:t>Неопубліковані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та </a:t>
            </a:r>
            <a:r>
              <a:rPr lang="ru-RU" dirty="0" err="1" smtClean="0"/>
              <a:t>щоденник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, </a:t>
            </a:r>
            <a:r>
              <a:rPr lang="ru-RU" dirty="0" err="1" smtClean="0"/>
              <a:t>промови</a:t>
            </a:r>
            <a:r>
              <a:rPr lang="ru-RU" dirty="0" smtClean="0"/>
              <a:t> </a:t>
            </a:r>
            <a:r>
              <a:rPr lang="ru-RU" i="1" dirty="0" err="1" smtClean="0"/>
              <a:t>І.Дзюби</a:t>
            </a:r>
            <a:r>
              <a:rPr lang="ru-RU" i="1" dirty="0" smtClean="0"/>
              <a:t>. </a:t>
            </a:r>
            <a:r>
              <a:rPr lang="ru-RU" i="1" dirty="0" err="1" smtClean="0"/>
              <a:t>С,Сверстюка</a:t>
            </a:r>
            <a:r>
              <a:rPr lang="ru-RU" i="1" dirty="0" smtClean="0"/>
              <a:t>, </a:t>
            </a:r>
            <a:r>
              <a:rPr lang="ru-RU" i="1" dirty="0" err="1" smtClean="0"/>
              <a:t>І.Світличного</a:t>
            </a:r>
            <a:r>
              <a:rPr lang="ru-RU" i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вшанування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поширювалися</a:t>
            </a:r>
            <a:r>
              <a:rPr lang="ru-RU" dirty="0" smtClean="0"/>
              <a:t> в </a:t>
            </a:r>
            <a:r>
              <a:rPr lang="ru-RU" dirty="0" err="1" smtClean="0"/>
              <a:t>рукописах</a:t>
            </a:r>
            <a:r>
              <a:rPr lang="ru-RU" dirty="0" smtClean="0"/>
              <a:t>. </a:t>
            </a:r>
            <a:r>
              <a:rPr lang="ru-RU" dirty="0" err="1" smtClean="0"/>
              <a:t>Переслідування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зазнав</a:t>
            </a:r>
            <a:r>
              <a:rPr lang="ru-RU" dirty="0" smtClean="0"/>
              <a:t> В.Симоненко в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раптова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загадкова</a:t>
            </a:r>
            <a:r>
              <a:rPr lang="ru-RU" dirty="0" smtClean="0"/>
              <a:t> смерть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послідовників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мучеників</a:t>
            </a:r>
            <a:r>
              <a:rPr lang="ru-RU" dirty="0" smtClean="0"/>
              <a:t>, оточили </a:t>
            </a:r>
            <a:r>
              <a:rPr lang="ru-RU" dirty="0" err="1" smtClean="0"/>
              <a:t>їх</a:t>
            </a:r>
            <a:r>
              <a:rPr lang="ru-RU" dirty="0" smtClean="0"/>
              <a:t> ореолом </a:t>
            </a:r>
            <a:r>
              <a:rPr lang="ru-RU" dirty="0" err="1" smtClean="0"/>
              <a:t>жертовності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Музичне</a:t>
            </a:r>
            <a:r>
              <a:rPr lang="ru-RU" b="1" dirty="0" smtClean="0"/>
              <a:t> </a:t>
            </a:r>
            <a:r>
              <a:rPr lang="ru-RU" b="1" dirty="0" err="1" smtClean="0"/>
              <a:t>мистецтво</a:t>
            </a:r>
            <a:r>
              <a:rPr lang="ru-RU" b="1" dirty="0" smtClean="0"/>
              <a:t>, </a:t>
            </a:r>
            <a:r>
              <a:rPr lang="ru-RU" b="1" dirty="0" err="1" smtClean="0"/>
              <a:t>живопис</a:t>
            </a:r>
            <a:r>
              <a:rPr lang="ru-RU" b="1" dirty="0" smtClean="0"/>
              <a:t>, театр, </a:t>
            </a:r>
            <a:r>
              <a:rPr lang="ru-RU" b="1" dirty="0" err="1" smtClean="0"/>
              <a:t>архітектура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929058" y="1571612"/>
            <a:ext cx="5072098" cy="507209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лібералізації</a:t>
            </a:r>
            <a:r>
              <a:rPr lang="ru-RU" dirty="0" smtClean="0"/>
              <a:t> </a:t>
            </a:r>
            <a:r>
              <a:rPr lang="ru-RU" dirty="0" err="1" smtClean="0"/>
              <a:t>торкнулися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мистецького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. Особливо </a:t>
            </a:r>
            <a:r>
              <a:rPr lang="ru-RU" dirty="0" err="1" smtClean="0"/>
              <a:t>характерними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ЦК КПРС,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відкинуло</a:t>
            </a:r>
            <a:r>
              <a:rPr lang="ru-RU" dirty="0" smtClean="0"/>
              <a:t> </a:t>
            </a:r>
            <a:r>
              <a:rPr lang="ru-RU" dirty="0" err="1" smtClean="0"/>
              <a:t>попередні</a:t>
            </a:r>
            <a:r>
              <a:rPr lang="ru-RU" dirty="0" smtClean="0"/>
              <a:t> </a:t>
            </a:r>
            <a:r>
              <a:rPr lang="ru-RU" dirty="0" err="1" smtClean="0"/>
              <a:t>відверто</a:t>
            </a:r>
            <a:r>
              <a:rPr lang="ru-RU" dirty="0" smtClean="0"/>
              <a:t> </a:t>
            </a:r>
            <a:r>
              <a:rPr lang="ru-RU" dirty="0" err="1" smtClean="0"/>
              <a:t>тенденційні</a:t>
            </a:r>
            <a:r>
              <a:rPr lang="ru-RU" dirty="0" smtClean="0"/>
              <a:t> </a:t>
            </a:r>
            <a:r>
              <a:rPr lang="ru-RU" dirty="0" err="1" smtClean="0"/>
              <a:t>звинувачення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опери </a:t>
            </a:r>
            <a:r>
              <a:rPr lang="ru-RU" i="1" dirty="0" err="1" smtClean="0"/>
              <a:t>В.Мураделі</a:t>
            </a:r>
            <a:r>
              <a:rPr lang="ru-RU" i="1" dirty="0" smtClean="0"/>
              <a:t> «Велика дружба» </a:t>
            </a:r>
            <a:r>
              <a:rPr lang="ru-RU" dirty="0" smtClean="0"/>
              <a:t>та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i="1" dirty="0" err="1" smtClean="0"/>
              <a:t>К.Данькевича</a:t>
            </a:r>
            <a:r>
              <a:rPr lang="ru-RU" i="1" dirty="0" smtClean="0"/>
              <a:t> «Богдан </a:t>
            </a:r>
            <a:r>
              <a:rPr lang="ru-RU" i="1" dirty="0" err="1" smtClean="0"/>
              <a:t>Хмельницький</a:t>
            </a:r>
            <a:r>
              <a:rPr lang="ru-RU" i="1" dirty="0" smtClean="0"/>
              <a:t>»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Г.Жуковського</a:t>
            </a:r>
            <a:r>
              <a:rPr lang="ru-RU" i="1" dirty="0" smtClean="0"/>
              <a:t> «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щирого</a:t>
            </a:r>
            <a:r>
              <a:rPr lang="ru-RU" i="1" dirty="0" smtClean="0"/>
              <a:t> </a:t>
            </a:r>
            <a:r>
              <a:rPr lang="ru-RU" i="1" dirty="0" err="1" smtClean="0"/>
              <a:t>серця</a:t>
            </a:r>
            <a:r>
              <a:rPr lang="ru-RU" i="1" dirty="0" smtClean="0"/>
              <a:t>».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прийнятій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приводу </a:t>
            </a:r>
            <a:r>
              <a:rPr lang="ru-RU" dirty="0" err="1" smtClean="0"/>
              <a:t>постанові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зазначалося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недоліки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митців</a:t>
            </a:r>
            <a:r>
              <a:rPr lang="ru-RU" dirty="0" smtClean="0"/>
              <a:t>, </a:t>
            </a:r>
            <a:r>
              <a:rPr lang="ru-RU" i="1" dirty="0" smtClean="0"/>
              <a:t>не </a:t>
            </a:r>
            <a:r>
              <a:rPr lang="ru-RU" i="1" dirty="0" err="1" smtClean="0"/>
              <a:t>були</a:t>
            </a:r>
            <a:r>
              <a:rPr lang="ru-RU" i="1" dirty="0" smtClean="0"/>
              <a:t> «великими </a:t>
            </a:r>
            <a:r>
              <a:rPr lang="ru-RU" i="1" dirty="0" err="1" smtClean="0"/>
              <a:t>ідейними</a:t>
            </a:r>
            <a:r>
              <a:rPr lang="ru-RU" i="1" dirty="0" smtClean="0"/>
              <a:t> пороками». </a:t>
            </a:r>
            <a:r>
              <a:rPr lang="ru-RU" dirty="0" smtClean="0"/>
              <a:t>Вони не </a:t>
            </a:r>
            <a:r>
              <a:rPr lang="ru-RU" dirty="0" err="1" smtClean="0"/>
              <a:t>заслуговували</a:t>
            </a:r>
            <a:r>
              <a:rPr lang="ru-RU" dirty="0" smtClean="0"/>
              <a:t> </a:t>
            </a:r>
            <a:r>
              <a:rPr lang="ru-RU" dirty="0" smtClean="0"/>
              <a:t>такого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серйозного</a:t>
            </a:r>
            <a:r>
              <a:rPr lang="ru-RU" dirty="0" smtClean="0"/>
              <a:t> </a:t>
            </a:r>
            <a:r>
              <a:rPr lang="ru-RU" dirty="0" err="1" smtClean="0"/>
              <a:t>засудження</a:t>
            </a:r>
            <a:r>
              <a:rPr lang="ru-RU" dirty="0" smtClean="0"/>
              <a:t>, яке одержали в </a:t>
            </a:r>
            <a:r>
              <a:rPr lang="ru-RU" dirty="0" err="1" smtClean="0"/>
              <a:t>часи</a:t>
            </a:r>
            <a:r>
              <a:rPr lang="ru-RU" dirty="0" smtClean="0"/>
              <a:t> «</a:t>
            </a:r>
            <a:r>
              <a:rPr lang="ru-RU" dirty="0" err="1" smtClean="0"/>
              <a:t>жданівщини</a:t>
            </a:r>
            <a:r>
              <a:rPr lang="ru-RU" dirty="0" smtClean="0"/>
              <a:t>». </a:t>
            </a:r>
          </a:p>
          <a:p>
            <a:endParaRPr lang="ru-RU" dirty="0"/>
          </a:p>
        </p:txBody>
      </p:sp>
      <p:pic>
        <p:nvPicPr>
          <p:cNvPr id="6" name="Содержимое 5" descr="http://ukrmap.su/program2010/uh11/uh11_14_files/image020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14554"/>
            <a:ext cx="364333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642918"/>
            <a:ext cx="8858312" cy="600079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Аналогічне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ЦК </a:t>
            </a:r>
            <a:r>
              <a:rPr lang="ru-RU" dirty="0" err="1" smtClean="0"/>
              <a:t>Компартії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де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переглянуті</a:t>
            </a:r>
            <a:r>
              <a:rPr lang="ru-RU" dirty="0" smtClean="0"/>
              <a:t> </a:t>
            </a:r>
            <a:r>
              <a:rPr lang="ru-RU" dirty="0" err="1" smtClean="0"/>
              <a:t>несправедливі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ряду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. Але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наголошувалося</a:t>
            </a:r>
            <a:r>
              <a:rPr lang="ru-RU" dirty="0" smtClean="0"/>
              <a:t> на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надалі</a:t>
            </a:r>
            <a:r>
              <a:rPr lang="ru-RU" dirty="0" smtClean="0"/>
              <a:t> вести </a:t>
            </a:r>
            <a:r>
              <a:rPr lang="ru-RU" dirty="0" err="1" smtClean="0"/>
              <a:t>рішучу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удаваного</a:t>
            </a:r>
            <a:r>
              <a:rPr lang="ru-RU" dirty="0" smtClean="0"/>
              <a:t> </a:t>
            </a:r>
            <a:r>
              <a:rPr lang="ru-RU" i="1" dirty="0" smtClean="0"/>
              <a:t>«новаторства», </a:t>
            </a:r>
            <a:r>
              <a:rPr lang="ru-RU" i="1" dirty="0" err="1" smtClean="0"/>
              <a:t>за­раженого</a:t>
            </a:r>
            <a:r>
              <a:rPr lang="ru-RU" i="1" dirty="0" smtClean="0"/>
              <a:t> </a:t>
            </a:r>
            <a:r>
              <a:rPr lang="ru-RU" i="1" dirty="0" err="1" smtClean="0"/>
              <a:t>впливам</a:t>
            </a:r>
            <a:r>
              <a:rPr lang="ru-RU" i="1" dirty="0" smtClean="0"/>
              <a:t> «</a:t>
            </a:r>
            <a:r>
              <a:rPr lang="ru-RU" i="1" dirty="0" err="1" smtClean="0"/>
              <a:t>реакційного</a:t>
            </a:r>
            <a:r>
              <a:rPr lang="ru-RU" i="1" dirty="0" smtClean="0"/>
              <a:t> буржуазного </a:t>
            </a:r>
            <a:r>
              <a:rPr lang="ru-RU" i="1" dirty="0" err="1" smtClean="0"/>
              <a:t>мистецтва</a:t>
            </a:r>
            <a:r>
              <a:rPr lang="ru-RU" i="1" dirty="0" smtClean="0"/>
              <a:t>».</a:t>
            </a:r>
            <a:endParaRPr lang="ru-RU" dirty="0" smtClean="0"/>
          </a:p>
          <a:p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«</a:t>
            </a:r>
            <a:r>
              <a:rPr lang="ru-RU" dirty="0" err="1" smtClean="0"/>
              <a:t>партійні</a:t>
            </a:r>
            <a:r>
              <a:rPr lang="ru-RU" dirty="0" smtClean="0"/>
              <a:t> </a:t>
            </a:r>
            <a:r>
              <a:rPr lang="ru-RU" dirty="0" err="1" smtClean="0"/>
              <a:t>рекомендації</a:t>
            </a:r>
            <a:r>
              <a:rPr lang="ru-RU" dirty="0" smtClean="0"/>
              <a:t>»,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як </a:t>
            </a:r>
            <a:r>
              <a:rPr lang="ru-RU" dirty="0" err="1" smtClean="0"/>
              <a:t>офіційного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неофіційного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плідною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багатогранною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музичне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збагачується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творами</a:t>
            </a:r>
            <a:r>
              <a:rPr lang="ru-RU" dirty="0" smtClean="0"/>
              <a:t> </a:t>
            </a:r>
            <a:r>
              <a:rPr lang="ru-RU" i="1" dirty="0" smtClean="0"/>
              <a:t>С.Людкевича, </a:t>
            </a:r>
            <a:r>
              <a:rPr lang="ru-RU" i="1" dirty="0" err="1" smtClean="0"/>
              <a:t>А.Кос-Анатольського</a:t>
            </a:r>
            <a:r>
              <a:rPr lang="ru-RU" i="1" dirty="0" smtClean="0"/>
              <a:t>, </a:t>
            </a:r>
            <a:r>
              <a:rPr lang="ru-RU" i="1" dirty="0" err="1" smtClean="0"/>
              <a:t>братів</a:t>
            </a:r>
            <a:r>
              <a:rPr lang="ru-RU" i="1" dirty="0" smtClean="0"/>
              <a:t> </a:t>
            </a:r>
            <a:r>
              <a:rPr lang="ru-RU" i="1" dirty="0" err="1" smtClean="0"/>
              <a:t>Майбород</a:t>
            </a:r>
            <a:r>
              <a:rPr lang="ru-RU" i="1" dirty="0" smtClean="0"/>
              <a:t>, </a:t>
            </a:r>
            <a:r>
              <a:rPr lang="ru-RU" i="1" dirty="0" err="1" smtClean="0"/>
              <a:t>А.Штогаренка</a:t>
            </a:r>
            <a:r>
              <a:rPr lang="ru-RU" i="1" dirty="0" smtClean="0"/>
              <a:t>. </a:t>
            </a:r>
            <a:r>
              <a:rPr lang="ru-RU" dirty="0" err="1" smtClean="0"/>
              <a:t>Величезною</a:t>
            </a:r>
            <a:r>
              <a:rPr lang="ru-RU" dirty="0" smtClean="0"/>
              <a:t> </a:t>
            </a:r>
            <a:r>
              <a:rPr lang="ru-RU" dirty="0" err="1" smtClean="0"/>
              <a:t>популярністю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користувалися</a:t>
            </a:r>
            <a:r>
              <a:rPr lang="ru-RU" dirty="0" smtClean="0"/>
              <a:t> </a:t>
            </a:r>
            <a:r>
              <a:rPr lang="ru-RU" dirty="0" err="1" smtClean="0"/>
              <a:t>композитори-пісенники</a:t>
            </a:r>
            <a:r>
              <a:rPr lang="ru-RU" dirty="0" smtClean="0"/>
              <a:t> </a:t>
            </a:r>
            <a:r>
              <a:rPr lang="ru-RU" i="1" dirty="0" err="1" smtClean="0"/>
              <a:t>О.Білаш</a:t>
            </a:r>
            <a:r>
              <a:rPr lang="ru-RU" i="1" dirty="0" smtClean="0"/>
              <a:t>, </a:t>
            </a:r>
            <a:r>
              <a:rPr lang="ru-RU" i="1" dirty="0" err="1" smtClean="0"/>
              <a:t>А.Філіпенко</a:t>
            </a:r>
            <a:r>
              <a:rPr lang="ru-RU" i="1" dirty="0" smtClean="0"/>
              <a:t>, </a:t>
            </a:r>
            <a:r>
              <a:rPr lang="ru-RU" i="1" dirty="0" err="1" smtClean="0"/>
              <a:t>І.Шамо</a:t>
            </a:r>
            <a:r>
              <a:rPr lang="ru-RU" i="1" dirty="0" smtClean="0"/>
              <a:t>. </a:t>
            </a:r>
            <a:r>
              <a:rPr lang="ru-RU" dirty="0" err="1" smtClean="0"/>
              <a:t>Творчим</a:t>
            </a:r>
            <a:r>
              <a:rPr lang="ru-RU" dirty="0" smtClean="0"/>
              <a:t> новаторством </a:t>
            </a:r>
            <a:r>
              <a:rPr lang="ru-RU" dirty="0" err="1" smtClean="0"/>
              <a:t>відзначалася</a:t>
            </a:r>
            <a:r>
              <a:rPr lang="ru-RU" dirty="0" smtClean="0"/>
              <a:t> авангардна </a:t>
            </a:r>
            <a:r>
              <a:rPr lang="ru-RU" dirty="0" err="1" smtClean="0"/>
              <a:t>музика</a:t>
            </a:r>
            <a:r>
              <a:rPr lang="ru-RU" dirty="0" smtClean="0"/>
              <a:t> </a:t>
            </a:r>
            <a:r>
              <a:rPr lang="ru-RU" i="1" dirty="0" err="1" smtClean="0"/>
              <a:t>Л.Грабовського</a:t>
            </a:r>
            <a:r>
              <a:rPr lang="ru-RU" i="1" dirty="0" smtClean="0"/>
              <a:t>, В.Сильвестрова, </a:t>
            </a:r>
            <a:r>
              <a:rPr lang="ru-RU" i="1" dirty="0" err="1" smtClean="0"/>
              <a:t>В.Загоруєва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86248" y="428604"/>
            <a:ext cx="4714908" cy="6286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образотворчому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відчувалися</a:t>
            </a:r>
            <a:r>
              <a:rPr lang="ru-RU" dirty="0" smtClean="0"/>
              <a:t> </a:t>
            </a:r>
            <a:r>
              <a:rPr lang="ru-RU" i="1" dirty="0" err="1" smtClean="0"/>
              <a:t>творчі</a:t>
            </a:r>
            <a:r>
              <a:rPr lang="ru-RU" i="1" dirty="0" smtClean="0"/>
              <a:t> </a:t>
            </a:r>
            <a:r>
              <a:rPr lang="ru-RU" i="1" dirty="0" err="1" smtClean="0"/>
              <a:t>новації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зміни</a:t>
            </a:r>
            <a:r>
              <a:rPr lang="ru-RU" i="1" dirty="0" smtClean="0"/>
              <a:t>. </a:t>
            </a:r>
            <a:r>
              <a:rPr lang="ru-RU" dirty="0" smtClean="0"/>
              <a:t>З </a:t>
            </a:r>
            <a:r>
              <a:rPr lang="ru-RU" dirty="0" err="1" smtClean="0"/>
              <a:t>музеїв</a:t>
            </a:r>
            <a:r>
              <a:rPr lang="ru-RU" dirty="0" smtClean="0"/>
              <a:t>, </a:t>
            </a:r>
            <a:r>
              <a:rPr lang="ru-RU" dirty="0" err="1" smtClean="0"/>
              <a:t>виставок</a:t>
            </a:r>
            <a:r>
              <a:rPr lang="ru-RU" dirty="0" smtClean="0"/>
              <a:t>, галерей стали </a:t>
            </a:r>
            <a:r>
              <a:rPr lang="ru-RU" dirty="0" err="1" smtClean="0"/>
              <a:t>вилучатися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полотна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скульптури</a:t>
            </a:r>
            <a:r>
              <a:rPr lang="ru-RU" dirty="0" smtClean="0"/>
              <a:t>, </a:t>
            </a:r>
            <a:r>
              <a:rPr lang="ru-RU" dirty="0" err="1" smtClean="0"/>
              <a:t>присвячені</a:t>
            </a:r>
            <a:r>
              <a:rPr lang="ru-RU" dirty="0" smtClean="0"/>
              <a:t> «вождю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» </a:t>
            </a:r>
            <a:r>
              <a:rPr lang="ru-RU" dirty="0" err="1" smtClean="0"/>
              <a:t>Й.Сталіну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Митці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почали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форм </a:t>
            </a:r>
            <a:r>
              <a:rPr lang="ru-RU" dirty="0" err="1" smtClean="0"/>
              <a:t>творчості</a:t>
            </a:r>
            <a:r>
              <a:rPr lang="ru-RU" dirty="0" smtClean="0"/>
              <a:t>, правда, не </a:t>
            </a:r>
            <a:r>
              <a:rPr lang="ru-RU" dirty="0" err="1" smtClean="0"/>
              <a:t>виходячи</a:t>
            </a:r>
            <a:r>
              <a:rPr lang="ru-RU" dirty="0" smtClean="0"/>
              <a:t> за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соціалістичного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образотворчому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плідно</a:t>
            </a:r>
            <a:r>
              <a:rPr lang="ru-RU" dirty="0" smtClean="0"/>
              <a:t> </a:t>
            </a:r>
            <a:r>
              <a:rPr lang="ru-RU" dirty="0" err="1" smtClean="0"/>
              <a:t>працювала</a:t>
            </a:r>
            <a:r>
              <a:rPr lang="ru-RU" dirty="0" smtClean="0"/>
              <a:t> </a:t>
            </a:r>
            <a:r>
              <a:rPr lang="ru-RU" dirty="0" err="1" smtClean="0"/>
              <a:t>ціла</a:t>
            </a:r>
            <a:r>
              <a:rPr lang="ru-RU" dirty="0" smtClean="0"/>
              <a:t> плеяда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i="1" dirty="0" err="1" smtClean="0"/>
              <a:t>М.Божій</a:t>
            </a:r>
            <a:r>
              <a:rPr lang="ru-RU" i="1" dirty="0" smtClean="0"/>
              <a:t>, </a:t>
            </a:r>
            <a:r>
              <a:rPr lang="ru-RU" i="1" dirty="0" err="1" smtClean="0"/>
              <a:t>М.Дерегус</a:t>
            </a:r>
            <a:r>
              <a:rPr lang="ru-RU" i="1" dirty="0" smtClean="0"/>
              <a:t>, </a:t>
            </a:r>
            <a:r>
              <a:rPr lang="ru-RU" i="1" dirty="0" err="1" smtClean="0"/>
              <a:t>В.Касіян</a:t>
            </a:r>
            <a:r>
              <a:rPr lang="ru-RU" i="1" dirty="0" smtClean="0"/>
              <a:t>, </a:t>
            </a:r>
            <a:r>
              <a:rPr lang="ru-RU" i="1" dirty="0" err="1" smtClean="0"/>
              <a:t>К.Трохименко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http://ukrmap.su/program2010/uh11/uh11_14_files/image023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78621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500042"/>
            <a:ext cx="8858312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творчими</a:t>
            </a:r>
            <a:r>
              <a:rPr lang="ru-RU" dirty="0" smtClean="0"/>
              <a:t> </a:t>
            </a:r>
            <a:r>
              <a:rPr lang="ru-RU" dirty="0" err="1" smtClean="0"/>
              <a:t>здобутками</a:t>
            </a:r>
            <a:r>
              <a:rPr lang="ru-RU" dirty="0" smtClean="0"/>
              <a:t> </a:t>
            </a:r>
            <a:r>
              <a:rPr lang="ru-RU" dirty="0" err="1" smtClean="0"/>
              <a:t>засяяла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прекрасної</a:t>
            </a:r>
            <a:r>
              <a:rPr lang="ru-RU" dirty="0" smtClean="0"/>
              <a:t> </a:t>
            </a:r>
            <a:r>
              <a:rPr lang="ru-RU" dirty="0" err="1" smtClean="0"/>
              <a:t>художниці</a:t>
            </a:r>
            <a:r>
              <a:rPr lang="ru-RU" dirty="0" smtClean="0"/>
              <a:t> </a:t>
            </a:r>
            <a:r>
              <a:rPr lang="ru-RU" b="1" i="1" dirty="0" err="1" smtClean="0"/>
              <a:t>Т.Яблонської</a:t>
            </a:r>
            <a:r>
              <a:rPr lang="ru-RU" i="1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в 50-і роки вона </a:t>
            </a:r>
            <a:r>
              <a:rPr lang="ru-RU" dirty="0" err="1" smtClean="0"/>
              <a:t>здобула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авторитет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чудовими</a:t>
            </a:r>
            <a:r>
              <a:rPr lang="ru-RU" dirty="0" smtClean="0"/>
              <a:t> полотнами </a:t>
            </a:r>
            <a:r>
              <a:rPr lang="ru-RU" i="1" dirty="0" smtClean="0"/>
              <a:t>«Весна», «Ранок», «</a:t>
            </a:r>
            <a:r>
              <a:rPr lang="ru-RU" i="1" dirty="0" err="1" smtClean="0"/>
              <a:t>Хліб</a:t>
            </a:r>
            <a:r>
              <a:rPr lang="ru-RU" i="1" dirty="0" smtClean="0"/>
              <a:t>»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У 60-і роки </a:t>
            </a:r>
            <a:r>
              <a:rPr lang="ru-RU" dirty="0" err="1" smtClean="0"/>
              <a:t>Т.Яблонська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продемонструвала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стиль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просліджувалася</a:t>
            </a:r>
            <a:r>
              <a:rPr lang="ru-RU" dirty="0" smtClean="0"/>
              <a:t> </a:t>
            </a:r>
            <a:r>
              <a:rPr lang="ru-RU" dirty="0" err="1" smtClean="0"/>
              <a:t>давня</a:t>
            </a:r>
            <a:r>
              <a:rPr lang="ru-RU" dirty="0" smtClean="0"/>
              <a:t> </a:t>
            </a:r>
            <a:r>
              <a:rPr lang="ru-RU" dirty="0" err="1" smtClean="0"/>
              <a:t>градація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народного </a:t>
            </a:r>
            <a:r>
              <a:rPr lang="ru-RU" dirty="0" err="1" smtClean="0"/>
              <a:t>живопису</a:t>
            </a:r>
            <a:r>
              <a:rPr lang="ru-RU" dirty="0" smtClean="0"/>
              <a:t>.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i="1" dirty="0" err="1" smtClean="0"/>
              <a:t>В.Зарецьким</a:t>
            </a:r>
            <a:r>
              <a:rPr lang="ru-RU" b="1" i="1" dirty="0" smtClean="0"/>
              <a:t> </a:t>
            </a:r>
            <a:r>
              <a:rPr lang="ru-RU" dirty="0" err="1" smtClean="0"/>
              <a:t>Т.Яблонська</a:t>
            </a:r>
            <a:r>
              <a:rPr lang="ru-RU" dirty="0" smtClean="0"/>
              <a:t> стала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b="1" dirty="0" smtClean="0"/>
              <a:t>фольклорного </a:t>
            </a:r>
            <a:r>
              <a:rPr lang="ru-RU" b="1" dirty="0" err="1" smtClean="0"/>
              <a:t>напряму</a:t>
            </a:r>
            <a:r>
              <a:rPr lang="ru-RU" dirty="0" smtClean="0"/>
              <a:t> в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образотворчому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, </a:t>
            </a:r>
            <a:r>
              <a:rPr lang="ru-RU" dirty="0" err="1" smtClean="0"/>
              <a:t>розвивався</a:t>
            </a:r>
            <a:r>
              <a:rPr lang="ru-RU" dirty="0" smtClean="0"/>
              <a:t> в </a:t>
            </a:r>
            <a:r>
              <a:rPr lang="ru-RU" dirty="0" err="1" smtClean="0"/>
              <a:t>наступні</a:t>
            </a:r>
            <a:r>
              <a:rPr lang="ru-RU" dirty="0" smtClean="0"/>
              <a:t> роки.</a:t>
            </a:r>
          </a:p>
          <a:p>
            <a:r>
              <a:rPr lang="ru-RU" dirty="0" err="1" smtClean="0"/>
              <a:t>Відчувши</a:t>
            </a:r>
            <a:r>
              <a:rPr lang="ru-RU" dirty="0" smtClean="0"/>
              <a:t> </a:t>
            </a:r>
            <a:r>
              <a:rPr lang="ru-RU" dirty="0" err="1" smtClean="0"/>
              <a:t>віяння</a:t>
            </a:r>
            <a:r>
              <a:rPr lang="ru-RU" dirty="0" smtClean="0"/>
              <a:t> «</a:t>
            </a:r>
            <a:r>
              <a:rPr lang="ru-RU" dirty="0" err="1" smtClean="0"/>
              <a:t>відлиги</a:t>
            </a:r>
            <a:r>
              <a:rPr lang="ru-RU" dirty="0" smtClean="0"/>
              <a:t>»,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ідеями</a:t>
            </a:r>
            <a:r>
              <a:rPr lang="ru-RU" dirty="0" smtClean="0"/>
              <a:t> </a:t>
            </a:r>
            <a:r>
              <a:rPr lang="ru-RU" dirty="0" err="1" smtClean="0"/>
              <a:t>збагатили</a:t>
            </a:r>
            <a:r>
              <a:rPr lang="ru-RU" dirty="0" smtClean="0"/>
              <a:t> свою </a:t>
            </a:r>
            <a:r>
              <a:rPr lang="ru-RU" dirty="0" err="1" smtClean="0"/>
              <a:t>творчу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скульптори</a:t>
            </a:r>
            <a:r>
              <a:rPr lang="ru-RU" dirty="0" smtClean="0"/>
              <a:t>. З </a:t>
            </a:r>
            <a:r>
              <a:rPr lang="ru-RU" dirty="0" err="1" smtClean="0"/>
              <a:t>нагоди</a:t>
            </a:r>
            <a:r>
              <a:rPr lang="ru-RU" dirty="0" smtClean="0"/>
              <a:t> </a:t>
            </a:r>
            <a:r>
              <a:rPr lang="ru-RU" dirty="0" err="1" smtClean="0"/>
              <a:t>відзначення</a:t>
            </a:r>
            <a:r>
              <a:rPr lang="ru-RU" dirty="0" smtClean="0"/>
              <a:t> 150-річчя </a:t>
            </a:r>
            <a:r>
              <a:rPr lang="ru-RU" dirty="0" err="1" smtClean="0"/>
              <a:t>від</a:t>
            </a:r>
            <a:r>
              <a:rPr lang="ru-RU" dirty="0" smtClean="0"/>
              <a:t> дня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Т.Шевченка</a:t>
            </a:r>
            <a:r>
              <a:rPr lang="ru-RU" dirty="0" smtClean="0"/>
              <a:t> у </a:t>
            </a:r>
            <a:r>
              <a:rPr lang="ru-RU" dirty="0" err="1" smtClean="0"/>
              <a:t>Москві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споруджено</a:t>
            </a:r>
            <a:r>
              <a:rPr lang="ru-RU" dirty="0" smtClean="0"/>
              <a:t> </a:t>
            </a:r>
            <a:r>
              <a:rPr lang="ru-RU" b="1" dirty="0" err="1" smtClean="0"/>
              <a:t>пам'ятник</a:t>
            </a:r>
            <a:r>
              <a:rPr lang="ru-RU" b="1" dirty="0" smtClean="0"/>
              <a:t> Великому Кобзарю</a:t>
            </a:r>
            <a:r>
              <a:rPr lang="ru-RU" dirty="0" smtClean="0"/>
              <a:t> (</a:t>
            </a:r>
            <a:r>
              <a:rPr lang="ru-RU" dirty="0" err="1" smtClean="0"/>
              <a:t>автори</a:t>
            </a:r>
            <a:r>
              <a:rPr lang="ru-RU" dirty="0" smtClean="0"/>
              <a:t> – </a:t>
            </a:r>
            <a:r>
              <a:rPr lang="ru-RU" i="1" dirty="0" err="1" smtClean="0"/>
              <a:t>М</a:t>
            </a:r>
            <a:r>
              <a:rPr lang="ru-RU" dirty="0" err="1" smtClean="0"/>
              <a:t>.</a:t>
            </a:r>
            <a:r>
              <a:rPr lang="ru-RU" i="1" dirty="0" err="1" smtClean="0"/>
              <a:t>Грисюк</a:t>
            </a:r>
            <a:r>
              <a:rPr lang="ru-RU" i="1" dirty="0" smtClean="0"/>
              <a:t>, </a:t>
            </a:r>
            <a:r>
              <a:rPr lang="ru-RU" i="1" dirty="0" err="1" smtClean="0"/>
              <a:t>Ю.Сінкевич</a:t>
            </a:r>
            <a:r>
              <a:rPr lang="ru-RU" i="1" dirty="0" smtClean="0"/>
              <a:t>, </a:t>
            </a:r>
            <a:r>
              <a:rPr lang="ru-RU" i="1" dirty="0" err="1" smtClean="0"/>
              <a:t>А.Фуженко</a:t>
            </a:r>
            <a:r>
              <a:rPr lang="ru-RU" i="1" dirty="0" smtClean="0"/>
              <a:t>). </a:t>
            </a:r>
            <a:r>
              <a:rPr lang="ru-RU" dirty="0" smtClean="0"/>
              <a:t>Того ж року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b="1" dirty="0" err="1" smtClean="0"/>
              <a:t>пам'ятник</a:t>
            </a:r>
            <a:r>
              <a:rPr lang="ru-RU" b="1" dirty="0" smtClean="0"/>
              <a:t> </a:t>
            </a:r>
            <a:r>
              <a:rPr lang="ru-RU" b="1" dirty="0" err="1" smtClean="0"/>
              <a:t>І.Франку</a:t>
            </a:r>
            <a:r>
              <a:rPr lang="ru-RU" dirty="0" smtClean="0"/>
              <a:t> (</a:t>
            </a:r>
            <a:r>
              <a:rPr lang="ru-RU" dirty="0" err="1" smtClean="0"/>
              <a:t>автори</a:t>
            </a:r>
            <a:r>
              <a:rPr lang="ru-RU" dirty="0" smtClean="0"/>
              <a:t> – </a:t>
            </a:r>
            <a:r>
              <a:rPr lang="ru-RU" i="1" dirty="0" smtClean="0"/>
              <a:t>В.Борисенко, </a:t>
            </a:r>
            <a:r>
              <a:rPr lang="ru-RU" i="1" dirty="0" err="1" smtClean="0"/>
              <a:t>Д.Крвавич</a:t>
            </a:r>
            <a:r>
              <a:rPr lang="ru-RU" i="1" dirty="0" smtClean="0"/>
              <a:t>, </a:t>
            </a:r>
            <a:r>
              <a:rPr lang="ru-RU" i="1" dirty="0" err="1" smtClean="0"/>
              <a:t>Е.Мисько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Оригінальні</a:t>
            </a:r>
            <a:r>
              <a:rPr lang="ru-RU" dirty="0" smtClean="0"/>
              <a:t> твори </a:t>
            </a:r>
            <a:r>
              <a:rPr lang="ru-RU" dirty="0" err="1" smtClean="0"/>
              <a:t>станкової</a:t>
            </a:r>
            <a:r>
              <a:rPr lang="ru-RU" dirty="0" smtClean="0"/>
              <a:t> </a:t>
            </a:r>
            <a:r>
              <a:rPr lang="ru-RU" dirty="0" err="1" smtClean="0"/>
              <a:t>скульптури</a:t>
            </a:r>
            <a:r>
              <a:rPr lang="ru-RU" dirty="0" smtClean="0"/>
              <a:t> створили </a:t>
            </a:r>
            <a:r>
              <a:rPr lang="ru-RU" i="1" dirty="0" err="1" smtClean="0"/>
              <a:t>М.Рябінін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В.Сколоздра</a:t>
            </a:r>
            <a:r>
              <a:rPr lang="ru-RU" i="1" dirty="0" smtClean="0"/>
              <a:t> («</a:t>
            </a:r>
            <a:r>
              <a:rPr lang="ru-RU" i="1" dirty="0" err="1" smtClean="0"/>
              <a:t>Олекса</a:t>
            </a:r>
            <a:r>
              <a:rPr lang="ru-RU" i="1" dirty="0" smtClean="0"/>
              <a:t> </a:t>
            </a:r>
            <a:r>
              <a:rPr lang="ru-RU" i="1" dirty="0" err="1" smtClean="0"/>
              <a:t>Довбуш</a:t>
            </a:r>
            <a:r>
              <a:rPr lang="ru-RU" i="1" dirty="0" smtClean="0"/>
              <a:t>»), </a:t>
            </a:r>
            <a:r>
              <a:rPr lang="ru-RU" i="1" dirty="0" err="1" smtClean="0"/>
              <a:t>Г.Петрашевич</a:t>
            </a:r>
            <a:r>
              <a:rPr lang="ru-RU" i="1" dirty="0" smtClean="0"/>
              <a:t> («</a:t>
            </a:r>
            <a:r>
              <a:rPr lang="ru-RU" i="1" dirty="0" err="1" smtClean="0"/>
              <a:t>Дитино</a:t>
            </a:r>
            <a:r>
              <a:rPr lang="ru-RU" i="1" dirty="0" smtClean="0"/>
              <a:t> моя») </a:t>
            </a:r>
            <a:r>
              <a:rPr lang="ru-RU" dirty="0" smtClean="0"/>
              <a:t>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митці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зростан­ня</a:t>
            </a:r>
            <a:r>
              <a:rPr lang="ru-RU" dirty="0" smtClean="0"/>
              <a:t> </a:t>
            </a:r>
            <a:r>
              <a:rPr lang="ru-RU" dirty="0" err="1" smtClean="0"/>
              <a:t>інтересу</a:t>
            </a:r>
            <a:r>
              <a:rPr lang="ru-RU" dirty="0" smtClean="0"/>
              <a:t> до театрального </a:t>
            </a:r>
            <a:r>
              <a:rPr lang="ru-RU" dirty="0" err="1" smtClean="0"/>
              <a:t>мистецтва</a:t>
            </a:r>
            <a:r>
              <a:rPr lang="ru-RU" dirty="0" smtClean="0"/>
              <a:t>. Попри </a:t>
            </a:r>
            <a:r>
              <a:rPr lang="ru-RU" dirty="0" err="1" smtClean="0"/>
              <a:t>зменшення</a:t>
            </a:r>
            <a:r>
              <a:rPr lang="ru-RU" b="1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театрів</a:t>
            </a:r>
            <a:r>
              <a:rPr lang="ru-RU" dirty="0" smtClean="0"/>
              <a:t> у </a:t>
            </a:r>
            <a:r>
              <a:rPr lang="ru-RU" dirty="0" err="1" smtClean="0"/>
              <a:t>республіці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80-ти в 50-і роки до 60-ти в </a:t>
            </a:r>
            <a:r>
              <a:rPr lang="ru-RU" dirty="0" err="1" smtClean="0"/>
              <a:t>середині</a:t>
            </a:r>
            <a:r>
              <a:rPr lang="ru-RU" dirty="0" smtClean="0"/>
              <a:t> 60-х </a:t>
            </a:r>
            <a:r>
              <a:rPr lang="ru-RU" dirty="0" err="1" smtClean="0"/>
              <a:t>років</a:t>
            </a:r>
            <a:r>
              <a:rPr lang="ru-RU" dirty="0" smtClean="0"/>
              <a:t>), число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глядачів</a:t>
            </a:r>
            <a:r>
              <a:rPr lang="ru-RU" dirty="0" smtClean="0"/>
              <a:t> </a:t>
            </a:r>
            <a:r>
              <a:rPr lang="ru-RU" dirty="0" err="1" smtClean="0"/>
              <a:t>помітно</a:t>
            </a:r>
            <a:r>
              <a:rPr lang="ru-RU" dirty="0" smtClean="0"/>
              <a:t> </a:t>
            </a:r>
            <a:r>
              <a:rPr lang="ru-RU" dirty="0" err="1" smtClean="0"/>
              <a:t>збільшилося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Мало кого могла </a:t>
            </a:r>
            <a:r>
              <a:rPr lang="ru-RU" dirty="0" err="1" smtClean="0"/>
              <a:t>лишити</a:t>
            </a:r>
            <a:r>
              <a:rPr lang="ru-RU" dirty="0" smtClean="0"/>
              <a:t> </a:t>
            </a:r>
            <a:r>
              <a:rPr lang="ru-RU" dirty="0" err="1" smtClean="0"/>
              <a:t>байдужим</a:t>
            </a:r>
            <a:r>
              <a:rPr lang="ru-RU" dirty="0" smtClean="0"/>
              <a:t> </a:t>
            </a:r>
            <a:r>
              <a:rPr lang="ru-RU" dirty="0" err="1" smtClean="0"/>
              <a:t>блискуча</a:t>
            </a:r>
            <a:r>
              <a:rPr lang="ru-RU" dirty="0" smtClean="0"/>
              <a:t> </a:t>
            </a:r>
            <a:r>
              <a:rPr lang="ru-RU" dirty="0" err="1" smtClean="0"/>
              <a:t>гра</a:t>
            </a:r>
            <a:r>
              <a:rPr lang="ru-RU" dirty="0" smtClean="0"/>
              <a:t> </a:t>
            </a:r>
            <a:r>
              <a:rPr lang="ru-RU" dirty="0" err="1" smtClean="0"/>
              <a:t>справжніх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– </a:t>
            </a:r>
            <a:r>
              <a:rPr lang="ru-RU" i="1" dirty="0" err="1" smtClean="0"/>
              <a:t>А.Бучми</a:t>
            </a:r>
            <a:r>
              <a:rPr lang="ru-RU" i="1" dirty="0" smtClean="0"/>
              <a:t>, </a:t>
            </a:r>
            <a:r>
              <a:rPr lang="ru-RU" i="1" dirty="0" err="1" smtClean="0"/>
              <a:t>В.Добровольського</a:t>
            </a:r>
            <a:r>
              <a:rPr lang="ru-RU" i="1" dirty="0" smtClean="0"/>
              <a:t>, Ю.Лаврова, </a:t>
            </a:r>
            <a:r>
              <a:rPr lang="ru-RU" i="1" dirty="0" err="1" smtClean="0"/>
              <a:t>И.Ужвій</a:t>
            </a:r>
            <a:r>
              <a:rPr lang="ru-RU" i="1" dirty="0" smtClean="0"/>
              <a:t>, </a:t>
            </a:r>
            <a:r>
              <a:rPr lang="ru-RU" i="1" dirty="0" err="1" smtClean="0"/>
              <a:t>Ю.Шумського</a:t>
            </a:r>
            <a:r>
              <a:rPr lang="ru-RU" i="1" dirty="0" smtClean="0"/>
              <a:t>. </a:t>
            </a:r>
            <a:r>
              <a:rPr lang="ru-RU" dirty="0" err="1" smtClean="0"/>
              <a:t>Вмілими</a:t>
            </a:r>
            <a:r>
              <a:rPr lang="ru-RU" dirty="0" smtClean="0"/>
              <a:t> </a:t>
            </a:r>
            <a:r>
              <a:rPr lang="ru-RU" dirty="0" err="1" smtClean="0"/>
              <a:t>послідовниками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Л.Курбаса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стали </a:t>
            </a:r>
            <a:r>
              <a:rPr lang="ru-RU" dirty="0" err="1" smtClean="0"/>
              <a:t>режисери</a:t>
            </a:r>
            <a:r>
              <a:rPr lang="ru-RU" dirty="0" smtClean="0"/>
              <a:t>: </a:t>
            </a:r>
            <a:r>
              <a:rPr lang="ru-RU" i="1" dirty="0" smtClean="0"/>
              <a:t>Г.Юра, М </a:t>
            </a:r>
            <a:r>
              <a:rPr lang="ru-RU" i="1" dirty="0" err="1" smtClean="0"/>
              <a:t>Крушельницький</a:t>
            </a:r>
            <a:r>
              <a:rPr lang="ru-RU" i="1" dirty="0" smtClean="0"/>
              <a:t>, В.Скляренко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крок</a:t>
            </a:r>
            <a:r>
              <a:rPr lang="ru-RU" dirty="0" smtClean="0"/>
              <a:t> </a:t>
            </a:r>
            <a:r>
              <a:rPr lang="ru-RU" dirty="0" err="1" smtClean="0"/>
              <a:t>уперед</a:t>
            </a:r>
            <a:r>
              <a:rPr lang="ru-RU" dirty="0" smtClean="0"/>
              <a:t>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архітектура</a:t>
            </a:r>
            <a:r>
              <a:rPr lang="ru-RU" dirty="0" smtClean="0"/>
              <a:t>.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збудовано</a:t>
            </a:r>
            <a:r>
              <a:rPr lang="ru-RU" dirty="0" smtClean="0"/>
              <a:t> низку </a:t>
            </a:r>
            <a:r>
              <a:rPr lang="ru-RU" dirty="0" err="1" smtClean="0"/>
              <a:t>цікавих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них – </a:t>
            </a:r>
            <a:r>
              <a:rPr lang="ru-RU" i="1" dirty="0" err="1" smtClean="0"/>
              <a:t>Будинок</a:t>
            </a:r>
            <a:r>
              <a:rPr lang="ru-RU" i="1" dirty="0" smtClean="0"/>
              <a:t> </a:t>
            </a:r>
            <a:r>
              <a:rPr lang="ru-RU" i="1" dirty="0" err="1" smtClean="0"/>
              <a:t>техніки</a:t>
            </a:r>
            <a:r>
              <a:rPr lang="ru-RU" i="1" dirty="0" smtClean="0"/>
              <a:t> у </a:t>
            </a:r>
            <a:r>
              <a:rPr lang="ru-RU" i="1" dirty="0" err="1" smtClean="0"/>
              <a:t>Ворошиловграді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Луганськ</a:t>
            </a:r>
            <a:r>
              <a:rPr lang="ru-RU" dirty="0" smtClean="0"/>
              <a:t>), </a:t>
            </a:r>
            <a:r>
              <a:rPr lang="ru-RU" i="1" dirty="0" err="1" smtClean="0"/>
              <a:t>драматичний</a:t>
            </a:r>
            <a:r>
              <a:rPr lang="ru-RU" i="1" dirty="0" smtClean="0"/>
              <a:t> театр у </a:t>
            </a:r>
            <a:r>
              <a:rPr lang="ru-RU" i="1" dirty="0" err="1" smtClean="0"/>
              <a:t>Тернополі</a:t>
            </a:r>
            <a:r>
              <a:rPr lang="ru-RU" i="1" dirty="0" smtClean="0"/>
              <a:t>, </a:t>
            </a:r>
            <a:r>
              <a:rPr lang="ru-RU" i="1" dirty="0" err="1" smtClean="0"/>
              <a:t>кінотеатр</a:t>
            </a:r>
            <a:r>
              <a:rPr lang="ru-RU" i="1" dirty="0" smtClean="0"/>
              <a:t> «</a:t>
            </a:r>
            <a:r>
              <a:rPr lang="ru-RU" i="1" dirty="0" err="1" smtClean="0"/>
              <a:t>Київ</a:t>
            </a:r>
            <a:r>
              <a:rPr lang="ru-RU" i="1" dirty="0" smtClean="0"/>
              <a:t>» </a:t>
            </a:r>
            <a:r>
              <a:rPr lang="ru-RU" i="1" dirty="0" err="1" smtClean="0"/>
              <a:t>у</a:t>
            </a:r>
            <a:r>
              <a:rPr lang="ru-RU" i="1" dirty="0" smtClean="0"/>
              <a:t> </a:t>
            </a:r>
            <a:r>
              <a:rPr lang="ru-RU" i="1" dirty="0" err="1" smtClean="0"/>
              <a:t>столиці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. </a:t>
            </a:r>
            <a:r>
              <a:rPr lang="ru-RU" i="1" dirty="0" err="1" smtClean="0"/>
              <a:t>Будинок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 в </a:t>
            </a:r>
            <a:r>
              <a:rPr lang="ru-RU" i="1" dirty="0" err="1" smtClean="0"/>
              <a:t>Новій</a:t>
            </a:r>
            <a:r>
              <a:rPr lang="ru-RU" i="1" dirty="0" smtClean="0"/>
              <a:t> </a:t>
            </a:r>
            <a:r>
              <a:rPr lang="ru-RU" i="1" dirty="0" err="1" smtClean="0"/>
              <a:t>Каховці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072230"/>
          </a:xfrm>
        </p:spPr>
        <p:txBody>
          <a:bodyPr/>
          <a:lstStyle/>
          <a:p>
            <a:r>
              <a:rPr lang="ru-RU" dirty="0" err="1" smtClean="0"/>
              <a:t>Продовжувалася</a:t>
            </a:r>
            <a:r>
              <a:rPr lang="ru-RU" dirty="0" smtClean="0"/>
              <a:t> </a:t>
            </a:r>
            <a:r>
              <a:rPr lang="ru-RU" dirty="0" err="1" smtClean="0"/>
              <a:t>забудова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магістралі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– </a:t>
            </a:r>
            <a:r>
              <a:rPr lang="ru-RU" dirty="0" err="1" smtClean="0"/>
              <a:t>Х</a:t>
            </a:r>
            <a:r>
              <a:rPr lang="ru-RU" i="1" dirty="0" err="1" smtClean="0"/>
              <a:t>рещатика</a:t>
            </a:r>
            <a:r>
              <a:rPr lang="ru-RU" i="1" dirty="0" smtClean="0"/>
              <a:t>, </a:t>
            </a:r>
            <a:r>
              <a:rPr lang="ru-RU" dirty="0" err="1" smtClean="0"/>
              <a:t>зруйнованого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німецько-фашистської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. </a:t>
            </a:r>
            <a:r>
              <a:rPr lang="ru-RU" dirty="0" err="1" smtClean="0"/>
              <a:t>Серйозна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приділялася</a:t>
            </a:r>
            <a:r>
              <a:rPr lang="ru-RU" dirty="0" smtClean="0"/>
              <a:t> </a:t>
            </a:r>
            <a:r>
              <a:rPr lang="ru-RU" dirty="0" err="1" smtClean="0"/>
              <a:t>подоланню</a:t>
            </a:r>
            <a:r>
              <a:rPr lang="ru-RU" dirty="0" smtClean="0"/>
              <a:t> непрактичного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архітектурної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, </a:t>
            </a:r>
            <a:r>
              <a:rPr lang="ru-RU" dirty="0" err="1" smtClean="0"/>
              <a:t>декоративних</a:t>
            </a:r>
            <a:r>
              <a:rPr lang="ru-RU" dirty="0" smtClean="0"/>
              <a:t> </a:t>
            </a:r>
            <a:r>
              <a:rPr lang="ru-RU" dirty="0" err="1" smtClean="0"/>
              <a:t>надмірностей</a:t>
            </a:r>
            <a:r>
              <a:rPr lang="ru-RU" dirty="0" smtClean="0"/>
              <a:t>, </a:t>
            </a:r>
            <a:r>
              <a:rPr lang="ru-RU" dirty="0" err="1" smtClean="0"/>
              <a:t>проявів</a:t>
            </a:r>
            <a:r>
              <a:rPr lang="ru-RU" dirty="0" smtClean="0"/>
              <a:t> </a:t>
            </a:r>
            <a:r>
              <a:rPr lang="ru-RU" dirty="0" err="1" smtClean="0"/>
              <a:t>формалізму</a:t>
            </a:r>
            <a:r>
              <a:rPr lang="ru-RU" dirty="0" smtClean="0"/>
              <a:t> в </a:t>
            </a:r>
            <a:r>
              <a:rPr lang="ru-RU" dirty="0" err="1" smtClean="0"/>
              <a:t>архітектурному</a:t>
            </a:r>
            <a:r>
              <a:rPr lang="ru-RU" dirty="0" smtClean="0"/>
              <a:t> </a:t>
            </a:r>
            <a:r>
              <a:rPr lang="ru-RU" dirty="0" err="1" smtClean="0"/>
              <a:t>проектуванні</a:t>
            </a:r>
            <a:r>
              <a:rPr lang="ru-RU" dirty="0" smtClean="0"/>
              <a:t>. З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напрямом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стало </a:t>
            </a:r>
            <a:r>
              <a:rPr lang="ru-RU" dirty="0" err="1" smtClean="0"/>
              <a:t>типове</a:t>
            </a:r>
            <a:r>
              <a:rPr lang="ru-RU" dirty="0" smtClean="0"/>
              <a:t> </a:t>
            </a:r>
            <a:r>
              <a:rPr lang="ru-RU" dirty="0" err="1" smtClean="0"/>
              <a:t>проектування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Встановлення</a:t>
            </a:r>
            <a:r>
              <a:rPr lang="ru-RU" i="1" dirty="0" smtClean="0"/>
              <a:t> </a:t>
            </a:r>
            <a:r>
              <a:rPr lang="ru-RU" i="1" dirty="0" err="1" smtClean="0"/>
              <a:t>Шевченківської</a:t>
            </a:r>
            <a:r>
              <a:rPr lang="ru-RU" i="1" dirty="0" smtClean="0"/>
              <a:t> </a:t>
            </a:r>
            <a:r>
              <a:rPr lang="ru-RU" i="1" dirty="0" err="1" smtClean="0"/>
              <a:t>премії</a:t>
            </a:r>
            <a:r>
              <a:rPr lang="ru-RU" i="1" dirty="0" smtClean="0"/>
              <a:t>. </a:t>
            </a:r>
            <a:r>
              <a:rPr lang="ru-RU" dirty="0" smtClean="0"/>
              <a:t>З метою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митців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1962 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щорічну</a:t>
            </a:r>
            <a:r>
              <a:rPr lang="ru-RU" dirty="0" smtClean="0"/>
              <a:t> </a:t>
            </a:r>
            <a:r>
              <a:rPr lang="ru-RU" dirty="0" err="1" smtClean="0"/>
              <a:t>Шевченківську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, яка </a:t>
            </a:r>
            <a:r>
              <a:rPr lang="ru-RU" dirty="0" err="1" smtClean="0"/>
              <a:t>присуджувалася</a:t>
            </a:r>
            <a:r>
              <a:rPr lang="ru-RU" dirty="0" smtClean="0"/>
              <a:t> за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здобутки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журналістики</a:t>
            </a:r>
            <a:r>
              <a:rPr lang="ru-RU" dirty="0" smtClean="0"/>
              <a:t>,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кроком</a:t>
            </a:r>
            <a:r>
              <a:rPr lang="ru-RU" dirty="0" smtClean="0"/>
              <a:t> на шляху теоретичного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</a:t>
            </a:r>
            <a:r>
              <a:rPr lang="ru-RU" dirty="0" err="1" smtClean="0"/>
              <a:t>поступового</a:t>
            </a:r>
            <a:r>
              <a:rPr lang="ru-RU" dirty="0" smtClean="0"/>
              <a:t> </a:t>
            </a:r>
            <a:r>
              <a:rPr lang="ru-RU" dirty="0" err="1" smtClean="0"/>
              <a:t>зближення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 СРСР в одну став XXII </a:t>
            </a:r>
            <a:r>
              <a:rPr lang="ru-RU" dirty="0" err="1" smtClean="0"/>
              <a:t>з'їзд</a:t>
            </a:r>
            <a:r>
              <a:rPr lang="ru-RU" dirty="0" smtClean="0"/>
              <a:t> КПРС,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активно </a:t>
            </a:r>
            <a:r>
              <a:rPr lang="ru-RU" dirty="0" err="1" smtClean="0"/>
              <a:t>пропагованих</a:t>
            </a:r>
            <a:r>
              <a:rPr lang="ru-RU" dirty="0" smtClean="0"/>
              <a:t> в </a:t>
            </a:r>
            <a:r>
              <a:rPr lang="ru-RU" dirty="0" err="1" smtClean="0"/>
              <a:t>Програмі</a:t>
            </a:r>
            <a:r>
              <a:rPr lang="ru-RU" dirty="0" smtClean="0"/>
              <a:t> перспектив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комуністичного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теза про </a:t>
            </a:r>
            <a:r>
              <a:rPr lang="ru-RU" dirty="0" err="1" smtClean="0"/>
              <a:t>поступове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неухильне</a:t>
            </a:r>
            <a:r>
              <a:rPr lang="ru-RU" dirty="0" smtClean="0"/>
              <a:t> </a:t>
            </a:r>
            <a:r>
              <a:rPr lang="ru-RU" b="1" dirty="0" err="1" smtClean="0"/>
              <a:t>стирання</a:t>
            </a:r>
            <a:r>
              <a:rPr lang="ru-RU" b="1" dirty="0" smtClean="0"/>
              <a:t> в СРСР </a:t>
            </a:r>
            <a:r>
              <a:rPr lang="ru-RU" b="1" dirty="0" err="1" smtClean="0"/>
              <a:t>національних</a:t>
            </a:r>
            <a:r>
              <a:rPr lang="ru-RU" b="1" dirty="0" smtClean="0"/>
              <a:t> </a:t>
            </a:r>
            <a:r>
              <a:rPr lang="ru-RU" b="1" dirty="0" err="1" smtClean="0"/>
              <a:t>відмінностей</a:t>
            </a:r>
            <a:r>
              <a:rPr lang="ru-RU" b="1" dirty="0" smtClean="0"/>
              <a:t>,</a:t>
            </a:r>
            <a:r>
              <a:rPr lang="ru-RU" dirty="0" smtClean="0"/>
              <a:t> особливо </a:t>
            </a:r>
            <a:r>
              <a:rPr lang="ru-RU" dirty="0" err="1" smtClean="0"/>
              <a:t>мовних</a:t>
            </a:r>
            <a:r>
              <a:rPr lang="ru-RU" dirty="0" smtClean="0"/>
              <a:t>. Правда, в </a:t>
            </a:r>
            <a:r>
              <a:rPr lang="ru-RU" dirty="0" err="1" smtClean="0"/>
              <a:t>Програмі</a:t>
            </a:r>
            <a:r>
              <a:rPr lang="ru-RU" dirty="0" smtClean="0"/>
              <a:t> </a:t>
            </a:r>
            <a:r>
              <a:rPr lang="ru-RU" dirty="0" err="1" smtClean="0"/>
              <a:t>зазначалося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буде </a:t>
            </a:r>
            <a:r>
              <a:rPr lang="ru-RU" dirty="0" err="1" smtClean="0"/>
              <a:t>довготривалим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завершиться </a:t>
            </a:r>
            <a:r>
              <a:rPr lang="ru-RU" dirty="0" err="1" smtClean="0"/>
              <a:t>він</a:t>
            </a:r>
            <a:r>
              <a:rPr lang="ru-RU" dirty="0" smtClean="0"/>
              <a:t> на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в СРСР,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характеризуватиметься</a:t>
            </a:r>
            <a:r>
              <a:rPr lang="ru-RU" dirty="0" smtClean="0"/>
              <a:t>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зближенням</a:t>
            </a:r>
            <a:r>
              <a:rPr lang="ru-RU" i="1" dirty="0" smtClean="0"/>
              <a:t> </a:t>
            </a:r>
            <a:r>
              <a:rPr lang="ru-RU" i="1" dirty="0" err="1" smtClean="0"/>
              <a:t>націй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досягненням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повної</a:t>
            </a:r>
            <a:r>
              <a:rPr lang="ru-RU" i="1" dirty="0" smtClean="0"/>
              <a:t> </a:t>
            </a:r>
            <a:r>
              <a:rPr lang="ru-RU" i="1" dirty="0" err="1" smtClean="0"/>
              <a:t>єдності</a:t>
            </a:r>
            <a:r>
              <a:rPr lang="ru-RU" i="1" dirty="0" smtClean="0"/>
              <a:t>».</a:t>
            </a:r>
            <a:endParaRPr lang="ru-RU" dirty="0" smtClean="0"/>
          </a:p>
          <a:p>
            <a:r>
              <a:rPr lang="ru-RU" dirty="0" err="1" smtClean="0"/>
              <a:t>Прискорювачем</a:t>
            </a:r>
            <a:r>
              <a:rPr lang="ru-RU" dirty="0" smtClean="0"/>
              <a:t> </a:t>
            </a:r>
            <a:r>
              <a:rPr lang="ru-RU" dirty="0" err="1" smtClean="0"/>
              <a:t>партійного</a:t>
            </a:r>
            <a:r>
              <a:rPr lang="ru-RU" dirty="0" smtClean="0"/>
              <a:t> курсу на </a:t>
            </a:r>
            <a:r>
              <a:rPr lang="ru-RU" dirty="0" err="1" smtClean="0"/>
              <a:t>зближення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 стала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i="1" dirty="0" err="1" smtClean="0"/>
              <a:t>русифікації</a:t>
            </a:r>
            <a:r>
              <a:rPr lang="ru-RU" i="1" dirty="0" smtClean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надзвичайної</a:t>
            </a:r>
            <a:r>
              <a:rPr lang="ru-RU" dirty="0" smtClean="0"/>
              <a:t> </a:t>
            </a:r>
            <a:r>
              <a:rPr lang="ru-RU" dirty="0" err="1" smtClean="0"/>
              <a:t>активізації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/>
              <a:t>Русифікація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царизму,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союзного </a:t>
            </a:r>
            <a:r>
              <a:rPr lang="ru-RU" dirty="0" err="1" smtClean="0"/>
              <a:t>керівництва</a:t>
            </a:r>
            <a:r>
              <a:rPr lang="ru-RU" dirty="0" smtClean="0"/>
              <a:t> в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окраїнах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неросійських</a:t>
            </a:r>
            <a:r>
              <a:rPr lang="ru-RU" dirty="0" smtClean="0"/>
              <a:t> </a:t>
            </a:r>
            <a:r>
              <a:rPr lang="ru-RU" dirty="0" err="1" smtClean="0"/>
              <a:t>республіках</a:t>
            </a:r>
            <a:r>
              <a:rPr lang="ru-RU" dirty="0" smtClean="0"/>
              <a:t> СРСР,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звуження</a:t>
            </a:r>
            <a:r>
              <a:rPr lang="ru-RU" dirty="0" smtClean="0"/>
              <a:t>, </a:t>
            </a:r>
            <a:r>
              <a:rPr lang="ru-RU" dirty="0" err="1" smtClean="0"/>
              <a:t>приниження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відсунення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другорядні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висунення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історії</a:t>
            </a:r>
            <a:r>
              <a:rPr lang="ru-RU" dirty="0" smtClean="0"/>
              <a:t>. У 60-80-і роки </a:t>
            </a:r>
            <a:r>
              <a:rPr lang="ru-RU" dirty="0" err="1" smtClean="0"/>
              <a:t>проводилася</a:t>
            </a:r>
            <a:r>
              <a:rPr lang="ru-RU" dirty="0" smtClean="0"/>
              <a:t> </a:t>
            </a:r>
            <a:r>
              <a:rPr lang="ru-RU" dirty="0" err="1" smtClean="0"/>
              <a:t>партійним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державним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пропаганди</a:t>
            </a:r>
            <a:r>
              <a:rPr lang="ru-RU" dirty="0" smtClean="0"/>
              <a:t> І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зближення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 в СРСР, при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ігноруванні</a:t>
            </a:r>
            <a:r>
              <a:rPr lang="ru-RU" dirty="0" smtClean="0"/>
              <a:t> потреб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народностей </a:t>
            </a:r>
            <a:r>
              <a:rPr lang="ru-RU" dirty="0" err="1" smtClean="0"/>
              <a:t>неросійських</a:t>
            </a:r>
            <a:r>
              <a:rPr lang="ru-RU" dirty="0" smtClean="0"/>
              <a:t> </a:t>
            </a:r>
            <a:r>
              <a:rPr lang="ru-RU" dirty="0" err="1" smtClean="0"/>
              <a:t>союзних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республік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конкретними</a:t>
            </a:r>
            <a:r>
              <a:rPr lang="ru-RU" dirty="0" smtClean="0"/>
              <a:t> </a:t>
            </a:r>
            <a:r>
              <a:rPr lang="ru-RU" dirty="0" err="1" smtClean="0"/>
              <a:t>проявами</a:t>
            </a:r>
            <a:r>
              <a:rPr lang="ru-RU" dirty="0" smtClean="0"/>
              <a:t> стали </a:t>
            </a:r>
            <a:r>
              <a:rPr lang="ru-RU" b="1" dirty="0" err="1" smtClean="0"/>
              <a:t>освітянські</a:t>
            </a:r>
            <a:r>
              <a:rPr lang="ru-RU" b="1" dirty="0" smtClean="0"/>
              <a:t> </a:t>
            </a:r>
            <a:r>
              <a:rPr lang="ru-RU" b="1" dirty="0" err="1" smtClean="0"/>
              <a:t>реформи</a:t>
            </a:r>
            <a:r>
              <a:rPr lang="ru-RU" dirty="0" smtClean="0"/>
              <a:t> </a:t>
            </a:r>
            <a:r>
              <a:rPr lang="ru-RU" dirty="0" err="1" smtClean="0"/>
              <a:t>М.Хрущова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проводились </a:t>
            </a:r>
            <a:r>
              <a:rPr lang="ru-RU" dirty="0" err="1" smtClean="0"/>
              <a:t>наприкінці</a:t>
            </a:r>
            <a:r>
              <a:rPr lang="ru-RU" dirty="0" smtClean="0"/>
              <a:t> 50-х </a:t>
            </a:r>
            <a:r>
              <a:rPr lang="ru-RU" dirty="0" err="1" smtClean="0"/>
              <a:t>років</a:t>
            </a:r>
            <a:r>
              <a:rPr lang="ru-RU" dirty="0" smtClean="0"/>
              <a:t>. У 1958 р.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в </a:t>
            </a:r>
            <a:r>
              <a:rPr lang="ru-RU" dirty="0" err="1" smtClean="0"/>
              <a:t>засобах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розгорнулася</a:t>
            </a:r>
            <a:r>
              <a:rPr lang="ru-RU" dirty="0" smtClean="0"/>
              <a:t> активна </a:t>
            </a:r>
            <a:r>
              <a:rPr lang="ru-RU" dirty="0" err="1" smtClean="0"/>
              <a:t>дискусія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Підвищений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</a:t>
            </a:r>
            <a:r>
              <a:rPr lang="ru-RU" dirty="0" err="1" smtClean="0"/>
              <a:t>викликала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, </a:t>
            </a:r>
            <a:r>
              <a:rPr lang="ru-RU" dirty="0" err="1" smtClean="0"/>
              <a:t>мовна</a:t>
            </a:r>
            <a:r>
              <a:rPr lang="ru-RU" dirty="0" smtClean="0"/>
              <a:t> проблема. В </a:t>
            </a:r>
            <a:r>
              <a:rPr lang="ru-RU" dirty="0" err="1" smtClean="0"/>
              <a:t>проекті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</a:t>
            </a:r>
            <a:r>
              <a:rPr lang="ru-RU" dirty="0" err="1" smtClean="0"/>
              <a:t>пропонувалося</a:t>
            </a:r>
            <a:r>
              <a:rPr lang="ru-RU" dirty="0" smtClean="0"/>
              <a:t> </a:t>
            </a:r>
            <a:r>
              <a:rPr lang="ru-RU" dirty="0" err="1" smtClean="0"/>
              <a:t>надати</a:t>
            </a:r>
            <a:r>
              <a:rPr lang="ru-RU" dirty="0" smtClean="0"/>
              <a:t> батькам </a:t>
            </a:r>
            <a:r>
              <a:rPr lang="ru-RU" dirty="0" err="1" smtClean="0"/>
              <a:t>учнів</a:t>
            </a:r>
            <a:r>
              <a:rPr lang="ru-RU" dirty="0" smtClean="0"/>
              <a:t> право самим </a:t>
            </a:r>
            <a:r>
              <a:rPr lang="ru-RU" dirty="0" err="1" smtClean="0"/>
              <a:t>обирати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навчатися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.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одержавши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,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в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по </a:t>
            </a:r>
            <a:r>
              <a:rPr lang="ru-RU" dirty="0" err="1" smtClean="0"/>
              <a:t>щаблях</a:t>
            </a:r>
            <a:r>
              <a:rPr lang="ru-RU" dirty="0" smtClean="0"/>
              <a:t> </a:t>
            </a:r>
            <a:r>
              <a:rPr lang="ru-RU" dirty="0" err="1" smtClean="0"/>
              <a:t>службової</a:t>
            </a:r>
            <a:r>
              <a:rPr lang="ru-RU" dirty="0" smtClean="0"/>
              <a:t> </a:t>
            </a:r>
            <a:r>
              <a:rPr lang="ru-RU" dirty="0" err="1" smtClean="0"/>
              <a:t>кар'єри</a:t>
            </a:r>
            <a:r>
              <a:rPr lang="ru-RU" dirty="0" smtClean="0"/>
              <a:t>, обирали в школах великих </a:t>
            </a:r>
            <a:r>
              <a:rPr lang="ru-RU" dirty="0" err="1" smtClean="0"/>
              <a:t>міст</a:t>
            </a:r>
            <a:r>
              <a:rPr lang="ru-RU" dirty="0" smtClean="0"/>
              <a:t>. як правило, </a:t>
            </a:r>
            <a:r>
              <a:rPr lang="ru-RU" dirty="0" err="1" smtClean="0"/>
              <a:t>російську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викладання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Таким чином, проект </a:t>
            </a:r>
            <a:r>
              <a:rPr lang="ru-RU" dirty="0" err="1" smtClean="0"/>
              <a:t>реформи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,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,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демократичним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b="1" dirty="0" err="1" smtClean="0"/>
              <a:t>фактично</a:t>
            </a:r>
            <a:r>
              <a:rPr lang="ru-RU" b="1" dirty="0" smtClean="0"/>
              <a:t> </a:t>
            </a:r>
            <a:r>
              <a:rPr lang="ru-RU" b="1" dirty="0" err="1" smtClean="0"/>
              <a:t>сприяв</a:t>
            </a:r>
            <a:r>
              <a:rPr lang="ru-RU" b="1" dirty="0" smtClean="0"/>
              <a:t> </a:t>
            </a:r>
            <a:r>
              <a:rPr lang="ru-RU" b="1" dirty="0" err="1" smtClean="0"/>
              <a:t>процесам</a:t>
            </a:r>
            <a:r>
              <a:rPr lang="ru-RU" b="1" dirty="0" smtClean="0"/>
              <a:t> </a:t>
            </a:r>
            <a:r>
              <a:rPr lang="ru-RU" b="1" dirty="0" err="1" smtClean="0"/>
              <a:t>русифікації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статус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великих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набував</a:t>
            </a:r>
            <a:r>
              <a:rPr lang="ru-RU" dirty="0" smtClean="0"/>
              <a:t> </a:t>
            </a:r>
            <a:r>
              <a:rPr lang="ru-RU" dirty="0" err="1" smtClean="0"/>
              <a:t>вторинності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очевидним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високопоставлені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тогочасних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владних</a:t>
            </a:r>
            <a:r>
              <a:rPr lang="ru-RU" dirty="0" smtClean="0"/>
              <a:t> структур </a:t>
            </a:r>
            <a:r>
              <a:rPr lang="ru-RU" dirty="0" err="1" smtClean="0"/>
              <a:t>змушені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заявити</a:t>
            </a:r>
            <a:r>
              <a:rPr lang="ru-RU" dirty="0" smtClean="0"/>
              <a:t>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обговорення</a:t>
            </a:r>
            <a:r>
              <a:rPr lang="ru-RU" dirty="0" smtClean="0"/>
              <a:t> проекту </a:t>
            </a:r>
            <a:r>
              <a:rPr lang="ru-RU" dirty="0" err="1" smtClean="0"/>
              <a:t>реформи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повинна </a:t>
            </a:r>
            <a:r>
              <a:rPr lang="ru-RU" dirty="0" err="1" smtClean="0"/>
              <a:t>залишитися</a:t>
            </a:r>
            <a:r>
              <a:rPr lang="ru-RU" dirty="0" smtClean="0"/>
              <a:t> </a:t>
            </a:r>
            <a:r>
              <a:rPr lang="ru-RU" dirty="0" err="1" smtClean="0"/>
              <a:t>обов'язковою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 в </a:t>
            </a:r>
            <a:r>
              <a:rPr lang="ru-RU" dirty="0" err="1" smtClean="0"/>
              <a:t>російськомовних</a:t>
            </a:r>
            <a:r>
              <a:rPr lang="ru-RU" dirty="0" smtClean="0"/>
              <a:t> школах.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грудні</a:t>
            </a:r>
            <a:r>
              <a:rPr lang="ru-RU" dirty="0" smtClean="0"/>
              <a:t> 1958 р. у </a:t>
            </a:r>
            <a:r>
              <a:rPr lang="ru-RU" dirty="0" err="1" smtClean="0"/>
              <a:t>газеті</a:t>
            </a:r>
            <a:r>
              <a:rPr lang="ru-RU" dirty="0" smtClean="0"/>
              <a:t> «Правда» </a:t>
            </a:r>
            <a:r>
              <a:rPr lang="ru-RU" dirty="0" err="1" smtClean="0"/>
              <a:t>з'явилася</a:t>
            </a:r>
            <a:r>
              <a:rPr lang="ru-RU" dirty="0" smtClean="0"/>
              <a:t> </a:t>
            </a:r>
            <a:r>
              <a:rPr lang="ru-RU" dirty="0" err="1" smtClean="0"/>
              <a:t>стаття</a:t>
            </a:r>
            <a:r>
              <a:rPr lang="ru-RU" dirty="0" smtClean="0"/>
              <a:t> </a:t>
            </a:r>
            <a:r>
              <a:rPr lang="ru-RU" b="1" i="1" dirty="0" smtClean="0"/>
              <a:t>М.Бажана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М.Рильського</a:t>
            </a:r>
            <a:r>
              <a:rPr lang="ru-RU" i="1" dirty="0" smtClean="0"/>
              <a:t> «В </a:t>
            </a:r>
            <a:r>
              <a:rPr lang="ru-RU" i="1" dirty="0" err="1" smtClean="0"/>
              <a:t>ім’я</a:t>
            </a:r>
            <a:r>
              <a:rPr lang="ru-RU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»,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виступили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факультативного </a:t>
            </a:r>
            <a:r>
              <a:rPr lang="ru-RU" dirty="0" err="1" smtClean="0"/>
              <a:t>викладання</a:t>
            </a:r>
            <a:r>
              <a:rPr lang="ru-RU" dirty="0" smtClean="0"/>
              <a:t>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школах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ініціативу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активно </a:t>
            </a:r>
            <a:r>
              <a:rPr lang="ru-RU" dirty="0" err="1" smtClean="0"/>
              <a:t>підтримали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М.Хрущов</a:t>
            </a:r>
            <a:r>
              <a:rPr lang="ru-RU" dirty="0" smtClean="0"/>
              <a:t> </a:t>
            </a:r>
            <a:r>
              <a:rPr lang="ru-RU" dirty="0" err="1" smtClean="0"/>
              <a:t>наполіг</a:t>
            </a:r>
            <a:r>
              <a:rPr lang="ru-RU" dirty="0" smtClean="0"/>
              <a:t> на тому, </a:t>
            </a:r>
            <a:r>
              <a:rPr lang="ru-RU" dirty="0" err="1" smtClean="0"/>
              <a:t>щоб</a:t>
            </a:r>
            <a:r>
              <a:rPr lang="ru-RU" dirty="0" smtClean="0"/>
              <a:t> у </a:t>
            </a:r>
            <a:r>
              <a:rPr lang="ru-RU" dirty="0" err="1" smtClean="0"/>
              <a:t>республіканському</a:t>
            </a:r>
            <a:r>
              <a:rPr lang="ru-RU" dirty="0" smtClean="0"/>
              <a:t> </a:t>
            </a:r>
            <a:r>
              <a:rPr lang="ru-RU" dirty="0" err="1" smtClean="0"/>
              <a:t>законі</a:t>
            </a:r>
            <a:r>
              <a:rPr lang="ru-RU" dirty="0" smtClean="0"/>
              <a:t> про </a:t>
            </a:r>
            <a:r>
              <a:rPr lang="ru-RU" dirty="0" err="1" smtClean="0"/>
              <a:t>народну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, </a:t>
            </a:r>
            <a:r>
              <a:rPr lang="ru-RU" dirty="0" err="1" smtClean="0"/>
              <a:t>прийнятому</a:t>
            </a:r>
            <a:r>
              <a:rPr lang="ru-RU" dirty="0" smtClean="0"/>
              <a:t> в </a:t>
            </a:r>
            <a:r>
              <a:rPr lang="ru-RU" dirty="0" err="1" smtClean="0"/>
              <a:t>квітні</a:t>
            </a:r>
            <a:r>
              <a:rPr lang="ru-RU" dirty="0" smtClean="0"/>
              <a:t> 1959 р.,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зафіксовано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b="1" dirty="0" err="1" smtClean="0"/>
              <a:t>факультативність</a:t>
            </a:r>
            <a:r>
              <a:rPr lang="ru-RU" b="1" dirty="0" smtClean="0"/>
              <a:t> </a:t>
            </a:r>
            <a:r>
              <a:rPr lang="ru-RU" b="1" dirty="0" err="1" smtClean="0"/>
              <a:t>вивчення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. </a:t>
            </a:r>
            <a:r>
              <a:rPr lang="ru-RU" dirty="0" err="1" smtClean="0"/>
              <a:t>Активним</a:t>
            </a:r>
            <a:r>
              <a:rPr lang="ru-RU" dirty="0" smtClean="0"/>
              <a:t> </a:t>
            </a:r>
            <a:r>
              <a:rPr lang="ru-RU" dirty="0" err="1" smtClean="0"/>
              <a:t>провідником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в школах </a:t>
            </a:r>
            <a:r>
              <a:rPr lang="ru-RU" dirty="0" err="1" smtClean="0"/>
              <a:t>республіки</a:t>
            </a:r>
            <a:r>
              <a:rPr lang="ru-RU" dirty="0" smtClean="0"/>
              <a:t> стало </a:t>
            </a:r>
            <a:r>
              <a:rPr lang="ru-RU" dirty="0" err="1" smtClean="0"/>
              <a:t>Міністерство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УРСР.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з-під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пера </a:t>
            </a:r>
            <a:r>
              <a:rPr lang="ru-RU" dirty="0" err="1" smtClean="0"/>
              <a:t>вийшов</a:t>
            </a:r>
            <a:r>
              <a:rPr lang="ru-RU" dirty="0" smtClean="0"/>
              <a:t> наказ,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російська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стала </a:t>
            </a:r>
            <a:r>
              <a:rPr lang="ru-RU" dirty="0" err="1" smtClean="0"/>
              <a:t>обов'язковою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, а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за </a:t>
            </a:r>
            <a:r>
              <a:rPr lang="ru-RU" dirty="0" err="1" smtClean="0"/>
              <a:t>бажанням</a:t>
            </a:r>
            <a:r>
              <a:rPr lang="ru-RU" dirty="0" smtClean="0"/>
              <a:t>. Цей </a:t>
            </a:r>
            <a:r>
              <a:rPr lang="ru-RU" dirty="0" err="1" smtClean="0"/>
              <a:t>новітній</a:t>
            </a:r>
            <a:r>
              <a:rPr lang="ru-RU" dirty="0" smtClean="0"/>
              <a:t> «</a:t>
            </a:r>
            <a:r>
              <a:rPr lang="ru-RU" dirty="0" err="1" smtClean="0"/>
              <a:t>валуєвський</a:t>
            </a:r>
            <a:r>
              <a:rPr lang="ru-RU" dirty="0" smtClean="0"/>
              <a:t> циркуляр»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оголошено</a:t>
            </a:r>
            <a:r>
              <a:rPr lang="ru-RU" dirty="0" smtClean="0"/>
              <a:t> «</a:t>
            </a:r>
            <a:r>
              <a:rPr lang="ru-RU" dirty="0" err="1" smtClean="0"/>
              <a:t>вагомим</a:t>
            </a:r>
            <a:r>
              <a:rPr lang="ru-RU" dirty="0" smtClean="0"/>
              <a:t> </a:t>
            </a:r>
            <a:r>
              <a:rPr lang="ru-RU" dirty="0" err="1" smtClean="0"/>
              <a:t>проявом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інтернаціоналізму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в </a:t>
            </a:r>
            <a:r>
              <a:rPr lang="ru-RU" dirty="0" err="1" smtClean="0"/>
              <a:t>наступні</a:t>
            </a:r>
            <a:r>
              <a:rPr lang="ru-RU" dirty="0" smtClean="0"/>
              <a:t> роки в </a:t>
            </a:r>
            <a:r>
              <a:rPr lang="ru-RU" dirty="0" err="1" smtClean="0"/>
              <a:t>республіці</a:t>
            </a:r>
            <a:r>
              <a:rPr lang="ru-RU" dirty="0" smtClean="0"/>
              <a:t> </a:t>
            </a:r>
            <a:r>
              <a:rPr lang="ru-RU" dirty="0" err="1" smtClean="0"/>
              <a:t>розпочалося</a:t>
            </a:r>
            <a:r>
              <a:rPr lang="ru-RU" dirty="0" smtClean="0"/>
              <a:t> </a:t>
            </a:r>
            <a:r>
              <a:rPr lang="ru-RU" dirty="0" err="1" smtClean="0"/>
              <a:t>неухильне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(у 1959-1965 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поменшало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на 2 тис.)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i="1" cap="all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викладання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Такі</a:t>
            </a:r>
            <a:r>
              <a:rPr lang="ru-RU" i="1" dirty="0" smtClean="0"/>
              <a:t> </a:t>
            </a:r>
            <a:r>
              <a:rPr lang="ru-RU" i="1" dirty="0" err="1" smtClean="0"/>
              <a:t>зміни</a:t>
            </a:r>
            <a:r>
              <a:rPr lang="ru-RU" i="1" dirty="0" smtClean="0"/>
              <a:t> в </a:t>
            </a:r>
            <a:r>
              <a:rPr lang="ru-RU" i="1" dirty="0" err="1" smtClean="0"/>
              <a:t>системі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 </a:t>
            </a:r>
            <a:r>
              <a:rPr lang="ru-RU" i="1" dirty="0" err="1" smtClean="0"/>
              <a:t>посилювали</a:t>
            </a:r>
            <a:r>
              <a:rPr lang="ru-RU" i="1" dirty="0" smtClean="0"/>
              <a:t> </a:t>
            </a:r>
            <a:r>
              <a:rPr lang="ru-RU" i="1" dirty="0" err="1" smtClean="0"/>
              <a:t>русифікацію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в</a:t>
            </a:r>
            <a:r>
              <a:rPr lang="ru-RU" i="1" dirty="0" smtClean="0"/>
              <a:t> </a:t>
            </a:r>
            <a:r>
              <a:rPr lang="ru-RU" i="1" dirty="0" err="1" smtClean="0"/>
              <a:t>цілому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Науково-технічна</a:t>
            </a:r>
            <a:r>
              <a:rPr lang="ru-RU" b="1" dirty="0" smtClean="0"/>
              <a:t>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наука в </a:t>
            </a:r>
            <a:r>
              <a:rPr lang="ru-RU" b="1" dirty="0" err="1" smtClean="0"/>
              <a:t>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Заходу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випередили</a:t>
            </a:r>
            <a:r>
              <a:rPr lang="ru-RU" dirty="0" smtClean="0"/>
              <a:t> СРСР за темпами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М.Хрущов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найближче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</a:t>
            </a:r>
            <a:r>
              <a:rPr lang="ru-RU" i="1" dirty="0" err="1" smtClean="0"/>
              <a:t>звернули</a:t>
            </a:r>
            <a:r>
              <a:rPr lang="ru-RU" i="1" dirty="0" smtClean="0"/>
              <a:t> </a:t>
            </a:r>
            <a:r>
              <a:rPr lang="ru-RU" i="1" dirty="0" err="1" smtClean="0"/>
              <a:t>увагу</a:t>
            </a:r>
            <a:r>
              <a:rPr lang="ru-RU" i="1" dirty="0" smtClean="0"/>
              <a:t> на </a:t>
            </a:r>
            <a:r>
              <a:rPr lang="ru-RU" i="1" dirty="0" err="1" smtClean="0"/>
              <a:t>розгортання</a:t>
            </a:r>
            <a:r>
              <a:rPr lang="ru-RU" i="1" dirty="0" smtClean="0"/>
              <a:t> </a:t>
            </a:r>
            <a:r>
              <a:rPr lang="ru-RU" i="1" dirty="0" err="1" smtClean="0"/>
              <a:t>науково-технічної</a:t>
            </a:r>
            <a:r>
              <a:rPr lang="ru-RU" i="1" dirty="0" smtClean="0"/>
              <a:t> </a:t>
            </a:r>
            <a:r>
              <a:rPr lang="ru-RU" i="1" dirty="0" err="1" smtClean="0"/>
              <a:t>революції</a:t>
            </a:r>
            <a:r>
              <a:rPr lang="ru-RU" i="1" dirty="0" smtClean="0"/>
              <a:t> в </a:t>
            </a:r>
            <a:r>
              <a:rPr lang="ru-RU" i="1" dirty="0" err="1" smtClean="0"/>
              <a:t>Радянському</a:t>
            </a:r>
            <a:r>
              <a:rPr lang="ru-RU" i="1" dirty="0" smtClean="0"/>
              <a:t> </a:t>
            </a:r>
            <a:r>
              <a:rPr lang="ru-RU" i="1" dirty="0" err="1" smtClean="0"/>
              <a:t>Союзі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dirty="0" err="1" smtClean="0"/>
              <a:t>Вчені</a:t>
            </a:r>
            <a:r>
              <a:rPr lang="ru-RU" dirty="0" smtClean="0"/>
              <a:t>, </a:t>
            </a:r>
            <a:r>
              <a:rPr lang="ru-RU" dirty="0" err="1" smtClean="0"/>
              <a:t>проаналізувавши</a:t>
            </a:r>
            <a:r>
              <a:rPr lang="ru-RU" dirty="0" smtClean="0"/>
              <a:t> </a:t>
            </a:r>
            <a:r>
              <a:rPr lang="ru-RU" dirty="0" err="1" smtClean="0"/>
              <a:t>півтора</a:t>
            </a:r>
            <a:r>
              <a:rPr lang="ru-RU" dirty="0" smtClean="0"/>
              <a:t> десятки </a:t>
            </a:r>
            <a:r>
              <a:rPr lang="ru-RU" dirty="0" err="1" smtClean="0"/>
              <a:t>визначальних</a:t>
            </a:r>
            <a:r>
              <a:rPr lang="ru-RU" dirty="0" smtClean="0"/>
              <a:t>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, </a:t>
            </a:r>
            <a:r>
              <a:rPr lang="ru-RU" dirty="0" err="1" smtClean="0"/>
              <a:t>дійшли</a:t>
            </a:r>
            <a:r>
              <a:rPr lang="ru-RU" dirty="0" smtClean="0"/>
              <a:t> </a:t>
            </a:r>
            <a:r>
              <a:rPr lang="ru-RU" dirty="0" err="1" smtClean="0"/>
              <a:t>невтішного</a:t>
            </a:r>
            <a:r>
              <a:rPr lang="ru-RU" dirty="0" smtClean="0"/>
              <a:t> </a:t>
            </a:r>
            <a:r>
              <a:rPr lang="ru-RU" dirty="0" err="1" smtClean="0"/>
              <a:t>висновку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них, 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одного-двох</a:t>
            </a:r>
            <a:r>
              <a:rPr lang="ru-RU" dirty="0" smtClean="0"/>
              <a:t>, </a:t>
            </a:r>
            <a:r>
              <a:rPr lang="ru-RU" dirty="0" err="1" smtClean="0"/>
              <a:t>радянська</a:t>
            </a:r>
            <a:r>
              <a:rPr lang="ru-RU" dirty="0" smtClean="0"/>
              <a:t> держава </a:t>
            </a:r>
            <a:r>
              <a:rPr lang="ru-RU" dirty="0" err="1" smtClean="0"/>
              <a:t>поступається</a:t>
            </a:r>
            <a:r>
              <a:rPr lang="ru-RU" dirty="0" smtClean="0"/>
              <a:t> </a:t>
            </a:r>
            <a:r>
              <a:rPr lang="ru-RU" dirty="0" err="1" smtClean="0"/>
              <a:t>країнам</a:t>
            </a:r>
            <a:r>
              <a:rPr lang="ru-RU" dirty="0" smtClean="0"/>
              <a:t> Заходу.</a:t>
            </a:r>
          </a:p>
          <a:p>
            <a:r>
              <a:rPr lang="ru-RU" dirty="0" smtClean="0"/>
              <a:t>Тому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проблема </a:t>
            </a:r>
            <a:r>
              <a:rPr lang="ru-RU" dirty="0" err="1" smtClean="0"/>
              <a:t>була</a:t>
            </a:r>
            <a:r>
              <a:rPr lang="ru-RU" dirty="0" smtClean="0"/>
              <a:t> детально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розглянута</a:t>
            </a:r>
            <a:r>
              <a:rPr lang="ru-RU" dirty="0" smtClean="0"/>
              <a:t> на </a:t>
            </a:r>
            <a:r>
              <a:rPr lang="ru-RU" dirty="0" err="1" smtClean="0"/>
              <a:t>липневому</a:t>
            </a:r>
            <a:r>
              <a:rPr lang="ru-RU" dirty="0" smtClean="0"/>
              <a:t> (1955 р.) </a:t>
            </a:r>
            <a:r>
              <a:rPr lang="ru-RU" dirty="0" err="1" smtClean="0"/>
              <a:t>пленумі</a:t>
            </a:r>
            <a:r>
              <a:rPr lang="ru-RU" dirty="0" smtClean="0"/>
              <a:t> ЦК КПРС, на </a:t>
            </a:r>
            <a:r>
              <a:rPr lang="ru-RU" dirty="0" err="1" smtClean="0"/>
              <a:t>якому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зазначено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r>
              <a:rPr lang="ru-RU" dirty="0" smtClean="0"/>
              <a:t> Союз </a:t>
            </a:r>
            <a:r>
              <a:rPr lang="ru-RU" dirty="0" err="1" smtClean="0"/>
              <a:t>стоїть</a:t>
            </a:r>
            <a:r>
              <a:rPr lang="ru-RU" dirty="0" smtClean="0"/>
              <a:t> «на </a:t>
            </a:r>
            <a:r>
              <a:rPr lang="ru-RU" dirty="0" err="1" smtClean="0"/>
              <a:t>порозі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яка далеко </a:t>
            </a:r>
            <a:r>
              <a:rPr lang="ru-RU" dirty="0" err="1" smtClean="0"/>
              <a:t>випереджає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пари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електрики</a:t>
            </a:r>
            <a:r>
              <a:rPr lang="ru-RU" dirty="0" smtClean="0"/>
              <a:t>». </a:t>
            </a:r>
            <a:r>
              <a:rPr lang="ru-RU" dirty="0" err="1" smtClean="0"/>
              <a:t>Дійсно</a:t>
            </a:r>
            <a:r>
              <a:rPr lang="ru-RU" dirty="0" smtClean="0"/>
              <a:t>, </a:t>
            </a:r>
            <a:r>
              <a:rPr lang="ru-RU" dirty="0" err="1" smtClean="0"/>
              <a:t>тогочасна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СРСР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i="1" dirty="0" smtClean="0"/>
              <a:t>«стояла на </a:t>
            </a:r>
            <a:r>
              <a:rPr lang="ru-RU" i="1" dirty="0" err="1" smtClean="0"/>
              <a:t>порозі</a:t>
            </a:r>
            <a:r>
              <a:rPr lang="ru-RU" i="1" dirty="0" smtClean="0"/>
              <a:t>» </a:t>
            </a:r>
            <a:r>
              <a:rPr lang="ru-RU" dirty="0" smtClean="0"/>
              <a:t>НТР,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високорозвинуті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Заходу </a:t>
            </a:r>
            <a:r>
              <a:rPr lang="ru-RU" dirty="0" err="1" smtClean="0"/>
              <a:t>розвивалися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принципами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 err="1" smtClean="0"/>
              <a:t>десятиріччя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на </a:t>
            </a:r>
            <a:r>
              <a:rPr lang="ru-RU" dirty="0" err="1" smtClean="0"/>
              <a:t>пленумі</a:t>
            </a:r>
            <a:r>
              <a:rPr lang="ru-RU" dirty="0" smtClean="0"/>
              <a:t> ЦК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партійного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 до </a:t>
            </a:r>
            <a:r>
              <a:rPr lang="ru-RU" dirty="0" err="1" smtClean="0"/>
              <a:t>на­укових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помітно</a:t>
            </a:r>
            <a:r>
              <a:rPr lang="ru-RU" dirty="0" smtClean="0"/>
              <a:t> </a:t>
            </a:r>
            <a:r>
              <a:rPr lang="ru-RU" dirty="0" err="1" smtClean="0"/>
              <a:t>змінилося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партапарат</a:t>
            </a:r>
            <a:r>
              <a:rPr lang="ru-RU" dirty="0" smtClean="0"/>
              <a:t> </a:t>
            </a:r>
            <a:r>
              <a:rPr lang="ru-RU" dirty="0" err="1" smtClean="0"/>
              <a:t>поповнився</a:t>
            </a:r>
            <a:r>
              <a:rPr lang="ru-RU" dirty="0" smtClean="0"/>
              <a:t> </a:t>
            </a:r>
            <a:r>
              <a:rPr lang="ru-RU" dirty="0" err="1" smtClean="0"/>
              <a:t>вихідцями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Набуло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пряме</a:t>
            </a:r>
            <a:r>
              <a:rPr lang="ru-RU" dirty="0" smtClean="0"/>
              <a:t>, </a:t>
            </a:r>
            <a:r>
              <a:rPr lang="ru-RU" dirty="0" err="1" smtClean="0"/>
              <a:t>предметне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партійних</a:t>
            </a:r>
            <a:r>
              <a:rPr lang="ru-RU" dirty="0" smtClean="0"/>
              <a:t> </a:t>
            </a:r>
            <a:r>
              <a:rPr lang="ru-RU" dirty="0" err="1" smtClean="0"/>
              <a:t>комітетів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вченими</a:t>
            </a:r>
            <a:r>
              <a:rPr lang="ru-RU" dirty="0" smtClean="0"/>
              <a:t>. </a:t>
            </a:r>
            <a:r>
              <a:rPr lang="ru-RU" dirty="0" err="1" smtClean="0"/>
              <a:t>Помітно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роль </a:t>
            </a:r>
            <a:r>
              <a:rPr lang="ru-RU" dirty="0" err="1" smtClean="0"/>
              <a:t>вчених</a:t>
            </a:r>
            <a:r>
              <a:rPr lang="ru-RU" dirty="0" smtClean="0"/>
              <a:t> рад, </a:t>
            </a:r>
            <a:r>
              <a:rPr lang="ru-RU" dirty="0" err="1" smtClean="0"/>
              <a:t>координаційних</a:t>
            </a:r>
            <a:r>
              <a:rPr lang="ru-RU" dirty="0" smtClean="0"/>
              <a:t> </a:t>
            </a:r>
            <a:r>
              <a:rPr lang="ru-RU" dirty="0" err="1" smtClean="0"/>
              <a:t>комісій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збільшилися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бюджетні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науку.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зросли</a:t>
            </a:r>
            <a:r>
              <a:rPr lang="ru-RU" dirty="0" smtClean="0"/>
              <a:t> престиж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науковців</a:t>
            </a:r>
            <a:r>
              <a:rPr lang="ru-RU" dirty="0" smtClean="0"/>
              <a:t>.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дістали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виїжджати</a:t>
            </a:r>
            <a:r>
              <a:rPr lang="ru-RU" dirty="0" smtClean="0"/>
              <a:t> у </a:t>
            </a:r>
            <a:r>
              <a:rPr lang="ru-RU" dirty="0" err="1" smtClean="0"/>
              <a:t>закордонні</a:t>
            </a:r>
            <a:r>
              <a:rPr lang="ru-RU" dirty="0" smtClean="0"/>
              <a:t> </a:t>
            </a:r>
            <a:r>
              <a:rPr lang="ru-RU" dirty="0" err="1" smtClean="0"/>
              <a:t>відрядження</a:t>
            </a:r>
            <a:r>
              <a:rPr lang="ru-RU" dirty="0" smtClean="0"/>
              <a:t>,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ознайомитися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новітніми</a:t>
            </a:r>
            <a:r>
              <a:rPr lang="ru-RU" dirty="0" smtClean="0"/>
              <a:t> </a:t>
            </a:r>
            <a:r>
              <a:rPr lang="ru-RU" dirty="0" err="1" smtClean="0"/>
              <a:t>зарубіжними</a:t>
            </a:r>
            <a:r>
              <a:rPr lang="ru-RU" dirty="0" smtClean="0"/>
              <a:t> </a:t>
            </a:r>
            <a:r>
              <a:rPr lang="ru-RU" dirty="0" err="1" smtClean="0"/>
              <a:t>науковими</a:t>
            </a:r>
            <a:r>
              <a:rPr lang="ru-RU" dirty="0" smtClean="0"/>
              <a:t> </a:t>
            </a:r>
            <a:r>
              <a:rPr lang="ru-RU" dirty="0" err="1" smtClean="0"/>
              <a:t>досягненнями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1648</Words>
  <Application>Microsoft Office PowerPoint</Application>
  <PresentationFormat>Экран (4:3)</PresentationFormat>
  <Paragraphs>73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Культура і духовне життя в Україні у другій половині 50-х – першій половині 60-х років</vt:lpstr>
      <vt:lpstr>Ідеологізація культурного життя. Курс на «зближення і злиття націй». Посилення русифікації. </vt:lpstr>
      <vt:lpstr>Слайд 3</vt:lpstr>
      <vt:lpstr>Слайд 4</vt:lpstr>
      <vt:lpstr>Слайд 5</vt:lpstr>
      <vt:lpstr>Слайд 6</vt:lpstr>
      <vt:lpstr>Слайд 7</vt:lpstr>
      <vt:lpstr>Науково-технічна революція і наука в Україні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Пожвавлення літературно-мистецького життя</vt:lpstr>
      <vt:lpstr>Слайд 19</vt:lpstr>
      <vt:lpstr>Слайд 20</vt:lpstr>
      <vt:lpstr>               «Шістдесятники»</vt:lpstr>
      <vt:lpstr>Слайд 22</vt:lpstr>
      <vt:lpstr>Слайд 23</vt:lpstr>
      <vt:lpstr>     Музичне мистецтво, живопис, театр, архітектура</vt:lpstr>
      <vt:lpstr>Слайд 25</vt:lpstr>
      <vt:lpstr>Слайд 26</vt:lpstr>
      <vt:lpstr>Слайд 27</vt:lpstr>
      <vt:lpstr>Слайд 28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і духовне життя в Україні у другій половині 50-х – першій половині 60-х років</dc:title>
  <dc:creator>Admin</dc:creator>
  <cp:lastModifiedBy>Admin</cp:lastModifiedBy>
  <cp:revision>5</cp:revision>
  <dcterms:created xsi:type="dcterms:W3CDTF">2013-12-22T07:21:21Z</dcterms:created>
  <dcterms:modified xsi:type="dcterms:W3CDTF">2013-12-22T08:09:32Z</dcterms:modified>
</cp:coreProperties>
</file>