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D6B9-D891-4F1A-BB5F-BC44485C3A37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C2D739-075E-426C-91EF-D19BA5033E2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D6B9-D891-4F1A-BB5F-BC44485C3A37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2D739-075E-426C-91EF-D19BA5033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D6B9-D891-4F1A-BB5F-BC44485C3A37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2D739-075E-426C-91EF-D19BA5033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DAD6B9-D891-4F1A-BB5F-BC44485C3A37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DC2D739-075E-426C-91EF-D19BA5033E2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D6B9-D891-4F1A-BB5F-BC44485C3A37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2D739-075E-426C-91EF-D19BA5033E2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D6B9-D891-4F1A-BB5F-BC44485C3A37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2D739-075E-426C-91EF-D19BA5033E2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2D739-075E-426C-91EF-D19BA5033E2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D6B9-D891-4F1A-BB5F-BC44485C3A37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D6B9-D891-4F1A-BB5F-BC44485C3A37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2D739-075E-426C-91EF-D19BA5033E2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D6B9-D891-4F1A-BB5F-BC44485C3A37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2D739-075E-426C-91EF-D19BA5033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DAD6B9-D891-4F1A-BB5F-BC44485C3A37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C2D739-075E-426C-91EF-D19BA5033E2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AD6B9-D891-4F1A-BB5F-BC44485C3A37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C2D739-075E-426C-91EF-D19BA5033E2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DAD6B9-D891-4F1A-BB5F-BC44485C3A37}" type="datetimeFigureOut">
              <a:rPr lang="ru-RU" smtClean="0"/>
              <a:t>07.05.2014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DC2D739-075E-426C-91EF-D19BA5033E2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6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500034" y="357166"/>
            <a:ext cx="821537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4000" dirty="0">
                <a:solidFill>
                  <a:schemeClr val="bg1"/>
                </a:solidFill>
                <a:cs typeface="Courier New" pitchFamily="49" charset="0"/>
              </a:rPr>
              <a:t>Державотворчі процеси та політичний розвиток незалежної </a:t>
            </a:r>
            <a:r>
              <a:rPr lang="uk-UA" sz="4000" dirty="0" smtClean="0">
                <a:solidFill>
                  <a:schemeClr val="bg1"/>
                </a:solidFill>
                <a:cs typeface="Courier New" pitchFamily="49" charset="0"/>
              </a:rPr>
              <a:t>України.</a:t>
            </a:r>
            <a:br>
              <a:rPr lang="uk-UA" sz="4000" dirty="0" smtClean="0">
                <a:solidFill>
                  <a:schemeClr val="bg1"/>
                </a:solidFill>
                <a:cs typeface="Courier New" pitchFamily="49" charset="0"/>
              </a:rPr>
            </a:br>
            <a:r>
              <a:rPr lang="uk-UA" sz="4000" dirty="0" smtClean="0">
                <a:solidFill>
                  <a:schemeClr val="bg1"/>
                </a:solidFill>
                <a:cs typeface="Courier New" pitchFamily="49" charset="0"/>
              </a:rPr>
              <a:t>Конституція України</a:t>
            </a:r>
            <a:endParaRPr lang="uk-UA" sz="4000" dirty="0">
              <a:solidFill>
                <a:schemeClr val="bg1"/>
              </a:solidFill>
              <a:cs typeface="Courier New" pitchFamily="49" charset="0"/>
            </a:endParaRPr>
          </a:p>
          <a:p>
            <a:pPr algn="ctr"/>
            <a:endParaRPr lang="uk-UA" sz="28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1489" y="4286256"/>
            <a:ext cx="30825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Виконали</a:t>
            </a:r>
            <a:br>
              <a:rPr lang="uk-UA" sz="2400" dirty="0" smtClean="0">
                <a:solidFill>
                  <a:schemeClr val="bg1"/>
                </a:solidFill>
              </a:rPr>
            </a:br>
            <a:r>
              <a:rPr lang="uk-UA" sz="2400" dirty="0" smtClean="0">
                <a:solidFill>
                  <a:schemeClr val="bg1"/>
                </a:solidFill>
              </a:rPr>
              <a:t>Черевична Ганна</a:t>
            </a:r>
            <a:br>
              <a:rPr lang="uk-UA" sz="2400" dirty="0" smtClean="0">
                <a:solidFill>
                  <a:schemeClr val="bg1"/>
                </a:solidFill>
              </a:rPr>
            </a:br>
            <a:r>
              <a:rPr lang="uk-UA" sz="2400" dirty="0" err="1" smtClean="0">
                <a:solidFill>
                  <a:schemeClr val="bg1"/>
                </a:solidFill>
              </a:rPr>
              <a:t>Совгира</a:t>
            </a:r>
            <a:r>
              <a:rPr lang="uk-UA" sz="2400" dirty="0" smtClean="0">
                <a:solidFill>
                  <a:schemeClr val="bg1"/>
                </a:solidFill>
              </a:rPr>
              <a:t> Олександра</a:t>
            </a:r>
            <a:br>
              <a:rPr lang="uk-UA" sz="2400" dirty="0" smtClean="0">
                <a:solidFill>
                  <a:schemeClr val="bg1"/>
                </a:solidFill>
              </a:rPr>
            </a:br>
            <a:r>
              <a:rPr lang="uk-UA" sz="2400" dirty="0" smtClean="0">
                <a:solidFill>
                  <a:schemeClr val="bg1"/>
                </a:solidFill>
              </a:rPr>
              <a:t>учениці 11-А класу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90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143248"/>
            <a:ext cx="4196953" cy="335756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14414" y="285728"/>
            <a:ext cx="7186634" cy="7064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    Вибори Президента України 1994</a:t>
            </a:r>
            <a:endParaRPr kumimoji="0" lang="ru-RU" sz="2800" b="0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I:\історія\800px-Вибори_1994-u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822450"/>
            <a:ext cx="5643562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5940425" y="1412875"/>
            <a:ext cx="29527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uk-UA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Зареєстровано 7 кандидатів;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Проходили у 2 тури;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Найбільше голосів отримали Л.Кравчук ( 37,68%) та Л.Кучма ( 31,25%).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Переміг у виборах у 2 турі Л.Кучма ( 52% голосів).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uk-UA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19.07.1994 – Кучма Л. прийняв присягу на вірність українському народу.</a:t>
            </a:r>
            <a:endParaRPr lang="ru-RU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27088" y="404813"/>
            <a:ext cx="7273925" cy="8636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Риси політики Президента України Л.Кучми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950" y="1844675"/>
            <a:ext cx="3311525" cy="8636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Протягом 1994 – 1999 змінилося 4 уряди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288" y="2852738"/>
            <a:ext cx="3313112" cy="8636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Гальмування економічної кризи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00113" y="3900488"/>
            <a:ext cx="3311525" cy="8636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Утвердження України на міжнародній арені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24525" y="1844675"/>
            <a:ext cx="3311525" cy="8636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Недостатні темпи соціально – економічних реформ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07025" y="2852738"/>
            <a:ext cx="3311525" cy="8636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Зупинення гіперінфляції, запровадження гривні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3800" y="3900488"/>
            <a:ext cx="3313113" cy="8636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Прийняття Конституції України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історія\00096779_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0825" y="1398588"/>
            <a:ext cx="3960813" cy="47656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0" y="1643050"/>
            <a:ext cx="38576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/>
                </a:solidFill>
              </a:rPr>
              <a:t>Конституція – Основний Закон держави, політичний нормативно-правовий акт, який закріплює основи суспільного ладу, державний устрій, систему, порядок утворення, принципи організації та діяльності державних органів, права й обов’язки громадян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55650" y="115888"/>
            <a:ext cx="7777163" cy="5762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Конституційний процес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388" y="908050"/>
            <a:ext cx="2808287" cy="138271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Конституція УРСР </a:t>
            </a:r>
          </a:p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( 1978 )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84888" y="922338"/>
            <a:ext cx="2879725" cy="13684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Декларація про державний суверенітет України </a:t>
            </a:r>
          </a:p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( 16.07.1990)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Левая фигурная скобка 4"/>
          <p:cNvSpPr/>
          <p:nvPr/>
        </p:nvSpPr>
        <p:spPr>
          <a:xfrm rot="16200000">
            <a:off x="4391819" y="-2085181"/>
            <a:ext cx="360362" cy="907415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388" y="2708275"/>
            <a:ext cx="8856662" cy="3603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І етап – 1990 - 1993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950" y="3141663"/>
            <a:ext cx="8856663" cy="28797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- </a:t>
            </a:r>
            <a:r>
              <a:rPr lang="uk-UA" sz="2000" b="1" u="sng" dirty="0">
                <a:latin typeface="Courier New" pitchFamily="49" charset="0"/>
                <a:cs typeface="Courier New" pitchFamily="49" charset="0"/>
              </a:rPr>
              <a:t>Жовтень 1990 </a:t>
            </a:r>
            <a:r>
              <a:rPr lang="uk-UA" sz="2000" b="1" dirty="0">
                <a:latin typeface="Courier New" pitchFamily="49" charset="0"/>
                <a:cs typeface="Courier New" pitchFamily="49" charset="0"/>
              </a:rPr>
              <a:t>- Конституційна комісія;</a:t>
            </a:r>
          </a:p>
          <a:p>
            <a:pPr algn="just">
              <a:defRPr/>
            </a:pPr>
            <a:r>
              <a:rPr lang="uk-UA" sz="2000" b="1" dirty="0">
                <a:latin typeface="Courier New" pitchFamily="49" charset="0"/>
                <a:cs typeface="Courier New" pitchFamily="49" charset="0"/>
              </a:rPr>
              <a:t>- </a:t>
            </a:r>
            <a:r>
              <a:rPr lang="uk-UA" sz="2000" b="1" u="sng" dirty="0">
                <a:latin typeface="Courier New" pitchFamily="49" charset="0"/>
                <a:cs typeface="Courier New" pitchFamily="49" charset="0"/>
              </a:rPr>
              <a:t>Червень 1991 </a:t>
            </a:r>
            <a:r>
              <a:rPr lang="uk-UA" sz="2000" b="1" dirty="0">
                <a:latin typeface="Courier New" pitchFamily="49" charset="0"/>
                <a:cs typeface="Courier New" pitchFamily="49" charset="0"/>
              </a:rPr>
              <a:t>– схвалення концепції нової Конституції України;</a:t>
            </a:r>
          </a:p>
          <a:p>
            <a:pPr algn="just">
              <a:defRPr/>
            </a:pPr>
            <a:r>
              <a:rPr lang="uk-UA" sz="2000" b="1" dirty="0">
                <a:latin typeface="Courier New" pitchFamily="49" charset="0"/>
                <a:cs typeface="Courier New" pitchFamily="49" charset="0"/>
              </a:rPr>
              <a:t>- </a:t>
            </a:r>
            <a:r>
              <a:rPr lang="uk-UA" sz="2000" b="1" u="sng" dirty="0">
                <a:latin typeface="Courier New" pitchFamily="49" charset="0"/>
                <a:cs typeface="Courier New" pitchFamily="49" charset="0"/>
              </a:rPr>
              <a:t>Липень 1992 </a:t>
            </a:r>
            <a:r>
              <a:rPr lang="uk-UA" sz="2000" b="1" dirty="0">
                <a:latin typeface="Courier New" pitchFamily="49" charset="0"/>
                <a:cs typeface="Courier New" pitchFamily="49" charset="0"/>
              </a:rPr>
              <a:t>– всенародне обговорення проекту Конституції України;</a:t>
            </a:r>
          </a:p>
          <a:p>
            <a:pPr algn="just">
              <a:defRPr/>
            </a:pPr>
            <a:r>
              <a:rPr lang="uk-UA" sz="2000" b="1" dirty="0">
                <a:latin typeface="Courier New" pitchFamily="49" charset="0"/>
                <a:cs typeface="Courier New" pitchFamily="49" charset="0"/>
              </a:rPr>
              <a:t>- </a:t>
            </a:r>
            <a:r>
              <a:rPr lang="uk-UA" sz="2000" b="1" u="sng" dirty="0">
                <a:latin typeface="Courier New" pitchFamily="49" charset="0"/>
                <a:cs typeface="Courier New" pitchFamily="49" charset="0"/>
              </a:rPr>
              <a:t>Жовтень 1993 </a:t>
            </a:r>
            <a:r>
              <a:rPr lang="uk-UA" sz="2000" b="1" dirty="0">
                <a:latin typeface="Courier New" pitchFamily="49" charset="0"/>
                <a:cs typeface="Courier New" pitchFamily="49" charset="0"/>
              </a:rPr>
              <a:t>– подання проекту Конституції до Верховної Ради України</a:t>
            </a:r>
            <a:endParaRPr lang="ru-RU" sz="20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1928802"/>
            <a:ext cx="8856663" cy="36036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ІІ етап – 1994 - 1996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3000372"/>
            <a:ext cx="8856662" cy="28797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>
              <a:buFontTx/>
              <a:buChar char="-"/>
              <a:defRPr/>
            </a:pPr>
            <a:r>
              <a:rPr lang="uk-UA" sz="2000" b="1" u="sng" dirty="0">
                <a:latin typeface="Courier New" pitchFamily="49" charset="0"/>
                <a:cs typeface="Courier New" pitchFamily="49" charset="0"/>
              </a:rPr>
              <a:t>Листопад 1994</a:t>
            </a:r>
            <a:r>
              <a:rPr lang="uk-UA" sz="2000" b="1" dirty="0">
                <a:latin typeface="Courier New" pitchFamily="49" charset="0"/>
                <a:cs typeface="Courier New" pitchFamily="49" charset="0"/>
              </a:rPr>
              <a:t> - утворення нової Конституційної комісії ( Л.Кучма, О.Мороз );</a:t>
            </a:r>
          </a:p>
          <a:p>
            <a:pPr marL="342900" indent="-342900" algn="just">
              <a:buFontTx/>
              <a:buChar char="-"/>
              <a:defRPr/>
            </a:pPr>
            <a:r>
              <a:rPr lang="uk-UA" sz="2000" b="1" dirty="0">
                <a:latin typeface="Courier New" pitchFamily="49" charset="0"/>
                <a:cs typeface="Courier New" pitchFamily="49" charset="0"/>
              </a:rPr>
              <a:t>08.06.1995 – прийняття Конституційного договору між Верховної Радою та Президентом України;</a:t>
            </a:r>
          </a:p>
          <a:p>
            <a:pPr marL="342900" indent="-342900" algn="just">
              <a:buFontTx/>
              <a:buChar char="-"/>
              <a:defRPr/>
            </a:pPr>
            <a:r>
              <a:rPr lang="uk-UA" sz="2000" b="1" dirty="0">
                <a:latin typeface="Courier New" pitchFamily="49" charset="0"/>
                <a:cs typeface="Courier New" pitchFamily="49" charset="0"/>
              </a:rPr>
              <a:t>20.03.1996 – передача проекту Конституції України до Верховної Ради;</a:t>
            </a:r>
          </a:p>
          <a:p>
            <a:pPr marL="342900" indent="-342900" algn="just">
              <a:buFontTx/>
              <a:buChar char="-"/>
              <a:defRPr/>
            </a:pPr>
            <a:r>
              <a:rPr lang="uk-UA" sz="2000" b="1" dirty="0">
                <a:latin typeface="Courier New" pitchFamily="49" charset="0"/>
                <a:cs typeface="Courier New" pitchFamily="49" charset="0"/>
              </a:rPr>
              <a:t>28.06.1996 –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V</a:t>
            </a:r>
            <a:r>
              <a:rPr lang="uk-UA" sz="2000" b="1" dirty="0">
                <a:latin typeface="Courier New" pitchFamily="49" charset="0"/>
                <a:cs typeface="Courier New" pitchFamily="49" charset="0"/>
              </a:rPr>
              <a:t> сесія Верховної Ради прийняла Конституцію України</a:t>
            </a:r>
            <a:endParaRPr lang="ru-RU" sz="20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140200" y="115888"/>
            <a:ext cx="4968875" cy="649287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Основні положення Конституції України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5508625" y="765175"/>
            <a:ext cx="3384550" cy="9350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flipH="1">
            <a:off x="5508625" y="765175"/>
            <a:ext cx="3384550" cy="1511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5508625" y="765175"/>
            <a:ext cx="3384550" cy="2016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5508625" y="765175"/>
            <a:ext cx="3384550" cy="2735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5508625" y="765175"/>
            <a:ext cx="3384550" cy="36004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5508625" y="765175"/>
            <a:ext cx="3384550" cy="44640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5508625" y="765175"/>
            <a:ext cx="3384550" cy="5111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7380288" y="765175"/>
            <a:ext cx="1512887" cy="50403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600450" y="441325"/>
            <a:ext cx="5397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0" y="80963"/>
            <a:ext cx="3600450" cy="136842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Україна – суверенна, незалежна, демократична, соціальна, правова держава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0" y="1555750"/>
            <a:ext cx="5508625" cy="5778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Україна – </a:t>
            </a:r>
            <a:r>
              <a:rPr lang="uk-UA" b="1" dirty="0" err="1">
                <a:latin typeface="Courier New" pitchFamily="49" charset="0"/>
                <a:cs typeface="Courier New" pitchFamily="49" charset="0"/>
              </a:rPr>
              <a:t>президентсько</a:t>
            </a:r>
            <a:r>
              <a:rPr lang="uk-UA" b="1" dirty="0">
                <a:latin typeface="Courier New" pitchFamily="49" charset="0"/>
                <a:cs typeface="Courier New" pitchFamily="49" charset="0"/>
              </a:rPr>
              <a:t> – парламентська республіка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2205038"/>
            <a:ext cx="5508625" cy="4318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Україна – унітарна республіка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0" y="2781300"/>
            <a:ext cx="5508625" cy="57626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Вищий законодавчий орган – Верховна Рада України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050" y="3500438"/>
            <a:ext cx="5489575" cy="57626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Виконавча влада – КМ України, місцеві державні адміністрації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050" y="4233863"/>
            <a:ext cx="5489575" cy="77946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Єдине джерело влади – народ, який здійснює її через референдум або вибори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050" y="5157788"/>
            <a:ext cx="5489575" cy="57467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Державна мова - українська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0" y="5876925"/>
            <a:ext cx="5487988" cy="57626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Гарантія демократичних прав і свобод, різноманітних форм власності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24525" y="5805488"/>
            <a:ext cx="3311525" cy="100806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Принцип мирного, взаємовигідного співробітництва 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Диаграмма 2"/>
          <p:cNvGraphicFramePr>
            <a:graphicFrameLocks/>
          </p:cNvGraphicFramePr>
          <p:nvPr/>
        </p:nvGraphicFramePr>
        <p:xfrm>
          <a:off x="57150" y="1217613"/>
          <a:ext cx="5573713" cy="5214937"/>
        </p:xfrm>
        <a:graphic>
          <a:graphicData uri="http://schemas.openxmlformats.org/presentationml/2006/ole">
            <p:oleObj spid="_x0000_s1026" r:id="rId3" imgW="5578323" imgH="5212532" progId="Excel.Chart.8">
              <p:embed/>
            </p:oleObj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142976" y="285728"/>
            <a:ext cx="7258072" cy="9223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ea typeface="+mj-ea"/>
                <a:cs typeface="+mj-cs"/>
              </a:rPr>
              <a:t>Вибори до Верховної Ради України </a:t>
            </a:r>
            <a:br>
              <a:rPr kumimoji="0" lang="uk-UA" sz="2800" b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ea typeface="+mj-ea"/>
                <a:cs typeface="+mj-cs"/>
              </a:rPr>
            </a:br>
            <a:r>
              <a:rPr kumimoji="0" lang="uk-UA" sz="2800" b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ea typeface="+mj-ea"/>
                <a:cs typeface="+mj-cs"/>
              </a:rPr>
              <a:t>( березень 1998 )</a:t>
            </a:r>
            <a:endParaRPr kumimoji="0" lang="ru-RU" sz="2800" b="1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1500" y="1341438"/>
            <a:ext cx="3168650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Особливості виборів: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Змішана ( мажоритарно – пропорційна система);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Перевага в парламенті лівих партій;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Жодна партія не змогла сформувати більшість;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Відсутність внутрішньої єдності всередині блоків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14480" y="214290"/>
            <a:ext cx="6461141" cy="635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Президентські вибори 1999 р.</a:t>
            </a:r>
            <a:endParaRPr kumimoji="0" lang="ru-RU" sz="28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I:\історія\800px-Вибори_1999-u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" y="685800"/>
            <a:ext cx="5387975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572008"/>
            <a:ext cx="144145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4500570"/>
            <a:ext cx="1792288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429256" y="2071678"/>
            <a:ext cx="3529013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Особливості президен6нтських виборів: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Зареєстровано 13 кандидатів;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Вибори проходили в два тури;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 І турі перемогу здобули Л.Кучма та П.Симоненко;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 ІІ турі переміг Л.Кучма ( 56,25% )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8425"/>
            <a:ext cx="8569325" cy="643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31913" y="260350"/>
            <a:ext cx="6840537" cy="6477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Всеукраїнський референдум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16.04.2000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88" y="1557338"/>
            <a:ext cx="3201987" cy="6477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Недовіра Верховній Раді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88" y="2565400"/>
            <a:ext cx="3451225" cy="6477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Скорочення кількості депутатів до 300 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88" y="3681413"/>
            <a:ext cx="3778250" cy="133191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Право Президента на розпуск Верховної ради, якщо протягом 1 місяця не сформована більшість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51500" y="1557338"/>
            <a:ext cx="3467100" cy="6477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Скасування депутатської недоторканності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64163" y="2565400"/>
            <a:ext cx="3754437" cy="6477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Формування двопалатного </a:t>
            </a:r>
            <a:r>
              <a:rPr lang="uk-UA" b="1" dirty="0" smtClean="0">
                <a:latin typeface="Courier New" pitchFamily="49" charset="0"/>
                <a:cs typeface="Courier New" pitchFamily="49" charset="0"/>
              </a:rPr>
              <a:t>парламенту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48263" y="3681413"/>
            <a:ext cx="3970337" cy="6477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Прийняття Конституції на Всеукраїнському референдумі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8775" y="5429264"/>
            <a:ext cx="8785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dirty="0">
                <a:latin typeface="Courier New" pitchFamily="49" charset="0"/>
                <a:cs typeface="Courier New" pitchFamily="49" charset="0"/>
              </a:rPr>
              <a:t>Березень 2003р. – відмова від ідеї двопалатного парламенту та скорочення кількості депутатів 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348038" y="908050"/>
            <a:ext cx="1403350" cy="9731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452813" y="908050"/>
            <a:ext cx="1298575" cy="1981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779838" y="908050"/>
            <a:ext cx="971550" cy="2773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751388" y="908050"/>
            <a:ext cx="468312" cy="26654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751388" y="908050"/>
            <a:ext cx="541337" cy="1944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751388" y="908050"/>
            <a:ext cx="828675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57290" y="785794"/>
            <a:ext cx="15408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 smtClean="0"/>
              <a:t>План</a:t>
            </a:r>
            <a:endParaRPr lang="ru-RU" sz="4400" dirty="0"/>
          </a:p>
        </p:txBody>
      </p:sp>
      <p:sp>
        <p:nvSpPr>
          <p:cNvPr id="10" name="Місце для вмісту 2"/>
          <p:cNvSpPr txBox="1">
            <a:spLocks/>
          </p:cNvSpPr>
          <p:nvPr/>
        </p:nvSpPr>
        <p:spPr>
          <a:xfrm>
            <a:off x="428596" y="2285992"/>
            <a:ext cx="8229600" cy="2471742"/>
          </a:xfrm>
          <a:prstGeom prst="rect">
            <a:avLst/>
          </a:prstGeom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Прийняття Конституції України 1996р.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Становлення інституту  </a:t>
            </a:r>
            <a:r>
              <a:rPr kumimoji="0" lang="uk-UA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президенства</a:t>
            </a: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Україні.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Проблеми політичного життя України у ІІ половині 90-х років ХХ століття – на початку ХХІ століття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9223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Вибори до Верховної Ради України </a:t>
            </a:r>
            <a:br>
              <a:rPr kumimoji="0" lang="uk-UA" sz="2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( березень 2002 )</a:t>
            </a:r>
            <a:endParaRPr kumimoji="0" lang="ru-RU" sz="2800" b="0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4">
                  <a:lumMod val="5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050" name="Диаграмма 2"/>
          <p:cNvGraphicFramePr>
            <a:graphicFrameLocks/>
          </p:cNvGraphicFramePr>
          <p:nvPr/>
        </p:nvGraphicFramePr>
        <p:xfrm>
          <a:off x="57150" y="1217613"/>
          <a:ext cx="5573713" cy="5214937"/>
        </p:xfrm>
        <a:graphic>
          <a:graphicData uri="http://schemas.openxmlformats.org/presentationml/2006/ole">
            <p:oleObj spid="_x0000_s2050" r:id="rId3" imgW="5578323" imgH="5212532" progId="Excel.Chart.8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51500" y="1341438"/>
            <a:ext cx="3168650" cy="3692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b="1" u="sng" dirty="0">
                <a:solidFill>
                  <a:schemeClr val="accent4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Особливості виборів: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За мажоритарними округами перемогу здобули проурядові депутати;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Поразка лівих партій;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Пропрезидентська більшість була нетривкою;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Опозиція не готова створити власну більшість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31913" y="260350"/>
            <a:ext cx="6840537" cy="6477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Політична реформа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2004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88" y="1557338"/>
            <a:ext cx="3201987" cy="6477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Обрання депутатів за партійними списками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88" y="2565400"/>
            <a:ext cx="3451225" cy="6477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Формування уряду більшістю парламенту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3643314"/>
            <a:ext cx="3778250" cy="75565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Право Президента на розпуск Верховної ради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6363" y="4941888"/>
            <a:ext cx="4465637" cy="1258887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Визнання результатів всеукраїнського референдуму без затвердження будь – яким органом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348038" y="908050"/>
            <a:ext cx="1403350" cy="9731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452813" y="908050"/>
            <a:ext cx="1298575" cy="1981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779838" y="908050"/>
            <a:ext cx="971550" cy="2773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265613" y="908050"/>
            <a:ext cx="485775" cy="40338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751388" y="908050"/>
            <a:ext cx="468312" cy="26654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5148263" y="3681413"/>
            <a:ext cx="3970337" cy="1260475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Розмежування часу виборів до Верховної Ради, місцевого самоврядування, Президента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751388" y="908050"/>
            <a:ext cx="541337" cy="1944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5364163" y="2565400"/>
            <a:ext cx="3754437" cy="79216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Перехід до </a:t>
            </a:r>
            <a:r>
              <a:rPr lang="uk-UA" b="1" dirty="0" err="1">
                <a:latin typeface="Courier New" pitchFamily="49" charset="0"/>
                <a:cs typeface="Courier New" pitchFamily="49" charset="0"/>
              </a:rPr>
              <a:t>парламентсько</a:t>
            </a:r>
            <a:r>
              <a:rPr lang="uk-UA" b="1" dirty="0">
                <a:latin typeface="Courier New" pitchFamily="49" charset="0"/>
                <a:cs typeface="Courier New" pitchFamily="49" charset="0"/>
              </a:rPr>
              <a:t> – президентської республіки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751388" y="908050"/>
            <a:ext cx="828675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5651500" y="1557338"/>
            <a:ext cx="3467100" cy="6477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Розподіл парламенту на 2 палати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44450"/>
            <a:ext cx="3348038" cy="46831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Криза режиму Л.Кучми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4213" y="619125"/>
            <a:ext cx="3527425" cy="8636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Масова фальсифікація владою результатів виборів 2004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323850" y="619125"/>
            <a:ext cx="0" cy="11541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2195513" y="1482725"/>
            <a:ext cx="0" cy="290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Скругленный прямоугольник 5"/>
          <p:cNvSpPr/>
          <p:nvPr/>
        </p:nvSpPr>
        <p:spPr>
          <a:xfrm>
            <a:off x="0" y="1773238"/>
            <a:ext cx="9144000" cy="57626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ПРИЧИНИ ПОМАРАНЧЕВОЇ РЕВОЛЮЦІЇ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859338" y="639763"/>
            <a:ext cx="3313112" cy="77311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Втручання Росії у внутрішні справи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6626225" y="1482725"/>
            <a:ext cx="0" cy="290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8675688" y="619125"/>
            <a:ext cx="0" cy="115411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5364163" y="44450"/>
            <a:ext cx="3779837" cy="46831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400" b="1" dirty="0">
                <a:latin typeface="Courier New" pitchFamily="49" charset="0"/>
                <a:cs typeface="Courier New" pitchFamily="49" charset="0"/>
              </a:rPr>
              <a:t>Боротьба політичних еліт за владу</a:t>
            </a:r>
            <a:endParaRPr lang="ru-RU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71750" y="2565400"/>
            <a:ext cx="3348038" cy="46831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Події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7550" y="3449638"/>
            <a:ext cx="3529013" cy="865187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Масові виступи населення 22.11 – 08.12.2004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63" y="4724400"/>
            <a:ext cx="3348037" cy="46831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Політична криза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32363" y="3449638"/>
            <a:ext cx="3527425" cy="865187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Сепаратистські виступи на Сході і Півдні України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795963" y="4652963"/>
            <a:ext cx="3348037" cy="46831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Погіршення економічної ситуації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5619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Президентські вибори 2004 р.</a:t>
            </a:r>
            <a:endParaRPr kumimoji="0" lang="ru-RU" sz="28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4">
                  <a:lumMod val="5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5"/>
          <p:cNvSpPr txBox="1">
            <a:spLocks/>
          </p:cNvSpPr>
          <p:nvPr/>
        </p:nvSpPr>
        <p:spPr>
          <a:xfrm>
            <a:off x="0" y="1500174"/>
            <a:ext cx="4038600" cy="496411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charset="0"/>
              <a:buNone/>
              <a:tabLst/>
              <a:defRPr/>
            </a:pPr>
            <a:r>
              <a:rPr kumimoji="0" lang="uk-UA" sz="1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Особливості виборів: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Проходили в три тури: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kumimoji="0" lang="uk-UA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31.10.2004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В.Ющенко ( 39,26%), В.Янукович ( 39,11%);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kumimoji="0" lang="uk-UA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21.11.2004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ЦВК оголосила переможцем В.Януковича, опозиція звинуватила ЦВК у фальсифікації виборів, 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 action="ppaction://hlinksldjump"/>
              </a:rPr>
              <a:t>початок помаранчевої революції»;</a:t>
            </a:r>
            <a:endParaRPr kumimoji="0" lang="uk-UA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08.12.2004 ВР прийняла пакет документів, переобрання ЦВК;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r>
              <a:rPr kumimoji="0" lang="uk-UA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26.12.2004</a:t>
            </a: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В.Ющенко ( 51,99%), Янукович ( 44,21%).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Tx/>
              <a:buChar char="-"/>
              <a:tabLst/>
              <a:defRPr/>
            </a:pPr>
            <a:endParaRPr kumimoji="0" lang="uk-UA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v"/>
              <a:tabLst/>
              <a:defRPr/>
            </a:pPr>
            <a:r>
              <a:rPr kumimoji="0" lang="uk-U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23.01.2005 – В.Ющенко прийняв присягу на вірність Україні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636713"/>
            <a:ext cx="1439862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I:\історія\629_previ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62850" y="1635125"/>
            <a:ext cx="151130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I:\історія\800px-Вибори_200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49700" y="3449638"/>
            <a:ext cx="5194300" cy="340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9223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Вибори до Верховної Ради України </a:t>
            </a:r>
            <a:br>
              <a:rPr kumimoji="0" lang="uk-UA" sz="28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0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( 2006 )</a:t>
            </a:r>
            <a:endParaRPr kumimoji="0" lang="ru-RU" sz="2000" b="1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4">
                  <a:lumMod val="5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074" name="Диаграмма 2"/>
          <p:cNvGraphicFramePr>
            <a:graphicFrameLocks/>
          </p:cNvGraphicFramePr>
          <p:nvPr/>
        </p:nvGraphicFramePr>
        <p:xfrm>
          <a:off x="57150" y="1217613"/>
          <a:ext cx="5573713" cy="5214937"/>
        </p:xfrm>
        <a:graphic>
          <a:graphicData uri="http://schemas.openxmlformats.org/presentationml/2006/ole">
            <p:oleObj spid="_x0000_s3074" r:id="rId3" imgW="5578323" imgH="5212532" progId="Excel.Chart.8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70550" y="2420938"/>
            <a:ext cx="3168650" cy="2032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b="1" u="sng" dirty="0">
                <a:solidFill>
                  <a:schemeClr val="accent4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Особливості виборів: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Проходили за партійними  списками;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Взяло участь 45 політичних партій і блоків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9223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Позачергові вибори до Верховної Ради України             </a:t>
            </a:r>
            <a:r>
              <a:rPr kumimoji="0" lang="uk-UA" sz="20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( 30.09.2007 )</a:t>
            </a:r>
            <a:endParaRPr kumimoji="0" lang="ru-RU" sz="2000" b="0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4">
                  <a:lumMod val="5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098" name="Диаграмма 2"/>
          <p:cNvGraphicFramePr>
            <a:graphicFrameLocks/>
          </p:cNvGraphicFramePr>
          <p:nvPr/>
        </p:nvGraphicFramePr>
        <p:xfrm>
          <a:off x="57150" y="1217613"/>
          <a:ext cx="5573713" cy="5214937"/>
        </p:xfrm>
        <a:graphic>
          <a:graphicData uri="http://schemas.openxmlformats.org/presentationml/2006/ole">
            <p:oleObj spid="_x0000_s4098" r:id="rId3" imgW="5578323" imgH="5212532" progId="Excel.Chart.8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670550" y="2420938"/>
            <a:ext cx="316865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b="1" u="sng" dirty="0">
                <a:solidFill>
                  <a:schemeClr val="accent4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Особливості виборів: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Проходили за пропорційною системою в загальнодержавному виборчому окрузі.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Прохідний </a:t>
            </a:r>
            <a:r>
              <a:rPr lang="uk-UA" b="1" dirty="0" err="1">
                <a:latin typeface="Courier New" pitchFamily="49" charset="0"/>
                <a:cs typeface="Courier New" pitchFamily="49" charset="0"/>
              </a:rPr>
              <a:t>бар»єр</a:t>
            </a:r>
            <a:r>
              <a:rPr lang="uk-UA" b="1" dirty="0">
                <a:latin typeface="Courier New" pitchFamily="49" charset="0"/>
                <a:cs typeface="Courier New" pitchFamily="49" charset="0"/>
              </a:rPr>
              <a:t> – 3% набраних голосів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:\історія\800px-UkrElect2010t1pic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22225"/>
            <a:ext cx="4538663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3" y="3284538"/>
            <a:ext cx="4746625" cy="332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716463" y="333375"/>
            <a:ext cx="4248150" cy="2584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b="1" u="sng" dirty="0">
                <a:solidFill>
                  <a:schemeClr val="accent4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Особливості президентських виборів 2010р.: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 І тур – 17 січня 2010 – В.Янукович ( 37,32%), Ю.Тимошенко ( 25,05%);</a:t>
            </a:r>
          </a:p>
          <a:p>
            <a:pPr>
              <a:defRPr/>
            </a:pPr>
            <a:endParaRPr lang="uk-UA" b="1" dirty="0">
              <a:latin typeface="Courier New" pitchFamily="49" charset="0"/>
              <a:cs typeface="Courier New" pitchFamily="49" charset="0"/>
            </a:endParaRP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ІІ тур – 7 лютого 2010 – В.Янукович  ( 48,95% ), Ю.Тимошенко ( 45,47% )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0438" y="3141663"/>
            <a:ext cx="2108200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54838" y="3141663"/>
            <a:ext cx="2065337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4932363" y="5589588"/>
            <a:ext cx="403225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u="sng" dirty="0">
                <a:solidFill>
                  <a:schemeClr val="accent4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30.09.2010 – Конституційний Суд відмінив Політичну реформу 2004 року.</a:t>
            </a:r>
            <a:endParaRPr lang="ru-RU" b="1" u="sng" dirty="0">
              <a:solidFill>
                <a:schemeClr val="accent4">
                  <a:lumMod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9223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Вибори до Верховної Ради України </a:t>
            </a:r>
            <a:br>
              <a:rPr kumimoji="0" lang="uk-UA" sz="2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uk-UA" sz="28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2012</a:t>
            </a:r>
            <a:endParaRPr kumimoji="0" lang="ru-RU" sz="2800" b="0" i="0" u="none" strike="noStrike" kern="1200" cap="none" spc="-100" normalizeH="0" baseline="0" noProof="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accent4">
                  <a:lumMod val="5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I:\історія\Ukr_elections_2012_multimandate_oblast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545623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67338" y="1341438"/>
            <a:ext cx="3668712" cy="53546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uk-UA" b="1" u="sng" dirty="0">
                <a:solidFill>
                  <a:schemeClr val="accent4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Особливості виборів:</a:t>
            </a:r>
          </a:p>
          <a:p>
            <a:pPr marL="171450" indent="-171450" algn="just">
              <a:buFont typeface="Wingdings" pitchFamily="2" charset="2"/>
              <a:buChar char="v"/>
              <a:defRPr/>
            </a:pP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встановлено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п'ятивідсотковий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прохідний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бар'єр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171450" indent="-171450" algn="just">
              <a:buFont typeface="Wingdings" pitchFamily="2" charset="2"/>
              <a:buChar char="v"/>
              <a:defRPr/>
            </a:pP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Встановлено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змішану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 систему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виборів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: 225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депутатів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обираються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 в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загальнодержавному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багатомандатному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окрузі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 за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виборчими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 списками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від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політичних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партій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, а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інші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 225 — за мажоритарною системою в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одномандатних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 округах. </a:t>
            </a:r>
          </a:p>
          <a:p>
            <a:pPr marL="171450" indent="-171450" algn="just">
              <a:buFont typeface="Wingdings" pitchFamily="2" charset="2"/>
              <a:buChar char="v"/>
              <a:defRPr/>
            </a:pPr>
            <a:r>
              <a:rPr lang="ru-RU" b="1" u="sng" dirty="0">
                <a:latin typeface="Courier New" pitchFamily="49" charset="0"/>
                <a:cs typeface="Courier New" pitchFamily="49" charset="0"/>
              </a:rPr>
              <a:t>Участь у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виборах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беруть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тільки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політичні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партії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; участь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блоків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які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складаються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 з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партій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, не </a:t>
            </a:r>
            <a:r>
              <a:rPr lang="ru-RU" b="1" u="sng" dirty="0" err="1">
                <a:latin typeface="Courier New" pitchFamily="49" charset="0"/>
                <a:cs typeface="Courier New" pitchFamily="49" charset="0"/>
              </a:rPr>
              <a:t>передбачено</a:t>
            </a:r>
            <a:r>
              <a:rPr lang="ru-RU" b="1" u="sng" dirty="0">
                <a:latin typeface="Courier New" pitchFamily="49" charset="0"/>
                <a:cs typeface="Courier New" pitchFamily="49" charset="0"/>
              </a:rPr>
              <a:t>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03" y="2000240"/>
            <a:ext cx="913679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600" dirty="0" smtClean="0">
                <a:solidFill>
                  <a:schemeClr val="accent4">
                    <a:lumMod val="75000"/>
                  </a:schemeClr>
                </a:solidFill>
              </a:rPr>
              <a:t>«Конституція України»</a:t>
            </a:r>
            <a:endParaRPr lang="ru-RU" sz="6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683568" y="731520"/>
            <a:ext cx="6860232" cy="6009848"/>
          </a:xfrm>
          <a:prstGeom prst="rect">
            <a:avLst/>
          </a:prstGeom>
        </p:spPr>
        <p:txBody>
          <a:bodyPr/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План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1.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Конституція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джерело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права.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Загальні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засади демократичного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конституційного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ладу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Територіальне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верховенство –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повнота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незалежність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влади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межах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її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території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5588" y="188913"/>
            <a:ext cx="2557462" cy="172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>
                <a:latin typeface="Courier New" pitchFamily="49" charset="0"/>
                <a:cs typeface="Courier New" pitchFamily="49" charset="0"/>
              </a:rPr>
              <a:t>перехід</a:t>
            </a:r>
            <a:r>
              <a:rPr lang="ru-RU" sz="20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ru-RU" sz="2000" b="1" dirty="0" err="1">
                <a:latin typeface="Courier New" pitchFamily="49" charset="0"/>
                <a:cs typeface="Courier New" pitchFamily="49" charset="0"/>
              </a:rPr>
              <a:t>від</a:t>
            </a:r>
            <a:r>
              <a:rPr lang="ru-RU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>
                <a:latin typeface="Courier New" pitchFamily="49" charset="0"/>
                <a:cs typeface="Courier New" pitchFamily="49" charset="0"/>
              </a:rPr>
              <a:t>тоталітарної</a:t>
            </a:r>
            <a:r>
              <a:rPr lang="ru-RU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000" b="1" dirty="0" err="1">
                <a:latin typeface="Courier New" pitchFamily="49" charset="0"/>
                <a:cs typeface="Courier New" pitchFamily="49" charset="0"/>
              </a:rPr>
              <a:t>системи</a:t>
            </a:r>
            <a:r>
              <a:rPr lang="ru-RU" sz="2000" b="1" dirty="0">
                <a:latin typeface="Courier New" pitchFamily="49" charset="0"/>
                <a:cs typeface="Courier New" pitchFamily="49" charset="0"/>
              </a:rPr>
              <a:t> до </a:t>
            </a:r>
            <a:r>
              <a:rPr lang="ru-RU" sz="2000" b="1" dirty="0" err="1">
                <a:latin typeface="Courier New" pitchFamily="49" charset="0"/>
                <a:cs typeface="Courier New" pitchFamily="49" charset="0"/>
              </a:rPr>
              <a:t>демократії</a:t>
            </a:r>
            <a:r>
              <a:rPr lang="ru-RU" sz="2000" b="1" dirty="0"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5588" y="1916113"/>
            <a:ext cx="2557462" cy="5048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Політична сфера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43663" y="188913"/>
            <a:ext cx="2559050" cy="172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latin typeface="Courier New" pitchFamily="49" charset="0"/>
                <a:cs typeface="Courier New" pitchFamily="49" charset="0"/>
              </a:rPr>
              <a:t>перехід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від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командно-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директивної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до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ринкової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економіки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43663" y="1916113"/>
            <a:ext cx="2559050" cy="5048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Економічна сфера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5588" y="2816225"/>
            <a:ext cx="8640762" cy="5048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Основні завдання державотворення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5588" y="3698875"/>
            <a:ext cx="2557462" cy="50323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Соціальна  сфера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5588" y="4181475"/>
            <a:ext cx="2557462" cy="205581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latin typeface="Courier New" pitchFamily="49" charset="0"/>
                <a:cs typeface="Courier New" pitchFamily="49" charset="0"/>
              </a:rPr>
              <a:t>перехід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від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«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людини-гвинтика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» до активного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творця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власної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долі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05175" y="3698875"/>
            <a:ext cx="2559050" cy="50323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Міжнародна сфера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13113" y="4221163"/>
            <a:ext cx="2557462" cy="230346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latin typeface="Courier New" pitchFamily="49" charset="0"/>
                <a:cs typeface="Courier New" pitchFamily="49" charset="0"/>
              </a:rPr>
              <a:t>Перехід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від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політики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конфронтації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радянських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часів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до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інтеграції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в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міжнародне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співтовариство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43663" y="3676650"/>
            <a:ext cx="2559050" cy="5048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Гуманітарна сфера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443663" y="4181475"/>
            <a:ext cx="2559050" cy="18002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latin typeface="Courier New" pitchFamily="49" charset="0"/>
                <a:cs typeface="Courier New" pitchFamily="49" charset="0"/>
              </a:rPr>
              <a:t>Перехід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від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класових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до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загальнолюдських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цінностей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571480"/>
            <a:ext cx="7943439" cy="537837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214282" y="214290"/>
            <a:ext cx="8929718" cy="664371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Термін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походить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лат.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Constitutio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установлення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устрій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Термін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походить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лат.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Constitutio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установлення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устрій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таким законом,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встановлює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форму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систему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державних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органів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визначає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порядок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їх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формування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діяльності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права та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обов’язки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громадян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Іншими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словами,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встановлює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закріплює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устрій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її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називають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Основним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Законом.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було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прийнято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Верховною Радою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її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п’ятій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сесії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28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червня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1996 р. Цей день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тоді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ж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було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проголошено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державним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святом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українського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народу,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оскільки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Основним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Законом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який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визначає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закріплює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підвалини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всього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суспільного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життя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статус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людини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громадянина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організації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принципи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діяльності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державного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апарату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основою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правової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системи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нашої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останньою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розуміють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сукупність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усіх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правових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явищ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існують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суспільстві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приводу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створення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реалізації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охорони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Вона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зміцнює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державу,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сприяє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її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політичному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єднанню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соціально-економічному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розвитку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суспільства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цілому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00034" y="188640"/>
            <a:ext cx="8286808" cy="6026442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kumimoji="0" lang="ru-RU" sz="2400" b="1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Визначальні</a:t>
            </a: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риси</a:t>
            </a: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сучасних</a:t>
            </a: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конституцій</a:t>
            </a: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такі:зазвичай</a:t>
            </a: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пов’язані</a:t>
            </a: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із</a:t>
            </a: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закріпленням</a:t>
            </a: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де </a:t>
            </a:r>
            <a:r>
              <a:rPr kumimoji="0" lang="ru-RU" sz="2400" b="1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Визначальні</a:t>
            </a: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риси</a:t>
            </a: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сучасних</a:t>
            </a: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конституцій</a:t>
            </a: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-100" normalizeH="0" baseline="0" noProof="0" dirty="0" err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такі</a:t>
            </a:r>
            <a:r>
              <a:rPr kumimoji="0" lang="ru-RU" sz="24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ru-RU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зазвичай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пов’язані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із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закріпленням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демократичного ладу,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хоч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історія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знає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і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винятки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з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цього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правила (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конституції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тоталітарних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держав);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спрямовані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передусім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на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закріплення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прав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і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свобод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людини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і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громадянина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; народ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визнається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основним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джерелом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влади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в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суспільстві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;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державна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влада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діє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на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основі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принципу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поділу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влади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на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законодавчу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виконавчу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та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судову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гілки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;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найважливішим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принципом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суспільного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життя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вважають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принцип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порозуміння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розумного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компромісу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між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різними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соціальними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верствами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населення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та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політичними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угрупованнями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;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закріплюється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? принцип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ідеологічної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багатоманітності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, яка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звільняє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особистість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від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диктатури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10000"/>
                  </a:schemeClr>
                </a:solidFill>
              </a:rPr>
              <a:t>панівної</a:t>
            </a: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</a:rPr>
              <a:t> думки.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2">
                  <a:lumMod val="10000"/>
                </a:schemeClr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769" y="214290"/>
            <a:ext cx="8938462" cy="642942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143000" y="731520"/>
            <a:ext cx="6400800" cy="564980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Отже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водночас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основним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законом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всього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суспіл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Отже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водночас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основним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законом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всього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суспільства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Звідси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поняття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конституційний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лад”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передбачає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об’єднання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суспільного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державного начал в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єдине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ціле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Особливо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притаманно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новим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коституціям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були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прийняті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після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другої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світової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війни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також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після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розпаду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так званого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соціалістичного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табору.Отже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водночас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основним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законом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всього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суспільства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Звідси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поняття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конституційний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лад”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передбачає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об’єднання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суспільного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державного начал в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єдине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ціле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Особливо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притаманно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новим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коституціям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були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прийняті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після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другої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світової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війни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також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після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розпаду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так званого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соціалістичного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табору.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615" y="214290"/>
            <a:ext cx="8710103" cy="638306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428596" y="500042"/>
            <a:ext cx="8286808" cy="62151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складається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преамбули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15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розділів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(161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статті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розпочинається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вступної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частини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яка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традиційно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іменується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преамбулою. У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ній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проголошено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приймається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Верховною Радою “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імені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Українського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народу”,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його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складають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громадяни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всіх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національностей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її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основою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здійснення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українськоюнацією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усім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Українським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народом права на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самовизначення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”. У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преамбулі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зафіксовано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завдання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забезпечення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прав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свобод,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гідних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умов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життя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людини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зміцнення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громадянської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злагоди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розвитку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зміцнення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демократичної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соціальної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правової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держави.Конституція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складається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преамбули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розділів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(161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статті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розпочинається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вступної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частини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яка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традиційно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іменується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преамбулою. У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ній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проголошено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приймається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Верховною Радою “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імені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Українського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народу”,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його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складають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громадяни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всіх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національностей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її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основою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здійснення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українськоюнацією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усім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Українським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народом права на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самовизначення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”. У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преамбулі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зафіксовано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завдання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забезпечення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прав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свобод,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гідних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умов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життя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людини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зміцнення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громадянської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злагоди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розвитку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зміцнення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демократичної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соціальної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правової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611560" y="731520"/>
            <a:ext cx="6932240" cy="60098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Розділ 1 – «Загальні засади»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Розділ 2 – «Права, свободи та обов*язки людини і громадянина»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Розділ 3 – «Вибори,Референдум»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Розділ 4 – «Верховна Рада України»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Розділ 5 – «Президент України» 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Розділ 6 – «Кабінет Міністрів України, інші органи виконавчої влади»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Розділ 7 – «Прокуратура»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Розділ 8 – «Правосуддя»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Розділ 9 – «Територіальний устрій України»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Розділ 10 – «Автономна Республіка Крим»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Розділ 11 – «Місцеве самоврядування»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Розділ 12 – «Конституційний суд України»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Розділ 13 – «Внесення змін до конституції України»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Розділ 14 – «Прикінцеві положення»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uk-UA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Розділ 15 – «Перехідні положення»</a:t>
            </a: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uk-UA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9806" y="3286124"/>
            <a:ext cx="3716650" cy="316721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143000" y="731520"/>
            <a:ext cx="6525344" cy="4641696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Розділ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назву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Загальні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засади”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складається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стат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Розділ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назву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Загальні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засади”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складається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 статей. 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ньому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закріплено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принципи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конституційного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ладу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нашої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базою для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конституційного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регулювання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найважливіших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суспільних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відносин.Розділ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назву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Загальні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засади”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складається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 статей. 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ньому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закріплено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принципи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конституційного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ладу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нашої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базою для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конституційного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регулювання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найважливіших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суспільних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відносин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571472" y="731520"/>
            <a:ext cx="7929618" cy="572181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Стаття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1 - 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проголошує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суверенною,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незалежною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демократичною, с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Стаття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проголошує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суверенною,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незалежною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демократичною,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соціальною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правовою державою.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Суверенність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незалежність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означають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її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влада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верховною,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повною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самостійною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неподільною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відносинах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мають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місце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межах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кордонів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цієї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також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її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незалежність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рівноправність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взаємовідносинах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іншими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державами.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підвалини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забезпечують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повноту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законодавчої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виконавчої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судової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влади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також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підпорядкування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підзвітність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цієї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іноземним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державам 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міжнародних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відносинах.Стаття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проголошує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суверенною,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незалежною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демократичною,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соціальною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правовою державою.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Суверенність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незалежність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означають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її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влада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верховною,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повною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самостійною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неподільною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відносинах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мають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місце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межах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кордонів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цієї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також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її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незалежність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рівноправність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взаємовідносинах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іншими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державами.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підвалини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забезпечують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повноту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законодавчої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виконавчої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судової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влади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також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не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підпорядкування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підзвітність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цієї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іноземним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державам 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міжнародних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відносинах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63713" y="115888"/>
            <a:ext cx="2557462" cy="504825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Визначення громадянства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02163" y="115888"/>
            <a:ext cx="2559050" cy="50482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Створення ЗС України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5588" y="765175"/>
            <a:ext cx="2557462" cy="50323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Фіксація кордонів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70663" y="754063"/>
            <a:ext cx="2559050" cy="79216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Визначення державної символіки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5588" y="2816225"/>
            <a:ext cx="8640762" cy="50482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С К Л А Д О В І      Д Е Р Ж А В О Т В О Р Е Н </a:t>
            </a:r>
            <a:r>
              <a:rPr lang="uk-UA" b="1" dirty="0" err="1">
                <a:latin typeface="Courier New" pitchFamily="49" charset="0"/>
                <a:cs typeface="Courier New" pitchFamily="49" charset="0"/>
              </a:rPr>
              <a:t>Н</a:t>
            </a:r>
            <a:r>
              <a:rPr lang="uk-UA" b="1" dirty="0">
                <a:latin typeface="Courier New" pitchFamily="49" charset="0"/>
                <a:cs typeface="Courier New" pitchFamily="49" charset="0"/>
              </a:rPr>
              <a:t> Я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950" y="4221163"/>
            <a:ext cx="2557463" cy="1223962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Формування державних органів влади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97238" y="5445125"/>
            <a:ext cx="2557462" cy="1008063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Запровадження власної грошової одиниці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67488" y="4221163"/>
            <a:ext cx="2557462" cy="180022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Формування законодавчої бази.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Прийняття Конституції України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395536" y="731520"/>
            <a:ext cx="7704856" cy="46416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Стаття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проголошує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унітарною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державою,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тобто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державою, в межах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немає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інших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утворень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мають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ознаки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суверенітету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право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самостійно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вступати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відносини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іншими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державами, 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також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право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виходу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складу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України.Стаття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проголошує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унітарною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державою,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тобто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державою, в межах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немає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інших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утворень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мають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ознаки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суверенітету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право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самостійно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вступати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відносини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іншими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державами, 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також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право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виходу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складу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976" y="285728"/>
            <a:ext cx="6447931" cy="635023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323528" y="731520"/>
            <a:ext cx="8463314" cy="584075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 складу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входять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Автономна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Республіка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Крим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Вінницька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Волинська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Дніпропетровська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Донецька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Житомирська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Закарпатська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Запорізька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Івано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Франківська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Київська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Кіровоградська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Луганська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Львівська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Миколаївська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Одеська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Полтавська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Рівенська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Сумська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Тернопільська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Харківська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Херсонська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Хмельницька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Черкаська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Чернівецька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Чернігівська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області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міста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Київ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Севастополь .”До складу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входять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Автономна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Республіка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Крим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Вінницька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Волинська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Дніпропетровська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Донецька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Житомирська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Закарпатська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Запорізька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Івано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Франківська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Київська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Кіровоградська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Луганська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Львівська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Миколаївська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Одеська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Полтавська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Рівенська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Сумська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Тернопільська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,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Харківська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Херсонська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Хмельницька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Черкаська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Чернівецька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Чернігівська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області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міста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Київ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Севастополь .”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259484"/>
            <a:ext cx="8773851" cy="6598516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07504" y="731520"/>
            <a:ext cx="8352928" cy="471370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Державні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символи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встановлені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конституцією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або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спеціальними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законами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особлив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Державні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символи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встановлені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конституцією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або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спеціальними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законами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особливі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розпізнавальні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знаки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конкретної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уособлюють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її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суверенітет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а в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деяких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випадках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сповнені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певного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історичного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ідеологічного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змісту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визначила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символи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нашої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Державний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Прапор,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Державний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Герб,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який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встановлюється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урахуванням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малого Державного Герба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герба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Війська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Запорізького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Державний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Гімн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Наведено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їх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загальні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описи.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3691" y="0"/>
            <a:ext cx="578458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728" y="157930"/>
            <a:ext cx="5887136" cy="6414342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960" y="285728"/>
            <a:ext cx="7732130" cy="6185993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28728" y="260648"/>
            <a:ext cx="299925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200" b="1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2">
                    <a:lumMod val="1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Висновок</a:t>
            </a:r>
            <a:r>
              <a:rPr kumimoji="0" lang="uk-UA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85720" y="1071546"/>
            <a:ext cx="8572560" cy="542928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Отже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зважаючи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порівняно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довгий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процес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творення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конституційних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норм в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починаючи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Руської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Правди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Пилипа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Орлика 1710 р., IV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Універсалу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Центральної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Ради 9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січня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1918 року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закінчуючи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Конституцією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УРСР 1978 року ,яка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була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прийнята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за основу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1996 року)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можна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сміливо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сказати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прийняття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Основного Закону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було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визначною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подією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державотворенні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нашої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молодої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Проаналізувавши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ми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прийшли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висновку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принципи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демократії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як: свобода слова, думки,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віросповідання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право народу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обирати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бути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обраним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право на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власність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ін.Отже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зважаючи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порівняно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довгий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процес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творення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конституційних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норм в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починаючи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від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Руської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Правди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“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Пилипа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Орлика 1710 р., IV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Універсалу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Центральної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Ради 9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січня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1918 року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закінчуючи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Конституцією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УРСР 1978 року ,яка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була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прийнята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за основу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1996 року)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можна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сміливо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сказати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прийняття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Основного Закону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було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є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визначною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подією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державотворенні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нашої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молодої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держави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Проаналізувавши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Конституцію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України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ми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прийшли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висновку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принципи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демократії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такі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як: свобода слова, думки,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віросповідання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право народу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обирати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бути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обраним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право на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власність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ін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3116"/>
            <a:ext cx="8023800" cy="1200329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Дякуємо</a:t>
            </a:r>
            <a:r>
              <a:rPr lang="ru-RU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за </a:t>
            </a:r>
            <a:r>
              <a:rPr lang="ru-RU" sz="72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увагу</a:t>
            </a:r>
            <a:r>
              <a:rPr lang="ru-RU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endParaRPr lang="ru-RU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2888" y="115888"/>
            <a:ext cx="8640762" cy="1333500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ПРЕЗИДЕНТ УКРАЇНИ – глава держави, який гарантує державний суверенітет, територіальну цілісність України, дотримання Конституції України, прав і свобод людини й громадянина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2888" y="1490663"/>
            <a:ext cx="2557462" cy="503237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Законодавча влада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42888" y="2060575"/>
            <a:ext cx="2557462" cy="280828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Верховна Рада – вищий законодавчий орган;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На місцях – обласні, районні, міські, селищні, сільські ради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03575" y="1489075"/>
            <a:ext cx="2559050" cy="5048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Виконавча влада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89288" y="2060575"/>
            <a:ext cx="2557462" cy="367188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Кабінет Міністрів України 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( уряд );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міністерства, відомства, державні комітети;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місцеві державні адміністрації, виконавчі комітети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11900" y="1489075"/>
            <a:ext cx="2559050" cy="49371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Судова влада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26188" y="2060575"/>
            <a:ext cx="2557462" cy="259238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Верховний Суд України,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Конституційний Суд;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 загальні, арбітражні, військові суди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5288" y="5876925"/>
            <a:ext cx="8488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Які історичні національні традиції було покладено в основу формування органів влади в Україні?</a:t>
            </a:r>
            <a:endParaRPr lang="ru-RU" b="1" u="sng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76600" y="404813"/>
            <a:ext cx="2590800" cy="7207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Президент України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42988" y="1628775"/>
            <a:ext cx="2592387" cy="7207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Верховна Рада України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08625" y="1595438"/>
            <a:ext cx="2592388" cy="7191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Кабінет Міністрів України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Тройная стрелка влево/вправо/вверх 4"/>
          <p:cNvSpPr/>
          <p:nvPr/>
        </p:nvSpPr>
        <p:spPr>
          <a:xfrm>
            <a:off x="3743325" y="1341438"/>
            <a:ext cx="1657350" cy="792162"/>
          </a:xfrm>
          <a:prstGeom prst="leftRigh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500563" y="2147888"/>
            <a:ext cx="142875" cy="8636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825" y="3068638"/>
            <a:ext cx="8642350" cy="266382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latin typeface="Courier New" pitchFamily="49" charset="0"/>
                <a:cs typeface="Courier New" pitchFamily="49" charset="0"/>
              </a:rPr>
              <a:t>Державний устрій 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========================================================= </a:t>
            </a:r>
          </a:p>
          <a:p>
            <a:pPr algn="ctr">
              <a:defRPr/>
            </a:pPr>
            <a:r>
              <a:rPr lang="uk-UA" sz="2000" b="1" dirty="0">
                <a:latin typeface="Courier New" pitchFamily="49" charset="0"/>
                <a:cs typeface="Courier New" pitchFamily="49" charset="0"/>
              </a:rPr>
              <a:t>елементи парламентської республіки</a:t>
            </a:r>
          </a:p>
          <a:p>
            <a:pPr algn="ctr">
              <a:defRPr/>
            </a:pPr>
            <a:endParaRPr lang="uk-UA" sz="2000" b="1" dirty="0">
              <a:latin typeface="Courier New" pitchFamily="49" charset="0"/>
              <a:cs typeface="Courier New" pitchFamily="49" charset="0"/>
            </a:endParaRPr>
          </a:p>
          <a:p>
            <a:pPr algn="ctr">
              <a:defRPr/>
            </a:pPr>
            <a:r>
              <a:rPr lang="uk-UA" sz="2000" b="1" dirty="0">
                <a:latin typeface="Courier New" pitchFamily="49" charset="0"/>
                <a:cs typeface="Courier New" pitchFamily="49" charset="0"/>
              </a:rPr>
              <a:t> елементи президентського правління</a:t>
            </a:r>
          </a:p>
          <a:p>
            <a:pPr algn="ctr">
              <a:defRPr/>
            </a:pPr>
            <a:endParaRPr lang="uk-UA" sz="2000" b="1" dirty="0">
              <a:latin typeface="Courier New" pitchFamily="49" charset="0"/>
              <a:cs typeface="Courier New" pitchFamily="49" charset="0"/>
            </a:endParaRPr>
          </a:p>
          <a:p>
            <a:pPr algn="ctr">
              <a:defRPr/>
            </a:pPr>
            <a:r>
              <a:rPr lang="uk-UA" sz="2000" b="1" dirty="0">
                <a:latin typeface="Courier New" pitchFamily="49" charset="0"/>
                <a:cs typeface="Courier New" pitchFamily="49" charset="0"/>
              </a:rPr>
              <a:t> елементи радянської влади</a:t>
            </a:r>
            <a:endParaRPr lang="ru-RU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Плюс 7"/>
          <p:cNvSpPr/>
          <p:nvPr/>
        </p:nvSpPr>
        <p:spPr>
          <a:xfrm>
            <a:off x="684213" y="4217988"/>
            <a:ext cx="719137" cy="936625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76600" y="404813"/>
            <a:ext cx="2590800" cy="72072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Президент України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42988" y="1628775"/>
            <a:ext cx="2592387" cy="72072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Верховна Рада України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Тройная стрелка влево/вправо/вверх 3"/>
          <p:cNvSpPr/>
          <p:nvPr/>
        </p:nvSpPr>
        <p:spPr>
          <a:xfrm>
            <a:off x="3743325" y="1341438"/>
            <a:ext cx="1657350" cy="792162"/>
          </a:xfrm>
          <a:prstGeom prst="leftRigh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8625" y="1595438"/>
            <a:ext cx="2592388" cy="71913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Кабінет Міністрів України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500563" y="2147888"/>
            <a:ext cx="142875" cy="8636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6600" y="3068638"/>
            <a:ext cx="2590800" cy="72072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Три центри влади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1550" y="4652963"/>
            <a:ext cx="2592388" cy="72072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Верховна Рада України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851275" y="4941888"/>
            <a:ext cx="1728788" cy="71437"/>
          </a:xfrm>
          <a:prstGeom prst="left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24525" y="4581525"/>
            <a:ext cx="2592388" cy="7191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Президент України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71550" y="5589588"/>
            <a:ext cx="7345363" cy="71913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1992 – запровадження державних адміністрацій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188" y="260350"/>
            <a:ext cx="2592387" cy="7207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Верховна Рада України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Двойная стрелка влево/вправо 2"/>
          <p:cNvSpPr/>
          <p:nvPr/>
        </p:nvSpPr>
        <p:spPr>
          <a:xfrm>
            <a:off x="3635375" y="495300"/>
            <a:ext cx="1728788" cy="25082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24525" y="260350"/>
            <a:ext cx="2592388" cy="7207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Президент України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50825" y="1220788"/>
            <a:ext cx="35290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Що в діях Президента України Л.Кравчука могло викликати незадоволення депутатів Верховної Ради </a:t>
            </a:r>
            <a:r>
              <a:rPr lang="uk-UA" sz="24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України?</a:t>
            </a:r>
            <a:endParaRPr lang="ru-RU" sz="2400" b="1" u="sng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21350" y="1412875"/>
            <a:ext cx="2736850" cy="266382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1992 – запровадження державних адміністрацій</a:t>
            </a:r>
          </a:p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( Укази Президента «Про представника Президента» «Положення про місцеву адміністрацію»)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188" y="4437063"/>
            <a:ext cx="2592387" cy="172878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1994 ліквідація державних адміністрацій та повернення влади радам та їх виконкомам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95963" y="4581525"/>
            <a:ext cx="2592387" cy="17272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1600" b="1" dirty="0">
                <a:latin typeface="Courier New" pitchFamily="49" charset="0"/>
                <a:cs typeface="Courier New" pitchFamily="49" charset="0"/>
              </a:rPr>
              <a:t>Реформування радянської системи управління, зміцнення виконавчої вертикалі</a:t>
            </a:r>
            <a:endParaRPr lang="ru-RU" sz="16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288" y="476250"/>
            <a:ext cx="3949700" cy="966788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Неефективний розподіл владних повноважень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76825" y="476250"/>
            <a:ext cx="3819525" cy="936625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Роздвоєність виконавчої влади:</a:t>
            </a:r>
          </a:p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Президент - уряд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5588" y="2133600"/>
            <a:ext cx="8640762" cy="118745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latin typeface="Courier New" pitchFamily="49" charset="0"/>
                <a:cs typeface="Courier New" pitchFamily="49" charset="0"/>
              </a:rPr>
              <a:t>Прояви кризи процесу державотворення ( 1991 – 1994 )</a:t>
            </a:r>
            <a:endParaRPr lang="ru-RU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4813" y="4221163"/>
            <a:ext cx="3940175" cy="122396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Невизначеність повноважень зумовила тотальну безвідповідальність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76825" y="4221163"/>
            <a:ext cx="3421063" cy="122396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b="1" dirty="0">
                <a:latin typeface="Courier New" pitchFamily="49" charset="0"/>
                <a:cs typeface="Courier New" pitchFamily="49" charset="0"/>
              </a:rPr>
              <a:t>Верховна Рада не дала змоги створити сильну виконавську вертикаль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35425" y="5583238"/>
            <a:ext cx="51165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Дайте оцінку діям Верховної Ради України щодо протидії посиленню президентської вертикалі влади.</a:t>
            </a:r>
            <a:endParaRPr lang="ru-RU" b="1" u="sng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100</TotalTime>
  <Words>2580</Words>
  <Application>Microsoft Office PowerPoint</Application>
  <PresentationFormat>Экран (4:3)</PresentationFormat>
  <Paragraphs>215</Paragraphs>
  <Slides>49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1" baseType="lpstr">
      <vt:lpstr>Бумажная</vt:lpstr>
      <vt:lpstr>Диаграмма Microsoft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11</cp:revision>
  <dcterms:created xsi:type="dcterms:W3CDTF">2014-05-07T14:17:44Z</dcterms:created>
  <dcterms:modified xsi:type="dcterms:W3CDTF">2014-05-07T15:58:12Z</dcterms:modified>
</cp:coreProperties>
</file>