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8F57-B1C7-4BAD-9CE0-C4E4E26F0275}" type="datetimeFigureOut">
              <a:rPr lang="uk-UA" smtClean="0"/>
              <a:pPr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E30-C12D-4783-B178-F729A441ADF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8F57-B1C7-4BAD-9CE0-C4E4E26F0275}" type="datetimeFigureOut">
              <a:rPr lang="uk-UA" smtClean="0"/>
              <a:pPr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E30-C12D-4783-B178-F729A441ADF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8F57-B1C7-4BAD-9CE0-C4E4E26F0275}" type="datetimeFigureOut">
              <a:rPr lang="uk-UA" smtClean="0"/>
              <a:pPr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E30-C12D-4783-B178-F729A441ADF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8F57-B1C7-4BAD-9CE0-C4E4E26F0275}" type="datetimeFigureOut">
              <a:rPr lang="uk-UA" smtClean="0"/>
              <a:pPr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E30-C12D-4783-B178-F729A441ADF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8F57-B1C7-4BAD-9CE0-C4E4E26F0275}" type="datetimeFigureOut">
              <a:rPr lang="uk-UA" smtClean="0"/>
              <a:pPr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E30-C12D-4783-B178-F729A441ADF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8F57-B1C7-4BAD-9CE0-C4E4E26F0275}" type="datetimeFigureOut">
              <a:rPr lang="uk-UA" smtClean="0"/>
              <a:pPr/>
              <a:t>07.04.2014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E30-C12D-4783-B178-F729A441ADF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8F57-B1C7-4BAD-9CE0-C4E4E26F0275}" type="datetimeFigureOut">
              <a:rPr lang="uk-UA" smtClean="0"/>
              <a:pPr/>
              <a:t>07.04.2014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E30-C12D-4783-B178-F729A441ADF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8F57-B1C7-4BAD-9CE0-C4E4E26F0275}" type="datetimeFigureOut">
              <a:rPr lang="uk-UA" smtClean="0"/>
              <a:pPr/>
              <a:t>07.04.2014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E30-C12D-4783-B178-F729A441ADF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8F57-B1C7-4BAD-9CE0-C4E4E26F0275}" type="datetimeFigureOut">
              <a:rPr lang="uk-UA" smtClean="0"/>
              <a:pPr/>
              <a:t>07.04.2014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E30-C12D-4783-B178-F729A441ADF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8F57-B1C7-4BAD-9CE0-C4E4E26F0275}" type="datetimeFigureOut">
              <a:rPr lang="uk-UA" smtClean="0"/>
              <a:pPr/>
              <a:t>07.04.2014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E30-C12D-4783-B178-F729A441ADF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F8F57-B1C7-4BAD-9CE0-C4E4E26F0275}" type="datetimeFigureOut">
              <a:rPr lang="uk-UA" smtClean="0"/>
              <a:pPr/>
              <a:t>07.04.2014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79E30-C12D-4783-B178-F729A441ADF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F8F57-B1C7-4BAD-9CE0-C4E4E26F0275}" type="datetimeFigureOut">
              <a:rPr lang="uk-UA" smtClean="0"/>
              <a:pPr/>
              <a:t>07.04.2014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79E30-C12D-4783-B178-F729A441ADF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988424" cy="1470025"/>
          </a:xfrm>
        </p:spPr>
        <p:txBody>
          <a:bodyPr>
            <a:normAutofit fontScale="90000"/>
          </a:bodyPr>
          <a:lstStyle/>
          <a:p>
            <a:r>
              <a:rPr lang="uk-UA" sz="6000" b="1" i="1" u="sng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Бандера Степан Андрійович</a:t>
            </a:r>
            <a:r>
              <a:rPr lang="uk-UA" b="1" i="1" u="sng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uk-UA" b="1" i="1" u="sng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uk-UA" b="1" i="1" u="sng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1266" name="Picture 2" descr="Файл:SBande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916832"/>
            <a:ext cx="2880320" cy="3906761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611560" y="2204864"/>
            <a:ext cx="468052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i="1" dirty="0" smtClean="0">
                <a:latin typeface="Monotype Corsiva" pitchFamily="66" charset="0"/>
              </a:rPr>
              <a:t>«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Без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власної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держави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, без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визволення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,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отже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і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без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визвольної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боротьби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,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Україна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не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може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мати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ані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свободи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,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ані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добробуту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,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ані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200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демократії</a:t>
            </a:r>
            <a:r>
              <a:rPr lang="ru-RU" sz="32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onotype Corsiva" pitchFamily="66" charset="0"/>
              </a:rPr>
              <a:t>» </a:t>
            </a:r>
          </a:p>
          <a:p>
            <a:pPr algn="r"/>
            <a:r>
              <a:rPr lang="ru-RU" sz="2400" b="1" i="1" dirty="0" smtClean="0"/>
              <a:t>Степан </a:t>
            </a:r>
            <a:r>
              <a:rPr lang="ru-RU" sz="2400" b="1" i="1" dirty="0" err="1" smtClean="0"/>
              <a:t>Бандера</a:t>
            </a:r>
            <a:endParaRPr lang="ru-RU" sz="2400" b="1" i="1" dirty="0" smtClean="0"/>
          </a:p>
          <a:p>
            <a:endParaRPr lang="ru-RU" sz="2400" b="1" i="1" dirty="0"/>
          </a:p>
          <a:p>
            <a:pPr algn="r"/>
            <a:r>
              <a:rPr lang="ru-RU" b="1" i="1" dirty="0" smtClean="0"/>
              <a:t> 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Комунізм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цілком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противний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духові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української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нації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…</a:t>
            </a:r>
            <a:endParaRPr lang="uk-UA" b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45432"/>
            <a:ext cx="3960440" cy="5112568"/>
          </a:xfrm>
        </p:spPr>
        <p:txBody>
          <a:bodyPr>
            <a:normAutofit fontScale="92500" lnSpcReduction="10000"/>
          </a:bodyPr>
          <a:lstStyle/>
          <a:p>
            <a:pPr marL="0" indent="360363" algn="ctr">
              <a:buNone/>
            </a:pPr>
            <a:r>
              <a:rPr lang="ru-RU" dirty="0">
                <a:latin typeface="Monotype Corsiva" pitchFamily="66" charset="0"/>
              </a:rPr>
              <a:t>Степан </a:t>
            </a:r>
            <a:r>
              <a:rPr lang="ru-RU" dirty="0" err="1">
                <a:latin typeface="Monotype Corsiva" pitchFamily="66" charset="0"/>
              </a:rPr>
              <a:t>Андрійович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Бандера</a:t>
            </a:r>
            <a:r>
              <a:rPr lang="ru-RU" dirty="0">
                <a:latin typeface="Monotype Corsiva" pitchFamily="66" charset="0"/>
              </a:rPr>
              <a:t> </a:t>
            </a:r>
            <a:r>
              <a:rPr lang="ru-RU" dirty="0" err="1">
                <a:latin typeface="Monotype Corsiva" pitchFamily="66" charset="0"/>
              </a:rPr>
              <a:t>народився</a:t>
            </a:r>
            <a:r>
              <a:rPr lang="ru-RU" dirty="0">
                <a:latin typeface="Monotype Corsiva" pitchFamily="66" charset="0"/>
              </a:rPr>
              <a:t> 1 </a:t>
            </a:r>
            <a:r>
              <a:rPr lang="ru-RU" dirty="0" err="1">
                <a:latin typeface="Monotype Corsiva" pitchFamily="66" charset="0"/>
              </a:rPr>
              <a:t>січня</a:t>
            </a:r>
            <a:r>
              <a:rPr lang="ru-RU" dirty="0">
                <a:latin typeface="Monotype Corsiva" pitchFamily="66" charset="0"/>
              </a:rPr>
              <a:t> 1909 року в </a:t>
            </a:r>
            <a:r>
              <a:rPr lang="ru-RU" dirty="0" err="1">
                <a:latin typeface="Monotype Corsiva" pitchFamily="66" charset="0"/>
              </a:rPr>
              <a:t>селі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Старий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 smtClean="0">
                <a:latin typeface="Monotype Corsiva" pitchFamily="66" charset="0"/>
              </a:rPr>
              <a:t>Угринів</a:t>
            </a:r>
            <a:r>
              <a:rPr lang="ru-RU" dirty="0">
                <a:latin typeface="Monotype Corsiva" pitchFamily="66" charset="0"/>
              </a:rPr>
              <a:t>.</a:t>
            </a:r>
            <a:r>
              <a:rPr lang="ru-RU" dirty="0" smtClean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Його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батько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був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греко-католицьким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священиком</a:t>
            </a:r>
            <a:r>
              <a:rPr lang="ru-RU" dirty="0">
                <a:latin typeface="Monotype Corsiva" pitchFamily="66" charset="0"/>
              </a:rPr>
              <a:t>, а </a:t>
            </a:r>
            <a:r>
              <a:rPr lang="ru-RU" dirty="0" err="1">
                <a:latin typeface="Monotype Corsiva" pitchFamily="66" charset="0"/>
              </a:rPr>
              <a:t>мати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донькою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священика</a:t>
            </a:r>
            <a:r>
              <a:rPr lang="ru-RU" dirty="0">
                <a:latin typeface="Monotype Corsiva" pitchFamily="66" charset="0"/>
              </a:rPr>
              <a:t>, тому </a:t>
            </a:r>
            <a:r>
              <a:rPr lang="ru-RU" dirty="0" err="1">
                <a:latin typeface="Monotype Corsiva" pitchFamily="66" charset="0"/>
              </a:rPr>
              <a:t>виховувався</a:t>
            </a:r>
            <a:r>
              <a:rPr lang="ru-RU" dirty="0">
                <a:latin typeface="Monotype Corsiva" pitchFamily="66" charset="0"/>
              </a:rPr>
              <a:t> Степан в </a:t>
            </a:r>
            <a:r>
              <a:rPr lang="ru-RU" dirty="0" err="1">
                <a:latin typeface="Monotype Corsiva" pitchFamily="66" charset="0"/>
              </a:rPr>
              <a:t>умовах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націонал-культурного</a:t>
            </a:r>
            <a:r>
              <a:rPr lang="ru-RU" dirty="0">
                <a:latin typeface="Monotype Corsiva" pitchFamily="66" charset="0"/>
              </a:rPr>
              <a:t> </a:t>
            </a:r>
            <a:r>
              <a:rPr lang="ru-RU" dirty="0" err="1">
                <a:latin typeface="Monotype Corsiva" pitchFamily="66" charset="0"/>
              </a:rPr>
              <a:t>патріотизму</a:t>
            </a:r>
            <a:r>
              <a:rPr lang="ru-RU" dirty="0">
                <a:latin typeface="Monotype Corsiva" pitchFamily="66" charset="0"/>
              </a:rPr>
              <a:t>.</a:t>
            </a:r>
            <a:endParaRPr lang="uk-UA" dirty="0">
              <a:latin typeface="Monotype Corsiva" pitchFamily="66" charset="0"/>
            </a:endParaRPr>
          </a:p>
        </p:txBody>
      </p:sp>
      <p:pic>
        <p:nvPicPr>
          <p:cNvPr id="14340" name="Picture 4" descr="Файл:Home of Bander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435677">
            <a:off x="5191059" y="1096315"/>
            <a:ext cx="3096344" cy="201622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342" name="Picture 6" descr="http://molotoff.info/images/stories/History/Bandera/Fores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212976"/>
            <a:ext cx="3312368" cy="3312368"/>
          </a:xfrm>
          <a:prstGeom prst="rect">
            <a:avLst/>
          </a:prstGeom>
          <a:solidFill>
            <a:srgbClr val="FFFFFF">
              <a:shade val="85000"/>
            </a:srgbClr>
          </a:solidFill>
          <a:ln w="5715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56990"/>
          </a:xfrm>
        </p:spPr>
        <p:txBody>
          <a:bodyPr>
            <a:normAutofit/>
          </a:bodyPr>
          <a:lstStyle/>
          <a:p>
            <a:r>
              <a:rPr lang="ru-RU" sz="4800" b="1" i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«З москалями нема </a:t>
            </a:r>
            <a:r>
              <a:rPr lang="ru-RU" sz="4800" b="1" i="1" dirty="0" err="1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спільної</a:t>
            </a:r>
            <a:r>
              <a:rPr lang="ru-RU" sz="4800" b="1" i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b="1" i="1" dirty="0" err="1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мови</a:t>
            </a:r>
            <a:r>
              <a:rPr lang="ru-RU" sz="4800" b="1" i="1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»</a:t>
            </a:r>
            <a:endParaRPr lang="uk-UA" sz="48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1960" y="1340768"/>
            <a:ext cx="4499992" cy="5285184"/>
          </a:xfrm>
        </p:spPr>
        <p:txBody>
          <a:bodyPr>
            <a:normAutofit fontScale="92500" lnSpcReduction="20000"/>
          </a:bodyPr>
          <a:lstStyle/>
          <a:p>
            <a:pPr marL="360363" indent="0" algn="just">
              <a:buNone/>
            </a:pPr>
            <a:r>
              <a:rPr lang="uk-UA" dirty="0">
                <a:latin typeface="Monotype Corsiva" pitchFamily="66" charset="0"/>
              </a:rPr>
              <a:t>Ще з дитинства він ставав неодноразовим свідком війни, оскільки через його рідне село чотири рази (1914-1917) проносилися фронти першої світової і територія Галичини постійно переходила від одного окупанта до іншого. Саме у ті бурхливі роки відбувалися драматичні спроби відбудови та становлення української незалежної держави.</a:t>
            </a:r>
          </a:p>
        </p:txBody>
      </p:sp>
      <p:pic>
        <p:nvPicPr>
          <p:cNvPr id="15362" name="Picture 2" descr="Степан Бандера в Пласті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2502024" cy="3534109"/>
          </a:xfrm>
          <a:prstGeom prst="round2DiagRect">
            <a:avLst>
              <a:gd name="adj1" fmla="val 16667"/>
              <a:gd name="adj2" fmla="val 0"/>
            </a:avLst>
          </a:prstGeom>
          <a:ln w="28575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366" name="Picture 6" descr="http://www.umoloda.kiev.ua/img/content/i20/2040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437112"/>
            <a:ext cx="2808312" cy="2096204"/>
          </a:xfrm>
          <a:prstGeom prst="rect">
            <a:avLst/>
          </a:prstGeom>
          <a:ln w="38100" cap="rnd">
            <a:solidFill>
              <a:schemeClr val="accent2">
                <a:lumMod val="50000"/>
              </a:schemeClr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050" name="AutoShape 2" descr="https://encrypted-tbn3.gstatic.com/images?q=tbn:ANd9GcSfGyEVQPivH7Q7WFbysWuhX1WwcbMj_xsOdYsgt8z86qmBG3K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2052" name="AutoShape 4" descr="https://encrypted-tbn3.gstatic.com/images?q=tbn:ANd9GcSfGyEVQPivH7Q7WFbysWuhX1WwcbMj_xsOdYsgt8z86qmBG3KW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8" name="Рисунок 7" descr="fa6607bb30cf94a64c9632e52429a65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1844824"/>
            <a:ext cx="2088232" cy="2808312"/>
          </a:xfrm>
          <a:prstGeom prst="ellipse">
            <a:avLst/>
          </a:prstGeom>
          <a:ln w="38100" cap="rnd">
            <a:solidFill>
              <a:schemeClr val="accent2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gdb.rferl.org/151E43D5-99F4-4CE3-B8EF-C53463D920E7_mw800_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404664"/>
            <a:ext cx="3023391" cy="4032448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60648"/>
            <a:ext cx="5842992" cy="6597352"/>
          </a:xfrm>
        </p:spPr>
        <p:txBody>
          <a:bodyPr>
            <a:normAutofit lnSpcReduction="10000"/>
          </a:bodyPr>
          <a:lstStyle/>
          <a:p>
            <a:r>
              <a:rPr lang="ru-RU" sz="2600" dirty="0" smtClean="0">
                <a:latin typeface="Monotype Corsiva" pitchFamily="66" charset="0"/>
              </a:rPr>
              <a:t>У </a:t>
            </a:r>
            <a:r>
              <a:rPr lang="ru-RU" sz="2600" dirty="0" err="1" smtClean="0">
                <a:latin typeface="Monotype Corsiva" pitchFamily="66" charset="0"/>
              </a:rPr>
              <a:t>вересні</a:t>
            </a:r>
            <a:r>
              <a:rPr lang="ru-RU" sz="2600" dirty="0" smtClean="0">
                <a:latin typeface="Monotype Corsiva" pitchFamily="66" charset="0"/>
              </a:rPr>
              <a:t> 1928 року </a:t>
            </a:r>
            <a:r>
              <a:rPr lang="ru-RU" sz="2600" dirty="0" err="1" smtClean="0">
                <a:latin typeface="Monotype Corsiva" pitchFamily="66" charset="0"/>
              </a:rPr>
              <a:t>він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переїхав</a:t>
            </a:r>
            <a:r>
              <a:rPr lang="ru-RU" sz="2600" dirty="0" smtClean="0">
                <a:latin typeface="Monotype Corsiva" pitchFamily="66" charset="0"/>
              </a:rPr>
              <a:t> до Львова </a:t>
            </a:r>
            <a:r>
              <a:rPr lang="ru-RU" sz="2600" dirty="0" err="1" smtClean="0">
                <a:latin typeface="Monotype Corsiva" pitchFamily="66" charset="0"/>
              </a:rPr>
              <a:t>і</a:t>
            </a:r>
            <a:r>
              <a:rPr lang="ru-RU" sz="2600" dirty="0" smtClean="0">
                <a:latin typeface="Monotype Corsiva" pitchFamily="66" charset="0"/>
              </a:rPr>
              <a:t> тут </a:t>
            </a:r>
            <a:r>
              <a:rPr lang="ru-RU" sz="2600" dirty="0" err="1" smtClean="0">
                <a:latin typeface="Monotype Corsiva" pitchFamily="66" charset="0"/>
              </a:rPr>
              <a:t>записався</a:t>
            </a:r>
            <a:r>
              <a:rPr lang="ru-RU" sz="2600" dirty="0" smtClean="0">
                <a:latin typeface="Monotype Corsiva" pitchFamily="66" charset="0"/>
              </a:rPr>
              <a:t> на </a:t>
            </a:r>
            <a:r>
              <a:rPr lang="ru-RU" sz="2600" dirty="0" err="1" smtClean="0">
                <a:latin typeface="Monotype Corsiva" pitchFamily="66" charset="0"/>
              </a:rPr>
              <a:t>агрономічний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відділ</a:t>
            </a:r>
            <a:r>
              <a:rPr lang="ru-RU" sz="2600" dirty="0" smtClean="0">
                <a:latin typeface="Monotype Corsiva" pitchFamily="66" charset="0"/>
              </a:rPr>
              <a:t> </a:t>
            </a:r>
            <a:r>
              <a:rPr lang="ru-RU" sz="2600" dirty="0" err="1" smtClean="0">
                <a:latin typeface="Monotype Corsiva" pitchFamily="66" charset="0"/>
              </a:rPr>
              <a:t>Високої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Політехнічної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Школи</a:t>
            </a:r>
            <a:r>
              <a:rPr lang="ru-RU" sz="2600" dirty="0" smtClean="0">
                <a:latin typeface="Monotype Corsiva" pitchFamily="66" charset="0"/>
              </a:rPr>
              <a:t>, де </a:t>
            </a:r>
            <a:r>
              <a:rPr lang="ru-RU" sz="2600" dirty="0" err="1" smtClean="0">
                <a:latin typeface="Monotype Corsiva" pitchFamily="66" charset="0"/>
              </a:rPr>
              <a:t>вчився</a:t>
            </a:r>
            <a:r>
              <a:rPr lang="ru-RU" sz="2600" dirty="0" smtClean="0">
                <a:latin typeface="Monotype Corsiva" pitchFamily="66" charset="0"/>
              </a:rPr>
              <a:t> до 1933року. Перед </a:t>
            </a:r>
            <a:r>
              <a:rPr lang="ru-RU" sz="2600" dirty="0" err="1" smtClean="0">
                <a:latin typeface="Monotype Corsiva" pitchFamily="66" charset="0"/>
              </a:rPr>
              <a:t>дипломним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іспитом</a:t>
            </a:r>
            <a:r>
              <a:rPr lang="ru-RU" sz="2600" dirty="0" smtClean="0">
                <a:latin typeface="Monotype Corsiva" pitchFamily="66" charset="0"/>
              </a:rPr>
              <a:t> через </a:t>
            </a:r>
            <a:r>
              <a:rPr lang="ru-RU" sz="2600" dirty="0" err="1" smtClean="0">
                <a:latin typeface="Monotype Corsiva" pitchFamily="66" charset="0"/>
              </a:rPr>
              <a:t>політичну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діяльність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його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було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арештовано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і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ув'язнено</a:t>
            </a:r>
            <a:r>
              <a:rPr lang="ru-RU" sz="2600" dirty="0" smtClean="0">
                <a:latin typeface="Monotype Corsiva" pitchFamily="66" charset="0"/>
              </a:rPr>
              <a:t>.</a:t>
            </a:r>
          </a:p>
          <a:p>
            <a:r>
              <a:rPr lang="ru-RU" sz="2600" dirty="0" smtClean="0">
                <a:latin typeface="Monotype Corsiva" pitchFamily="66" charset="0"/>
              </a:rPr>
              <a:t>У </a:t>
            </a:r>
            <a:r>
              <a:rPr lang="ru-RU" sz="2600" dirty="0" err="1" smtClean="0">
                <a:latin typeface="Monotype Corsiva" pitchFamily="66" charset="0"/>
              </a:rPr>
              <a:t>студентські</a:t>
            </a:r>
            <a:r>
              <a:rPr lang="ru-RU" sz="2600" dirty="0" smtClean="0">
                <a:latin typeface="Monotype Corsiva" pitchFamily="66" charset="0"/>
              </a:rPr>
              <a:t> роки брав </a:t>
            </a:r>
            <a:r>
              <a:rPr lang="ru-RU" sz="2600" dirty="0" err="1" smtClean="0">
                <a:latin typeface="Monotype Corsiva" pitchFamily="66" charset="0"/>
              </a:rPr>
              <a:t>активну</a:t>
            </a:r>
            <a:r>
              <a:rPr lang="ru-RU" sz="2600" dirty="0" smtClean="0">
                <a:latin typeface="Monotype Corsiva" pitchFamily="66" charset="0"/>
              </a:rPr>
              <a:t> участь в </a:t>
            </a:r>
            <a:r>
              <a:rPr lang="ru-RU" sz="2600" dirty="0" err="1" smtClean="0">
                <a:latin typeface="Monotype Corsiva" pitchFamily="66" charset="0"/>
              </a:rPr>
              <a:t>організованому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українському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національному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житті</a:t>
            </a:r>
            <a:r>
              <a:rPr lang="ru-RU" sz="2600" dirty="0" smtClean="0">
                <a:latin typeface="Monotype Corsiva" pitchFamily="66" charset="0"/>
              </a:rPr>
              <a:t>. </a:t>
            </a:r>
            <a:r>
              <a:rPr lang="ru-RU" sz="2600" dirty="0" err="1" smtClean="0">
                <a:latin typeface="Monotype Corsiva" pitchFamily="66" charset="0"/>
              </a:rPr>
              <a:t>Був</a:t>
            </a:r>
            <a:r>
              <a:rPr lang="ru-RU" sz="2600" dirty="0" smtClean="0">
                <a:latin typeface="Monotype Corsiva" pitchFamily="66" charset="0"/>
              </a:rPr>
              <a:t> членом </a:t>
            </a:r>
            <a:r>
              <a:rPr lang="ru-RU" sz="2600" dirty="0" err="1" smtClean="0">
                <a:latin typeface="Monotype Corsiva" pitchFamily="66" charset="0"/>
              </a:rPr>
              <a:t>українського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товариства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студентів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політехніки</a:t>
            </a:r>
            <a:r>
              <a:rPr lang="ru-RU" sz="2600" dirty="0" smtClean="0">
                <a:latin typeface="Monotype Corsiva" pitchFamily="66" charset="0"/>
              </a:rPr>
              <a:t> «Основа» та членом </a:t>
            </a:r>
            <a:r>
              <a:rPr lang="ru-RU" sz="2600" dirty="0" err="1" smtClean="0">
                <a:latin typeface="Monotype Corsiva" pitchFamily="66" charset="0"/>
              </a:rPr>
              <a:t>управи</a:t>
            </a:r>
            <a:r>
              <a:rPr lang="ru-RU" sz="2600" dirty="0" smtClean="0">
                <a:latin typeface="Monotype Corsiva" pitchFamily="66" charset="0"/>
              </a:rPr>
              <a:t> Кружка </a:t>
            </a:r>
            <a:r>
              <a:rPr lang="ru-RU" sz="2600" dirty="0" err="1" smtClean="0">
                <a:latin typeface="Monotype Corsiva" pitchFamily="66" charset="0"/>
              </a:rPr>
              <a:t>студентів-рільників</a:t>
            </a:r>
            <a:r>
              <a:rPr lang="ru-RU" sz="2600" dirty="0" smtClean="0">
                <a:latin typeface="Monotype Corsiva" pitchFamily="66" charset="0"/>
              </a:rPr>
              <a:t>. </a:t>
            </a:r>
            <a:r>
              <a:rPr lang="ru-RU" sz="2600" dirty="0" err="1" smtClean="0">
                <a:latin typeface="Monotype Corsiva" pitchFamily="66" charset="0"/>
              </a:rPr>
              <a:t>Деякий</a:t>
            </a:r>
            <a:r>
              <a:rPr lang="ru-RU" sz="2600" dirty="0" smtClean="0">
                <a:latin typeface="Monotype Corsiva" pitchFamily="66" charset="0"/>
              </a:rPr>
              <a:t> час </a:t>
            </a:r>
            <a:r>
              <a:rPr lang="ru-RU" sz="2600" dirty="0" err="1" smtClean="0">
                <a:latin typeface="Monotype Corsiva" pitchFamily="66" charset="0"/>
              </a:rPr>
              <a:t>працював</a:t>
            </a:r>
            <a:r>
              <a:rPr lang="ru-RU" sz="2600" dirty="0" smtClean="0">
                <a:latin typeface="Monotype Corsiva" pitchFamily="66" charset="0"/>
              </a:rPr>
              <a:t> в бюро </a:t>
            </a:r>
            <a:r>
              <a:rPr lang="ru-RU" sz="2600" dirty="0" err="1" smtClean="0">
                <a:latin typeface="Monotype Corsiva" pitchFamily="66" charset="0"/>
              </a:rPr>
              <a:t>товариства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Сільський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Господар</a:t>
            </a:r>
            <a:r>
              <a:rPr lang="ru-RU" sz="2600" dirty="0" smtClean="0">
                <a:latin typeface="Monotype Corsiva" pitchFamily="66" charset="0"/>
              </a:rPr>
              <a:t>, </a:t>
            </a:r>
            <a:r>
              <a:rPr lang="ru-RU" sz="2600" dirty="0" err="1" smtClean="0">
                <a:latin typeface="Monotype Corsiva" pitchFamily="66" charset="0"/>
              </a:rPr>
              <a:t>що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займався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розвитком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агрокультури</a:t>
            </a:r>
            <a:r>
              <a:rPr lang="ru-RU" sz="2600" dirty="0" smtClean="0">
                <a:latin typeface="Monotype Corsiva" pitchFamily="66" charset="0"/>
              </a:rPr>
              <a:t> на </a:t>
            </a:r>
            <a:r>
              <a:rPr lang="ru-RU" sz="2600" dirty="0" err="1" smtClean="0">
                <a:latin typeface="Monotype Corsiva" pitchFamily="66" charset="0"/>
              </a:rPr>
              <a:t>західних</a:t>
            </a:r>
            <a:r>
              <a:rPr lang="ru-RU" sz="2600" dirty="0" smtClean="0">
                <a:latin typeface="Monotype Corsiva" pitchFamily="66" charset="0"/>
              </a:rPr>
              <a:t> </a:t>
            </a:r>
            <a:r>
              <a:rPr lang="ru-RU" sz="2600" dirty="0" err="1" smtClean="0">
                <a:latin typeface="Monotype Corsiva" pitchFamily="66" charset="0"/>
              </a:rPr>
              <a:t>українських</a:t>
            </a:r>
            <a:r>
              <a:rPr lang="ru-RU" sz="2600" dirty="0" smtClean="0">
                <a:latin typeface="Monotype Corsiva" pitchFamily="66" charset="0"/>
              </a:rPr>
              <a:t> землях</a:t>
            </a:r>
          </a:p>
          <a:p>
            <a:endParaRPr lang="uk-UA" dirty="0"/>
          </a:p>
        </p:txBody>
      </p:sp>
      <p:pic>
        <p:nvPicPr>
          <p:cNvPr id="18436" name="Picture 4" descr="http://type.org.ua/blog/files/BanderaPro_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4869160"/>
            <a:ext cx="3240360" cy="162018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8964488" cy="1143000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«Нашим </a:t>
            </a:r>
            <a:r>
              <a:rPr lang="ru-RU" sz="3600" b="1" i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природним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середовищем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стало </a:t>
            </a:r>
            <a:r>
              <a:rPr lang="ru-RU" sz="3600" b="1" i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вже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змагання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, </a:t>
            </a:r>
            <a:r>
              <a:rPr lang="ru-RU" sz="3600" b="1" i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змістом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нашого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3600" b="1" i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життя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— </a:t>
            </a:r>
            <a:r>
              <a:rPr lang="ru-RU" sz="3600" b="1" i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боротьба</a:t>
            </a:r>
            <a:r>
              <a:rPr lang="ru-RU" sz="36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»</a:t>
            </a:r>
            <a:endParaRPr lang="uk-UA" sz="36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6012160" cy="5257800"/>
          </a:xfrm>
        </p:spPr>
        <p:txBody>
          <a:bodyPr>
            <a:normAutofit/>
          </a:bodyPr>
          <a:lstStyle/>
          <a:p>
            <a:r>
              <a:rPr lang="uk-UA" sz="2600" dirty="0" smtClean="0">
                <a:latin typeface="Monotype Corsiva" pitchFamily="66" charset="0"/>
              </a:rPr>
              <a:t>У 1929 році він стає активним членом ОУН (Організація Українських Націоналістів) де успішно займається нелегальною агітацією революційно-визвольної боротьби, ціль якої — встановлення незалежної української держави. І вже у 1931 році Степан керує усією пропагандою ОУН у Західній Україні.</a:t>
            </a:r>
          </a:p>
          <a:p>
            <a:r>
              <a:rPr lang="uk-UA" sz="2600" dirty="0" smtClean="0">
                <a:latin typeface="Monotype Corsiva" pitchFamily="66" charset="0"/>
              </a:rPr>
              <a:t>Основною принциповою ціллю ОУН, як і інших націонал-патріотичних організацій того часу, була повна незалежність України від будь-яких загарбників.</a:t>
            </a:r>
          </a:p>
          <a:p>
            <a:endParaRPr lang="uk-UA" dirty="0"/>
          </a:p>
        </p:txBody>
      </p:sp>
      <p:pic>
        <p:nvPicPr>
          <p:cNvPr id="1026" name="Picture 2" descr="http://upload.wikimedia.org/wikipedia/commons/thumb/3/3c/Gimnazia_Banderi.jpg/220px-Gimnazia_Bande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700808"/>
            <a:ext cx="3168350" cy="2016224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1028" name="AutoShape 4" descr="https://www.kyivpost.com/media/images/data/uploads/d/iblock/en_articles/114840/6724/bi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030" name="AutoShape 6" descr="https://www.kyivpost.com/media/images/data/uploads/d/iblock/en_articles/114840/6724/big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7" name="Рисунок 6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16216" y="3789040"/>
            <a:ext cx="1647825" cy="27622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http://www.vox-populi.com.ua/_/rsrc/1328196247127/storinka-avtora/spicer-vasil/divnidilatvoievidkritijlistrektoruukraienskogokatolickogouniversitetuotcuborisugudzaku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869160"/>
            <a:ext cx="2664296" cy="17449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0" name="Picture 2" descr="http://lib.oun-upa.org.ua/bandera/pic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19962">
            <a:off x="6141580" y="846699"/>
            <a:ext cx="2770611" cy="397400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16416" cy="1143000"/>
          </a:xfrm>
        </p:spPr>
        <p:txBody>
          <a:bodyPr>
            <a:noAutofit/>
          </a:bodyPr>
          <a:lstStyle/>
          <a:p>
            <a:r>
              <a:rPr lang="ru-RU" sz="48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«</a:t>
            </a:r>
            <a:r>
              <a:rPr lang="ru-RU" sz="4800" b="1" i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Хоч</a:t>
            </a:r>
            <a:r>
              <a:rPr lang="ru-RU" sz="48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b="1" i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які</a:t>
            </a:r>
            <a:r>
              <a:rPr lang="ru-RU" sz="48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b="1" i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великі</a:t>
            </a:r>
            <a:r>
              <a:rPr lang="ru-RU" sz="48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b="1" i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жертви</a:t>
            </a:r>
            <a:r>
              <a:rPr lang="ru-RU" sz="48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— </a:t>
            </a:r>
            <a:r>
              <a:rPr lang="ru-RU" sz="4800" b="1" i="1" dirty="0" err="1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боротьба</a:t>
            </a:r>
            <a:r>
              <a:rPr lang="ru-RU" sz="48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 конечна»</a:t>
            </a:r>
            <a:endParaRPr lang="uk-UA" sz="4800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842992" cy="6077272"/>
          </a:xfrm>
        </p:spPr>
        <p:txBody>
          <a:bodyPr>
            <a:normAutofit fontScale="62500" lnSpcReduction="20000"/>
          </a:bodyPr>
          <a:lstStyle/>
          <a:p>
            <a:r>
              <a:rPr lang="uk-UA" sz="3800" dirty="0" smtClean="0">
                <a:latin typeface="Monotype Corsiva" pitchFamily="66" charset="0"/>
              </a:rPr>
              <a:t>Під </a:t>
            </a:r>
            <a:r>
              <a:rPr lang="uk-UA" sz="3800" dirty="0" smtClean="0">
                <a:latin typeface="Monotype Corsiva" pitchFamily="66" charset="0"/>
              </a:rPr>
              <a:t>керівництвом Бандери ОУН відходить від </a:t>
            </a:r>
            <a:r>
              <a:rPr lang="uk-UA" sz="3800" dirty="0" err="1" smtClean="0">
                <a:latin typeface="Monotype Corsiva" pitchFamily="66" charset="0"/>
              </a:rPr>
              <a:t>експропріаційних</a:t>
            </a:r>
            <a:r>
              <a:rPr lang="uk-UA" sz="3800" dirty="0" smtClean="0">
                <a:latin typeface="Monotype Corsiva" pitchFamily="66" charset="0"/>
              </a:rPr>
              <a:t> акцій і починає серію каральних акцій проти представників польської окупаційної влади. У цей період </a:t>
            </a:r>
            <a:r>
              <a:rPr lang="uk-UA" sz="3800" dirty="0" err="1" smtClean="0">
                <a:latin typeface="Monotype Corsiva" pitchFamily="66" charset="0"/>
              </a:rPr>
              <a:t>ОУНівцями</a:t>
            </a:r>
            <a:r>
              <a:rPr lang="uk-UA" sz="3800" dirty="0" smtClean="0">
                <a:latin typeface="Monotype Corsiva" pitchFamily="66" charset="0"/>
              </a:rPr>
              <a:t> було здійснено три політичних вбивства, що отримали значний розголос — шкільного куратора </a:t>
            </a:r>
            <a:r>
              <a:rPr lang="uk-UA" sz="3800" dirty="0" err="1" smtClean="0">
                <a:latin typeface="Monotype Corsiva" pitchFamily="66" charset="0"/>
              </a:rPr>
              <a:t>Гадомського</a:t>
            </a:r>
            <a:r>
              <a:rPr lang="uk-UA" sz="3800" dirty="0" smtClean="0">
                <a:latin typeface="Monotype Corsiva" pitchFamily="66" charset="0"/>
              </a:rPr>
              <a:t>, звинувачуваного у нищенні поляками українського шкільництва та полонізації, працівника ГПУ Олексія </a:t>
            </a:r>
            <a:r>
              <a:rPr lang="uk-UA" sz="3800" dirty="0" err="1" smtClean="0">
                <a:latin typeface="Monotype Corsiva" pitchFamily="66" charset="0"/>
              </a:rPr>
              <a:t>Майлова</a:t>
            </a:r>
            <a:r>
              <a:rPr lang="uk-UA" sz="3800" dirty="0" smtClean="0">
                <a:latin typeface="Monotype Corsiva" pitchFamily="66" charset="0"/>
              </a:rPr>
              <a:t> як протест проти Голодомору в Україні та вбивство міністра внутрішніх справ </a:t>
            </a:r>
            <a:r>
              <a:rPr lang="uk-UA" sz="3800" dirty="0" err="1" smtClean="0">
                <a:latin typeface="Monotype Corsiva" pitchFamily="66" charset="0"/>
              </a:rPr>
              <a:t>Перацького</a:t>
            </a:r>
            <a:r>
              <a:rPr lang="uk-UA" sz="3800" dirty="0" smtClean="0">
                <a:latin typeface="Monotype Corsiva" pitchFamily="66" charset="0"/>
              </a:rPr>
              <a:t>, за якого польська влада провела криваві акції «пацифікації» (умиротворення) українців. Степан Бандера здійснював загальне керівництво замахами на </a:t>
            </a:r>
            <a:r>
              <a:rPr lang="uk-UA" sz="3800" dirty="0" err="1" smtClean="0">
                <a:latin typeface="Monotype Corsiva" pitchFamily="66" charset="0"/>
              </a:rPr>
              <a:t>Майлова</a:t>
            </a:r>
            <a:r>
              <a:rPr lang="uk-UA" sz="3800" dirty="0" smtClean="0">
                <a:latin typeface="Monotype Corsiva" pitchFamily="66" charset="0"/>
              </a:rPr>
              <a:t> </a:t>
            </a:r>
            <a:r>
              <a:rPr lang="uk-UA" sz="3800" dirty="0" smtClean="0">
                <a:latin typeface="Monotype Corsiva" pitchFamily="66" charset="0"/>
              </a:rPr>
              <a:t>і </a:t>
            </a:r>
            <a:r>
              <a:rPr lang="uk-UA" sz="3800" dirty="0" err="1" smtClean="0">
                <a:latin typeface="Monotype Corsiva" pitchFamily="66" charset="0"/>
              </a:rPr>
              <a:t>Перацького</a:t>
            </a:r>
            <a:r>
              <a:rPr lang="uk-UA" sz="3800" dirty="0" smtClean="0">
                <a:latin typeface="Monotype Corsiva" pitchFamily="66" charset="0"/>
              </a:rPr>
              <a:t>.</a:t>
            </a:r>
            <a:endParaRPr lang="uk-UA" sz="3800" dirty="0" smtClean="0">
              <a:latin typeface="Monotype Corsiva" pitchFamily="66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bm.img.com.ua/berlin/storage/orig/6/65/fa6607bb30cf94a64c9632e52429a6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124744"/>
            <a:ext cx="3168352" cy="432835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5816" y="0"/>
            <a:ext cx="6228184" cy="645333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400" dirty="0" smtClean="0">
                <a:latin typeface="Monotype Corsiva" pitchFamily="66" charset="0"/>
              </a:rPr>
              <a:t>     У </a:t>
            </a:r>
            <a:r>
              <a:rPr lang="ru-RU" sz="2400" dirty="0" err="1" smtClean="0">
                <a:latin typeface="Monotype Corsiva" pitchFamily="66" charset="0"/>
              </a:rPr>
              <a:t>червні</a:t>
            </a:r>
            <a:r>
              <a:rPr lang="ru-RU" sz="2400" dirty="0" smtClean="0">
                <a:latin typeface="Monotype Corsiva" pitchFamily="66" charset="0"/>
              </a:rPr>
              <a:t> 1934 року </a:t>
            </a:r>
            <a:r>
              <a:rPr lang="ru-RU" sz="2400" dirty="0" err="1" smtClean="0">
                <a:latin typeface="Monotype Corsiva" pitchFamily="66" charset="0"/>
              </a:rPr>
              <a:t>був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ув'язнений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польською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поліцією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перебував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під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слідством</a:t>
            </a:r>
            <a:r>
              <a:rPr lang="ru-RU" sz="2400" dirty="0" smtClean="0">
                <a:latin typeface="Monotype Corsiva" pitchFamily="66" charset="0"/>
              </a:rPr>
              <a:t> у </a:t>
            </a:r>
            <a:r>
              <a:rPr lang="ru-RU" sz="2400" dirty="0" err="1" smtClean="0">
                <a:latin typeface="Monotype Corsiva" pitchFamily="66" charset="0"/>
              </a:rPr>
              <a:t>в'язницях</a:t>
            </a:r>
            <a:r>
              <a:rPr lang="ru-RU" sz="2400" dirty="0" smtClean="0">
                <a:latin typeface="Monotype Corsiva" pitchFamily="66" charset="0"/>
              </a:rPr>
              <a:t> Львова, Кракова </a:t>
            </a:r>
            <a:r>
              <a:rPr lang="ru-RU" sz="2400" dirty="0" err="1" smtClean="0">
                <a:latin typeface="Monotype Corsiva" pitchFamily="66" charset="0"/>
              </a:rPr>
              <a:t>й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r>
              <a:rPr lang="ru-RU" sz="2400" dirty="0" err="1" smtClean="0">
                <a:latin typeface="Monotype Corsiva" pitchFamily="66" charset="0"/>
              </a:rPr>
              <a:t>Варшави</a:t>
            </a:r>
            <a:r>
              <a:rPr lang="ru-RU" sz="2400" dirty="0" smtClean="0">
                <a:latin typeface="Monotype Corsiva" pitchFamily="66" charset="0"/>
              </a:rPr>
              <a:t> до </a:t>
            </a:r>
            <a:r>
              <a:rPr lang="ru-RU" sz="2400" dirty="0" err="1" smtClean="0">
                <a:latin typeface="Monotype Corsiva" pitchFamily="66" charset="0"/>
              </a:rPr>
              <a:t>кінця</a:t>
            </a:r>
            <a:r>
              <a:rPr lang="ru-RU" sz="2400" dirty="0" smtClean="0">
                <a:latin typeface="Monotype Corsiva" pitchFamily="66" charset="0"/>
              </a:rPr>
              <a:t> 1935</a:t>
            </a:r>
            <a:r>
              <a:rPr lang="ru-RU" sz="2400" dirty="0" smtClean="0">
                <a:latin typeface="Monotype Corsiva" pitchFamily="66" charset="0"/>
              </a:rPr>
              <a:t> року. З 18 листопада 1935 до 13 </a:t>
            </a:r>
            <a:r>
              <a:rPr lang="ru-RU" sz="2400" dirty="0" err="1" smtClean="0">
                <a:latin typeface="Monotype Corsiva" pitchFamily="66" charset="0"/>
              </a:rPr>
              <a:t>січня</a:t>
            </a:r>
            <a:r>
              <a:rPr lang="ru-RU" sz="2400" dirty="0" smtClean="0">
                <a:latin typeface="Monotype Corsiva" pitchFamily="66" charset="0"/>
              </a:rPr>
              <a:t> 1936 проходив </a:t>
            </a:r>
            <a:r>
              <a:rPr lang="ru-RU" sz="2400" dirty="0" err="1" smtClean="0">
                <a:latin typeface="Monotype Corsiva" pitchFamily="66" charset="0"/>
              </a:rPr>
              <a:t>Варшавський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процес</a:t>
            </a:r>
            <a:r>
              <a:rPr lang="ru-RU" sz="2400" dirty="0" smtClean="0">
                <a:latin typeface="Monotype Corsiva" pitchFamily="66" charset="0"/>
              </a:rPr>
              <a:t>, на </a:t>
            </a:r>
            <a:r>
              <a:rPr lang="ru-RU" sz="2400" dirty="0" err="1" smtClean="0">
                <a:latin typeface="Monotype Corsiva" pitchFamily="66" charset="0"/>
              </a:rPr>
              <a:t>якому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Бандера</a:t>
            </a:r>
            <a:r>
              <a:rPr lang="ru-RU" sz="2400" dirty="0" smtClean="0">
                <a:latin typeface="Monotype Corsiva" pitchFamily="66" charset="0"/>
              </a:rPr>
              <a:t>, разом </a:t>
            </a:r>
            <a:r>
              <a:rPr lang="ru-RU" sz="2400" dirty="0" err="1" smtClean="0">
                <a:latin typeface="Monotype Corsiva" pitchFamily="66" charset="0"/>
              </a:rPr>
              <a:t>з</a:t>
            </a:r>
            <a:r>
              <a:rPr lang="ru-RU" sz="2400" dirty="0" smtClean="0">
                <a:latin typeface="Monotype Corsiva" pitchFamily="66" charset="0"/>
              </a:rPr>
              <a:t> 11 </a:t>
            </a:r>
            <a:r>
              <a:rPr lang="ru-RU" sz="2400" dirty="0" err="1" smtClean="0">
                <a:latin typeface="Monotype Corsiva" pitchFamily="66" charset="0"/>
              </a:rPr>
              <a:t>іншими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обвинуваченими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був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суджений</a:t>
            </a:r>
            <a:r>
              <a:rPr lang="ru-RU" sz="2400" dirty="0" smtClean="0">
                <a:latin typeface="Monotype Corsiva" pitchFamily="66" charset="0"/>
              </a:rPr>
              <a:t> за </a:t>
            </a:r>
            <a:r>
              <a:rPr lang="ru-RU" sz="2400" dirty="0" err="1" smtClean="0">
                <a:latin typeface="Monotype Corsiva" pitchFamily="66" charset="0"/>
              </a:rPr>
              <a:t>приналежність</a:t>
            </a:r>
            <a:r>
              <a:rPr lang="ru-RU" sz="2400" dirty="0" smtClean="0">
                <a:latin typeface="Monotype Corsiva" pitchFamily="66" charset="0"/>
              </a:rPr>
              <a:t> до ОУН та за </a:t>
            </a:r>
            <a:r>
              <a:rPr lang="ru-RU" sz="2400" dirty="0" err="1" smtClean="0">
                <a:latin typeface="Monotype Corsiva" pitchFamily="66" charset="0"/>
              </a:rPr>
              <a:t>організацію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вбивства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міністра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внутрішніх</a:t>
            </a:r>
            <a:r>
              <a:rPr lang="ru-RU" sz="2400" dirty="0" smtClean="0">
                <a:latin typeface="Monotype Corsiva" pitchFamily="66" charset="0"/>
              </a:rPr>
              <a:t> справ </a:t>
            </a:r>
            <a:r>
              <a:rPr lang="ru-RU" sz="2400" dirty="0" err="1" smtClean="0">
                <a:latin typeface="Monotype Corsiva" pitchFamily="66" charset="0"/>
              </a:rPr>
              <a:t>Польщі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r>
              <a:rPr lang="ru-RU" sz="2400" dirty="0" err="1" smtClean="0">
                <a:latin typeface="Monotype Corsiva" pitchFamily="66" charset="0"/>
              </a:rPr>
              <a:t>Броніслава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Перацького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r>
              <a:rPr lang="ru-RU" sz="2400" dirty="0" err="1" smtClean="0">
                <a:latin typeface="Monotype Corsiva" pitchFamily="66" charset="0"/>
              </a:rPr>
              <a:t>Бандеру</a:t>
            </a:r>
            <a:r>
              <a:rPr lang="ru-RU" sz="2400" dirty="0" smtClean="0">
                <a:latin typeface="Monotype Corsiva" pitchFamily="66" charset="0"/>
              </a:rPr>
              <a:t> засудили до </a:t>
            </a:r>
            <a:r>
              <a:rPr lang="ru-RU" sz="2400" dirty="0" err="1" smtClean="0">
                <a:latin typeface="Monotype Corsiva" pitchFamily="66" charset="0"/>
              </a:rPr>
              <a:t>смертної</a:t>
            </a:r>
            <a:r>
              <a:rPr lang="ru-RU" sz="2400" dirty="0" smtClean="0">
                <a:latin typeface="Monotype Corsiva" pitchFamily="66" charset="0"/>
              </a:rPr>
              <a:t> кари, яку </a:t>
            </a:r>
            <a:r>
              <a:rPr lang="ru-RU" sz="2400" dirty="0" err="1" smtClean="0">
                <a:latin typeface="Monotype Corsiva" pitchFamily="66" charset="0"/>
              </a:rPr>
              <a:t>замінено</a:t>
            </a:r>
            <a:r>
              <a:rPr lang="ru-RU" sz="2400" dirty="0" smtClean="0">
                <a:latin typeface="Monotype Corsiva" pitchFamily="66" charset="0"/>
              </a:rPr>
              <a:t> на </a:t>
            </a:r>
            <a:r>
              <a:rPr lang="ru-RU" sz="2400" dirty="0" err="1" smtClean="0">
                <a:latin typeface="Monotype Corsiva" pitchFamily="66" charset="0"/>
              </a:rPr>
              <a:t>довічне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ув'язнення</a:t>
            </a:r>
            <a:r>
              <a:rPr lang="ru-RU" sz="2400" dirty="0" smtClean="0">
                <a:latin typeface="Monotype Corsiva" pitchFamily="66" charset="0"/>
              </a:rPr>
              <a:t>. </a:t>
            </a:r>
            <a:r>
              <a:rPr lang="ru-RU" sz="2400" dirty="0" err="1" smtClean="0">
                <a:latin typeface="Monotype Corsiva" pitchFamily="66" charset="0"/>
              </a:rPr>
              <a:t>Після</a:t>
            </a:r>
            <a:r>
              <a:rPr lang="ru-RU" sz="2400" dirty="0" smtClean="0">
                <a:latin typeface="Monotype Corsiva" pitchFamily="66" charset="0"/>
              </a:rPr>
              <a:t> того </a:t>
            </a:r>
            <a:r>
              <a:rPr lang="ru-RU" sz="2400" dirty="0" err="1" smtClean="0">
                <a:latin typeface="Monotype Corsiva" pitchFamily="66" charset="0"/>
              </a:rPr>
              <a:t>він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сидів</a:t>
            </a:r>
            <a:r>
              <a:rPr lang="ru-RU" sz="2400" dirty="0" smtClean="0">
                <a:latin typeface="Monotype Corsiva" pitchFamily="66" charset="0"/>
              </a:rPr>
              <a:t> у </a:t>
            </a:r>
            <a:r>
              <a:rPr lang="ru-RU" sz="2400" dirty="0" err="1" smtClean="0">
                <a:latin typeface="Monotype Corsiva" pitchFamily="66" charset="0"/>
              </a:rPr>
              <a:t>в'язницях</a:t>
            </a:r>
            <a:r>
              <a:rPr lang="ru-RU" sz="2400" dirty="0" smtClean="0">
                <a:latin typeface="Monotype Corsiva" pitchFamily="66" charset="0"/>
              </a:rPr>
              <a:t> «</a:t>
            </a:r>
            <a:r>
              <a:rPr lang="ru-RU" sz="2400" dirty="0" err="1" smtClean="0">
                <a:latin typeface="Monotype Corsiva" pitchFamily="66" charset="0"/>
              </a:rPr>
              <a:t>Święty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Krzyż</a:t>
            </a:r>
            <a:r>
              <a:rPr lang="ru-RU" sz="2400" dirty="0" smtClean="0">
                <a:latin typeface="Monotype Corsiva" pitchFamily="66" charset="0"/>
              </a:rPr>
              <a:t>»(«</a:t>
            </a:r>
            <a:r>
              <a:rPr lang="ru-RU" sz="2400" dirty="0" err="1" smtClean="0">
                <a:latin typeface="Monotype Corsiva" pitchFamily="66" charset="0"/>
              </a:rPr>
              <a:t>Святий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Хрест</a:t>
            </a:r>
            <a:r>
              <a:rPr lang="ru-RU" sz="2400" dirty="0" smtClean="0">
                <a:latin typeface="Monotype Corsiva" pitchFamily="66" charset="0"/>
              </a:rPr>
              <a:t>») коло </a:t>
            </a:r>
            <a:r>
              <a:rPr lang="ru-RU" sz="2400" dirty="0" err="1" smtClean="0">
                <a:latin typeface="Monotype Corsiva" pitchFamily="66" charset="0"/>
              </a:rPr>
              <a:t>Кельц</a:t>
            </a:r>
            <a:r>
              <a:rPr lang="ru-RU" sz="2400" dirty="0" smtClean="0">
                <a:latin typeface="Monotype Corsiva" pitchFamily="66" charset="0"/>
              </a:rPr>
              <a:t>, у </a:t>
            </a:r>
            <a:r>
              <a:rPr lang="ru-RU" sz="2400" dirty="0" err="1" smtClean="0">
                <a:latin typeface="Monotype Corsiva" pitchFamily="66" charset="0"/>
              </a:rPr>
              <a:t>Вронках</a:t>
            </a:r>
            <a:r>
              <a:rPr lang="ru-RU" sz="2400" dirty="0" smtClean="0">
                <a:latin typeface="Monotype Corsiva" pitchFamily="66" charset="0"/>
              </a:rPr>
              <a:t> коло </a:t>
            </a:r>
            <a:r>
              <a:rPr lang="ru-RU" sz="2400" dirty="0" err="1" smtClean="0">
                <a:latin typeface="Monotype Corsiva" pitchFamily="66" charset="0"/>
              </a:rPr>
              <a:t>Познаня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r>
              <a:rPr lang="ru-RU" sz="2400" dirty="0" err="1" smtClean="0">
                <a:latin typeface="Monotype Corsiva" pitchFamily="66" charset="0"/>
              </a:rPr>
              <a:t>і</a:t>
            </a:r>
            <a:r>
              <a:rPr lang="ru-RU" sz="2400" dirty="0" smtClean="0">
                <a:latin typeface="Monotype Corsiva" pitchFamily="66" charset="0"/>
              </a:rPr>
              <a:t> в </a:t>
            </a:r>
            <a:r>
              <a:rPr lang="ru-RU" sz="2400" dirty="0" err="1" smtClean="0">
                <a:latin typeface="Monotype Corsiva" pitchFamily="66" charset="0"/>
              </a:rPr>
              <a:t>Бересті</a:t>
            </a:r>
            <a:r>
              <a:rPr lang="ru-RU" sz="2400" dirty="0" smtClean="0">
                <a:latin typeface="Monotype Corsiva" pitchFamily="66" charset="0"/>
              </a:rPr>
              <a:t> до </a:t>
            </a:r>
            <a:r>
              <a:rPr lang="ru-RU" sz="2400" dirty="0" err="1" smtClean="0">
                <a:latin typeface="Monotype Corsiva" pitchFamily="66" charset="0"/>
              </a:rPr>
              <a:t>вересня</a:t>
            </a:r>
            <a:r>
              <a:rPr lang="ru-RU" sz="2400" dirty="0" smtClean="0">
                <a:latin typeface="Monotype Corsiva" pitchFamily="66" charset="0"/>
              </a:rPr>
              <a:t> 1939 року. 13 </a:t>
            </a:r>
            <a:r>
              <a:rPr lang="ru-RU" sz="2400" dirty="0" err="1" smtClean="0">
                <a:latin typeface="Monotype Corsiva" pitchFamily="66" charset="0"/>
              </a:rPr>
              <a:t>вересня</a:t>
            </a:r>
            <a:r>
              <a:rPr lang="ru-RU" sz="2400" dirty="0" smtClean="0">
                <a:latin typeface="Monotype Corsiva" pitchFamily="66" charset="0"/>
              </a:rPr>
              <a:t>, коли </a:t>
            </a:r>
            <a:r>
              <a:rPr lang="ru-RU" sz="2400" dirty="0" err="1" smtClean="0">
                <a:latin typeface="Monotype Corsiva" pitchFamily="66" charset="0"/>
              </a:rPr>
              <a:t>положення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польських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військ</a:t>
            </a:r>
            <a:r>
              <a:rPr lang="ru-RU" sz="2400" dirty="0" smtClean="0">
                <a:latin typeface="Monotype Corsiva" pitchFamily="66" charset="0"/>
              </a:rPr>
              <a:t> на тому </a:t>
            </a:r>
            <a:r>
              <a:rPr lang="ru-RU" sz="2400" dirty="0" err="1" smtClean="0">
                <a:latin typeface="Monotype Corsiva" pitchFamily="66" charset="0"/>
              </a:rPr>
              <a:t>відтинку</a:t>
            </a:r>
            <a:r>
              <a:rPr lang="ru-RU" sz="2400" dirty="0" smtClean="0">
                <a:latin typeface="Monotype Corsiva" pitchFamily="66" charset="0"/>
              </a:rPr>
              <a:t> стало </a:t>
            </a:r>
            <a:r>
              <a:rPr lang="ru-RU" sz="2400" dirty="0" err="1" smtClean="0">
                <a:latin typeface="Monotype Corsiva" pitchFamily="66" charset="0"/>
              </a:rPr>
              <a:t>критичним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в'язнична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r>
              <a:rPr lang="ru-RU" sz="2400" dirty="0" err="1" smtClean="0">
                <a:latin typeface="Monotype Corsiva" pitchFamily="66" charset="0"/>
              </a:rPr>
              <a:t>адміністрація</a:t>
            </a:r>
            <a:r>
              <a:rPr lang="ru-RU" sz="2400" dirty="0" smtClean="0">
                <a:latin typeface="Monotype Corsiva" pitchFamily="66" charset="0"/>
              </a:rPr>
              <a:t> </a:t>
            </a:r>
            <a:r>
              <a:rPr lang="ru-RU" sz="2400" dirty="0" err="1" smtClean="0">
                <a:latin typeface="Monotype Corsiva" pitchFamily="66" charset="0"/>
              </a:rPr>
              <a:t>і</a:t>
            </a:r>
            <a:r>
              <a:rPr lang="ru-RU" sz="2400" dirty="0" smtClean="0">
                <a:latin typeface="Monotype Corsiva" pitchFamily="66" charset="0"/>
              </a:rPr>
              <a:t> сторожа </a:t>
            </a:r>
            <a:r>
              <a:rPr lang="ru-RU" sz="2400" dirty="0" err="1" smtClean="0">
                <a:latin typeface="Monotype Corsiva" pitchFamily="66" charset="0"/>
              </a:rPr>
              <a:t>поспішно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евакуювалися</a:t>
            </a:r>
            <a:r>
              <a:rPr lang="ru-RU" sz="2400" dirty="0" smtClean="0">
                <a:latin typeface="Monotype Corsiva" pitchFamily="66" charset="0"/>
              </a:rPr>
              <a:t>, </a:t>
            </a:r>
            <a:r>
              <a:rPr lang="ru-RU" sz="2400" dirty="0" err="1" smtClean="0">
                <a:latin typeface="Monotype Corsiva" pitchFamily="66" charset="0"/>
              </a:rPr>
              <a:t>в'язні</a:t>
            </a:r>
            <a:r>
              <a:rPr lang="ru-RU" sz="2400" dirty="0" smtClean="0">
                <a:latin typeface="Monotype Corsiva" pitchFamily="66" charset="0"/>
              </a:rPr>
              <a:t> </a:t>
            </a:r>
            <a:r>
              <a:rPr lang="ru-RU" sz="2400" dirty="0" err="1" smtClean="0">
                <a:latin typeface="Monotype Corsiva" pitchFamily="66" charset="0"/>
              </a:rPr>
              <a:t>вийшли</a:t>
            </a:r>
            <a:r>
              <a:rPr lang="ru-RU" sz="2400" dirty="0" smtClean="0">
                <a:latin typeface="Monotype Corsiva" pitchFamily="66" charset="0"/>
              </a:rPr>
              <a:t> на волю.</a:t>
            </a:r>
            <a:endParaRPr lang="uk-UA" sz="2400" dirty="0"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Файл:Nilrolog S Bande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1340768"/>
            <a:ext cx="3456384" cy="2177522"/>
          </a:xfrm>
          <a:prstGeom prst="rect">
            <a:avLst/>
          </a:prstGeom>
          <a:solidFill>
            <a:srgbClr val="FFFFFF">
              <a:shade val="85000"/>
            </a:srgbClr>
          </a:solidFill>
          <a:ln w="28575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uk-UA" sz="3100" b="1" i="1" dirty="0" smtClean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</a:rPr>
              <a:t>«Розділені кордоном смерті, але з'єднані зв'язком віри, ідеї і любові — живі та померлі можуть собі взаємно помагати перед Богом І через Бога»</a:t>
            </a:r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4784"/>
            <a:ext cx="5482952" cy="5373216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>
                <a:latin typeface="Monotype Corsiva" pitchFamily="66" charset="0"/>
              </a:rPr>
              <a:t>15 жовтня 1959 року в під'їзді будинку на вулиці </a:t>
            </a:r>
            <a:r>
              <a:rPr lang="uk-UA" dirty="0" err="1" smtClean="0">
                <a:latin typeface="Monotype Corsiva" pitchFamily="66" charset="0"/>
              </a:rPr>
              <a:t>Крайтмайр</a:t>
            </a:r>
            <a:r>
              <a:rPr lang="uk-UA" dirty="0" smtClean="0">
                <a:latin typeface="Monotype Corsiva" pitchFamily="66" charset="0"/>
              </a:rPr>
              <a:t>, 7 (</a:t>
            </a:r>
            <a:r>
              <a:rPr lang="en-US" dirty="0" err="1" smtClean="0">
                <a:latin typeface="Monotype Corsiva" pitchFamily="66" charset="0"/>
              </a:rPr>
              <a:t>Kreittmayrstraße</a:t>
            </a:r>
            <a:r>
              <a:rPr lang="en-US" dirty="0" smtClean="0">
                <a:latin typeface="Monotype Corsiva" pitchFamily="66" charset="0"/>
              </a:rPr>
              <a:t>), </a:t>
            </a:r>
            <a:r>
              <a:rPr lang="uk-UA" dirty="0" smtClean="0">
                <a:latin typeface="Monotype Corsiva" pitchFamily="66" charset="0"/>
              </a:rPr>
              <a:t>в Мюнхені о 13:05 знайшли ще живого залитого кров'ю Степана Бандеру. Медична експертиза виявила, що причиною смерті була отрута. Богдан </a:t>
            </a:r>
            <a:r>
              <a:rPr lang="uk-UA" dirty="0" err="1" smtClean="0">
                <a:latin typeface="Monotype Corsiva" pitchFamily="66" charset="0"/>
              </a:rPr>
              <a:t>Сташинський</a:t>
            </a:r>
            <a:r>
              <a:rPr lang="uk-UA" dirty="0" smtClean="0">
                <a:latin typeface="Monotype Corsiva" pitchFamily="66" charset="0"/>
              </a:rPr>
              <a:t> зі спеціального пістолета вистрілив в обличчя Степану Бандері струменем розчину ціанистого калію. Два роки пізніше, 17 листопада 1961 р., німецькі судові органи проголосили, що вбивцею Степана Бандери є Богдан </a:t>
            </a:r>
            <a:r>
              <a:rPr lang="uk-UA" dirty="0" err="1" smtClean="0">
                <a:latin typeface="Monotype Corsiva" pitchFamily="66" charset="0"/>
              </a:rPr>
              <a:t>Сташинський</a:t>
            </a:r>
            <a:r>
              <a:rPr lang="uk-UA" dirty="0" smtClean="0">
                <a:latin typeface="Monotype Corsiva" pitchFamily="66" charset="0"/>
              </a:rPr>
              <a:t> з наказу </a:t>
            </a:r>
            <a:r>
              <a:rPr lang="uk-UA" dirty="0" err="1" smtClean="0">
                <a:latin typeface="Monotype Corsiva" pitchFamily="66" charset="0"/>
              </a:rPr>
              <a:t>Шелепіна</a:t>
            </a:r>
            <a:r>
              <a:rPr lang="uk-UA" dirty="0" smtClean="0">
                <a:latin typeface="Monotype Corsiva" pitchFamily="66" charset="0"/>
              </a:rPr>
              <a:t> і Хрущова.</a:t>
            </a:r>
            <a:endParaRPr lang="uk-UA" dirty="0">
              <a:latin typeface="Monotype Corsiva" pitchFamily="66" charset="0"/>
            </a:endParaRPr>
          </a:p>
        </p:txBody>
      </p:sp>
      <p:pic>
        <p:nvPicPr>
          <p:cNvPr id="20484" name="Picture 4" descr="Файл:Могила С.Бандер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593637"/>
            <a:ext cx="2448272" cy="3264363"/>
          </a:xfrm>
          <a:prstGeom prst="ellipse">
            <a:avLst/>
          </a:prstGeom>
          <a:ln w="38100" cap="rnd">
            <a:solidFill>
              <a:schemeClr val="accent2">
                <a:lumMod val="50000"/>
              </a:schemeClr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anderaFdo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692696"/>
            <a:ext cx="8653025" cy="547260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2">
                <a:lumMod val="5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253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Бандера Степан Андрійович </vt:lpstr>
      <vt:lpstr>Комунізм цілком противний духові української нації…</vt:lpstr>
      <vt:lpstr>«З москалями нема спільної мови»</vt:lpstr>
      <vt:lpstr>Слайд 4</vt:lpstr>
      <vt:lpstr>«Нашим природним середовищем стало вже змагання, змістом нашого життя — боротьба»</vt:lpstr>
      <vt:lpstr>«Хоч які великі жертви — боротьба конечна»</vt:lpstr>
      <vt:lpstr>Слайд 7</vt:lpstr>
      <vt:lpstr>«Розділені кордоном смерті, але з'єднані зв'язком віри, ідеї і любові — живі та померлі можуть собі взаємно помагати перед Богом І через Бога»  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Бандера Степан Андрійович</dc:title>
  <dc:creator>АЛИНА</dc:creator>
  <cp:lastModifiedBy>АЛИНА</cp:lastModifiedBy>
  <cp:revision>11</cp:revision>
  <dcterms:created xsi:type="dcterms:W3CDTF">2014-04-06T16:52:25Z</dcterms:created>
  <dcterms:modified xsi:type="dcterms:W3CDTF">2014-04-07T13:54:35Z</dcterms:modified>
</cp:coreProperties>
</file>