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77" r:id="rId3"/>
    <p:sldId id="278" r:id="rId4"/>
    <p:sldId id="279" r:id="rId5"/>
    <p:sldId id="281" r:id="rId6"/>
    <p:sldId id="282" r:id="rId7"/>
    <p:sldId id="283" r:id="rId8"/>
    <p:sldId id="284" r:id="rId9"/>
    <p:sldId id="285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ru-RU" smtClean="0"/>
              <a:t>22.01.2015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ru-RU" smtClean="0"/>
              <a:t>22.01.2015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Бій під Крутами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   </a:t>
            </a:r>
            <a:r>
              <a:rPr lang="uk-UA" sz="2800" dirty="0" smtClean="0"/>
              <a:t>Бій </a:t>
            </a:r>
            <a:r>
              <a:rPr lang="uk-UA" sz="2800" dirty="0"/>
              <a:t>під </a:t>
            </a:r>
            <a:r>
              <a:rPr lang="uk-UA" sz="2800" dirty="0" smtClean="0"/>
              <a:t>Крутами </a:t>
            </a:r>
            <a:r>
              <a:rPr lang="uk-UA" sz="2800" dirty="0"/>
              <a:t>— бій, що відбувся </a:t>
            </a:r>
            <a:r>
              <a:rPr lang="uk-UA" sz="2800" dirty="0" smtClean="0"/>
              <a:t>29 </a:t>
            </a:r>
            <a:r>
              <a:rPr lang="uk-UA" sz="2800" dirty="0"/>
              <a:t>січня 1918 року на залізничній станції Крути під селищем Крути та поблизу села Пам'ятне, за 130 кілометрів на північний схід від Києва.</a:t>
            </a:r>
          </a:p>
        </p:txBody>
      </p:sp>
    </p:spTree>
    <p:extLst>
      <p:ext uri="{BB962C8B-B14F-4D97-AF65-F5344CB8AC3E}">
        <p14:creationId xmlns:p14="http://schemas.microsoft.com/office/powerpoint/2010/main" val="30255080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1325880"/>
            <a:ext cx="3474720" cy="16002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Станція</a:t>
            </a:r>
            <a:br>
              <a:rPr lang="uk-UA" sz="4000" dirty="0" smtClean="0"/>
            </a:br>
            <a:r>
              <a:rPr lang="uk-UA" sz="4000" dirty="0" smtClean="0"/>
              <a:t>крути</a:t>
            </a:r>
            <a:endParaRPr lang="uk-UA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r="8174"/>
          <a:stretch>
            <a:fillRect/>
          </a:stretch>
        </p:blipFill>
        <p:spPr>
          <a:xfrm>
            <a:off x="334851" y="1325880"/>
            <a:ext cx="6858000" cy="42062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2933806"/>
            <a:ext cx="3474720" cy="2598314"/>
          </a:xfrm>
        </p:spPr>
        <p:txBody>
          <a:bodyPr>
            <a:noAutofit/>
          </a:bodyPr>
          <a:lstStyle/>
          <a:p>
            <a:r>
              <a:rPr lang="uk-UA" sz="2400" dirty="0"/>
              <a:t>П</a:t>
            </a:r>
            <a:r>
              <a:rPr lang="uk-UA" sz="2400" dirty="0" smtClean="0"/>
              <a:t>роміжна вантажно-пасажирська станція Південно-Західної залізниці, відкрита у 1868 році</a:t>
            </a:r>
          </a:p>
          <a:p>
            <a:r>
              <a:rPr lang="uk-UA" sz="2400" dirty="0" smtClean="0"/>
              <a:t>Розташована у 146 км від Києва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4199623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00696"/>
            <a:ext cx="9601200" cy="11430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Схема бою під </a:t>
            </a:r>
            <a:r>
              <a:rPr lang="uk-UA" sz="4000" dirty="0" err="1" smtClean="0"/>
              <a:t>крутами</a:t>
            </a:r>
            <a:endParaRPr lang="uk-UA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596418" cy="441960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274417" y="1524000"/>
            <a:ext cx="4917583" cy="4872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5053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Хід Бою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301544"/>
          </a:xfrm>
        </p:spPr>
        <p:txBody>
          <a:bodyPr>
            <a:noAutofit/>
          </a:bodyPr>
          <a:lstStyle/>
          <a:p>
            <a:r>
              <a:rPr lang="uk-UA" sz="2400" dirty="0"/>
              <a:t>Вранці 29 січня 1918 р. 6-тисячний більшовицький загін червоногвардійців на чолі з П. Єгоровим розпочав наступ на українські позиції. Кулемети студентів та юнаків стріляли дуже </a:t>
            </a:r>
            <a:r>
              <a:rPr lang="uk-UA" sz="2400" dirty="0" smtClean="0"/>
              <a:t>влучно. Радянські </a:t>
            </a:r>
            <a:r>
              <a:rPr lang="uk-UA" sz="2400" dirty="0"/>
              <a:t>війська зазнали значних втрат. </a:t>
            </a:r>
            <a:endParaRPr lang="uk-UA" sz="2400" dirty="0" smtClean="0"/>
          </a:p>
          <a:p>
            <a:r>
              <a:rPr lang="ru-RU" sz="2400" dirty="0" err="1"/>
              <a:t>Кулемети</a:t>
            </a:r>
            <a:r>
              <a:rPr lang="ru-RU" sz="2400" dirty="0"/>
              <a:t> </a:t>
            </a:r>
            <a:r>
              <a:rPr lang="ru-RU" sz="2400" dirty="0" err="1"/>
              <a:t>студентів</a:t>
            </a:r>
            <a:r>
              <a:rPr lang="ru-RU" sz="2400" dirty="0"/>
              <a:t> та </a:t>
            </a:r>
            <a:r>
              <a:rPr lang="ru-RU" sz="2400" dirty="0" err="1"/>
              <a:t>юнаків</a:t>
            </a:r>
            <a:r>
              <a:rPr lang="ru-RU" sz="2400" dirty="0"/>
              <a:t> почали </a:t>
            </a:r>
            <a:r>
              <a:rPr lang="ru-RU" sz="2400" dirty="0" err="1"/>
              <a:t>замовкати</a:t>
            </a:r>
            <a:r>
              <a:rPr lang="ru-RU" sz="2400" dirty="0"/>
              <a:t> – </a:t>
            </a:r>
            <a:r>
              <a:rPr lang="ru-RU" sz="2400" dirty="0" err="1"/>
              <a:t>перегріті</a:t>
            </a:r>
            <a:r>
              <a:rPr lang="ru-RU" sz="2400" dirty="0"/>
              <a:t> на </a:t>
            </a:r>
            <a:r>
              <a:rPr lang="ru-RU" sz="2400" dirty="0" err="1"/>
              <a:t>морозі</a:t>
            </a:r>
            <a:r>
              <a:rPr lang="ru-RU" sz="2400" dirty="0"/>
              <a:t> вони </a:t>
            </a:r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псувались</a:t>
            </a:r>
            <a:r>
              <a:rPr lang="ru-RU" sz="2400" dirty="0"/>
              <a:t>. У </a:t>
            </a:r>
            <a:r>
              <a:rPr lang="ru-RU" sz="2400" dirty="0" err="1"/>
              <a:t>цей</a:t>
            </a:r>
            <a:r>
              <a:rPr lang="ru-RU" sz="2400" dirty="0"/>
              <a:t> час </a:t>
            </a:r>
            <a:r>
              <a:rPr lang="ru-RU" sz="2400" dirty="0" err="1" smtClean="0"/>
              <a:t>червоногвардійці</a:t>
            </a:r>
            <a:r>
              <a:rPr lang="ru-RU" sz="2400" dirty="0" smtClean="0"/>
              <a:t> </a:t>
            </a:r>
            <a:r>
              <a:rPr lang="ru-RU" sz="2400" dirty="0" err="1" smtClean="0"/>
              <a:t>рішуче</a:t>
            </a:r>
            <a:r>
              <a:rPr lang="ru-RU" sz="2400" dirty="0" smtClean="0"/>
              <a:t> </a:t>
            </a:r>
            <a:r>
              <a:rPr lang="ru-RU" sz="2400" dirty="0"/>
              <a:t>наступали на </a:t>
            </a:r>
            <a:r>
              <a:rPr lang="ru-RU" sz="2400" dirty="0" err="1"/>
              <a:t>правий</a:t>
            </a:r>
            <a:r>
              <a:rPr lang="ru-RU" sz="2400" dirty="0"/>
              <a:t> фланг, де </a:t>
            </a:r>
            <a:r>
              <a:rPr lang="ru-RU" sz="2400" dirty="0" err="1"/>
              <a:t>знаходились</a:t>
            </a:r>
            <a:r>
              <a:rPr lang="ru-RU" sz="2400" dirty="0"/>
              <a:t> юнаки. </a:t>
            </a:r>
            <a:r>
              <a:rPr lang="ru-RU" sz="2400" dirty="0" smtClean="0"/>
              <a:t>За </a:t>
            </a:r>
            <a:r>
              <a:rPr lang="ru-RU" sz="2400" dirty="0"/>
              <a:t>таких </a:t>
            </a:r>
            <a:r>
              <a:rPr lang="ru-RU" sz="2400" dirty="0" err="1"/>
              <a:t>обставин</a:t>
            </a:r>
            <a:r>
              <a:rPr lang="ru-RU" sz="2400" dirty="0"/>
              <a:t> сотник </a:t>
            </a:r>
            <a:r>
              <a:rPr lang="ru-RU" sz="2400" dirty="0" smtClean="0"/>
              <a:t>А. </a:t>
            </a:r>
            <a:r>
              <a:rPr lang="ru-RU" sz="2400" dirty="0"/>
              <a:t>Гончаренко наказав студентам і юнакам </a:t>
            </a:r>
            <a:r>
              <a:rPr lang="ru-RU" sz="2400" dirty="0" err="1"/>
              <a:t>відступати</a:t>
            </a:r>
            <a:r>
              <a:rPr lang="ru-RU" sz="2400" dirty="0"/>
              <a:t>. Але </a:t>
            </a:r>
            <a:r>
              <a:rPr lang="ru-RU" sz="2400" dirty="0" err="1"/>
              <a:t>правий</a:t>
            </a:r>
            <a:r>
              <a:rPr lang="ru-RU" sz="2400" dirty="0"/>
              <a:t> і </a:t>
            </a:r>
            <a:r>
              <a:rPr lang="ru-RU" sz="2400" dirty="0" err="1"/>
              <a:t>лівий</a:t>
            </a:r>
            <a:r>
              <a:rPr lang="ru-RU" sz="2400" dirty="0"/>
              <a:t> фланги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розділені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собою </a:t>
            </a:r>
            <a:r>
              <a:rPr lang="ru-RU" sz="2400" dirty="0" err="1"/>
              <a:t>залізничним</a:t>
            </a:r>
            <a:r>
              <a:rPr lang="ru-RU" sz="2400" dirty="0"/>
              <a:t> </a:t>
            </a:r>
            <a:r>
              <a:rPr lang="ru-RU" sz="2400" dirty="0" err="1"/>
              <a:t>насипом</a:t>
            </a:r>
            <a:r>
              <a:rPr lang="ru-RU" sz="2400" dirty="0"/>
              <a:t>, по </a:t>
            </a:r>
            <a:r>
              <a:rPr lang="ru-RU" sz="2400" dirty="0" err="1"/>
              <a:t>якому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курсував</a:t>
            </a:r>
            <a:r>
              <a:rPr lang="ru-RU" sz="2400" dirty="0"/>
              <a:t> </a:t>
            </a:r>
            <a:r>
              <a:rPr lang="ru-RU" sz="2400" dirty="0" err="1"/>
              <a:t>ворожий</a:t>
            </a:r>
            <a:r>
              <a:rPr lang="ru-RU" sz="2400" dirty="0"/>
              <a:t> </a:t>
            </a:r>
            <a:r>
              <a:rPr lang="ru-RU" sz="2400" dirty="0" err="1"/>
              <a:t>панцирний</a:t>
            </a:r>
            <a:r>
              <a:rPr lang="ru-RU" sz="2400" dirty="0"/>
              <a:t> потяг.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5807530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smtClean="0"/>
              <a:t>Закінчення Бою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r>
              <a:rPr lang="uk-UA" sz="2400" dirty="0" smtClean="0"/>
              <a:t>Бій </a:t>
            </a:r>
            <a:r>
              <a:rPr lang="uk-UA" sz="2400" dirty="0"/>
              <a:t>тривав до вечора. Кілька атак було відбито. Бойові втрати складали майже 300 вбитих, поранених, полонених і пропалих безвісти. Зокрема, до більшовицького полону потрапило 36 старшин, студентів та гімназистів. Чимало полягло й червоногвардійців, однак точних даних про їхні втрати немає. Командир А. Гончаренко наказав відійти до ешелону, що чекав на відстані 2 км</a:t>
            </a:r>
            <a:r>
              <a:rPr lang="uk-UA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56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Розстріл студентів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828800"/>
            <a:ext cx="4899338" cy="4114800"/>
          </a:xfrm>
        </p:spPr>
        <p:txBody>
          <a:bodyPr/>
          <a:lstStyle/>
          <a:p>
            <a:r>
              <a:rPr lang="uk-UA" dirty="0"/>
              <a:t>Відступаючи, частина студентської сотні потрапила в оточення. Хлопці відчайдушно атакували, проте сили були </a:t>
            </a:r>
            <a:r>
              <a:rPr lang="uk-UA" dirty="0" smtClean="0"/>
              <a:t>нерівні. 27 </a:t>
            </a:r>
            <a:r>
              <a:rPr lang="uk-UA" dirty="0"/>
              <a:t>полонених студентів та гімназистів, включаючи сотника Омельченка, трохи згодом були розстріляні на самій ст. Крути.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1828800"/>
            <a:ext cx="4818898" cy="3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1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1548685"/>
            <a:ext cx="3474720" cy="1600200"/>
          </a:xfrm>
        </p:spPr>
        <p:txBody>
          <a:bodyPr/>
          <a:lstStyle/>
          <a:p>
            <a:r>
              <a:rPr lang="uk-UA" dirty="0" smtClean="0"/>
              <a:t>Вшанування загиблих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3148884"/>
            <a:ext cx="3474720" cy="2383235"/>
          </a:xfrm>
        </p:spPr>
        <p:txBody>
          <a:bodyPr/>
          <a:lstStyle/>
          <a:p>
            <a:r>
              <a:rPr lang="ru-RU" dirty="0"/>
              <a:t>25 </a:t>
            </a:r>
            <a:r>
              <a:rPr lang="ru-RU" dirty="0" err="1"/>
              <a:t>серпня</a:t>
            </a:r>
            <a:r>
              <a:rPr lang="ru-RU" dirty="0"/>
              <a:t> 2006 року </a:t>
            </a:r>
            <a:r>
              <a:rPr lang="ru-RU" dirty="0" err="1"/>
              <a:t>Меморіал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 Крут на </a:t>
            </a:r>
            <a:r>
              <a:rPr lang="ru-RU" dirty="0" err="1"/>
              <a:t>залізничній</a:t>
            </a:r>
            <a:r>
              <a:rPr lang="ru-RU" dirty="0"/>
              <a:t> </a:t>
            </a:r>
            <a:r>
              <a:rPr lang="ru-RU" dirty="0" err="1"/>
              <a:t>станції</a:t>
            </a:r>
            <a:r>
              <a:rPr lang="ru-RU" dirty="0"/>
              <a:t> </a:t>
            </a:r>
            <a:r>
              <a:rPr lang="ru-RU" dirty="0" smtClean="0"/>
              <a:t>Крути </a:t>
            </a:r>
            <a:r>
              <a:rPr lang="ru-RU" dirty="0" err="1"/>
              <a:t>відкрили</a:t>
            </a:r>
            <a:r>
              <a:rPr lang="ru-RU" dirty="0"/>
              <a:t> з </a:t>
            </a:r>
            <a:r>
              <a:rPr lang="ru-RU" dirty="0" err="1"/>
              <a:t>участю</a:t>
            </a:r>
            <a:r>
              <a:rPr lang="ru-RU" dirty="0"/>
              <a:t> Президента </a:t>
            </a:r>
            <a:r>
              <a:rPr lang="ru-RU" dirty="0" err="1"/>
              <a:t>Віктора</a:t>
            </a:r>
            <a:r>
              <a:rPr lang="ru-RU" dirty="0"/>
              <a:t> </a:t>
            </a:r>
            <a:r>
              <a:rPr lang="ru-RU" dirty="0" err="1"/>
              <a:t>Ющенка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21863"/>
          <a:stretch/>
        </p:blipFill>
        <p:spPr>
          <a:xfrm>
            <a:off x="450761" y="334851"/>
            <a:ext cx="6858000" cy="6130344"/>
          </a:xfrm>
        </p:spPr>
      </p:pic>
    </p:spTree>
    <p:extLst>
      <p:ext uri="{BB962C8B-B14F-4D97-AF65-F5344CB8AC3E}">
        <p14:creationId xmlns:p14="http://schemas.microsoft.com/office/powerpoint/2010/main" val="4517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110213"/>
            <a:ext cx="3474720" cy="16002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Бій під </a:t>
            </a:r>
            <a:r>
              <a:rPr lang="uk-UA" sz="4000" dirty="0" err="1" smtClean="0"/>
              <a:t>крутами</a:t>
            </a:r>
            <a:endParaRPr lang="uk-UA" sz="4000" dirty="0"/>
          </a:p>
        </p:txBody>
      </p:sp>
      <p:pic>
        <p:nvPicPr>
          <p:cNvPr id="5" name="403469_mobi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61" y="874311"/>
            <a:ext cx="6704929" cy="50282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3710413"/>
            <a:ext cx="3474720" cy="118872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29 червня 1918 року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0982310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красными линиями (широкоэкранный формат)</Template>
  <TotalTime>0</TotalTime>
  <Words>277</Words>
  <Application>Microsoft Office PowerPoint</Application>
  <PresentationFormat>Широкоэкранный</PresentationFormat>
  <Paragraphs>17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Cambria</vt:lpstr>
      <vt:lpstr>Red Line Business 16x9</vt:lpstr>
      <vt:lpstr>Презентация PowerPoint</vt:lpstr>
      <vt:lpstr>Бій під Крутами</vt:lpstr>
      <vt:lpstr>Станція крути</vt:lpstr>
      <vt:lpstr>Схема бою під крутами</vt:lpstr>
      <vt:lpstr>Хід Бою</vt:lpstr>
      <vt:lpstr>Закінчення Бою</vt:lpstr>
      <vt:lpstr>Розстріл студентів</vt:lpstr>
      <vt:lpstr>Вшанування загиблих</vt:lpstr>
      <vt:lpstr>Бій під крутами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2015-01-22T17:35:03Z</dcterms:created>
  <dcterms:modified xsi:type="dcterms:W3CDTF">2015-01-22T20:01:54Z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