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5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824F1F-9311-4ABC-B354-C6FBEF70EC20}">
          <p14:sldIdLst>
            <p14:sldId id="256"/>
            <p14:sldId id="257"/>
            <p14:sldId id="258"/>
          </p14:sldIdLst>
        </p14:section>
        <p14:section name="Раздел без заголовка" id="{F663F16F-B27A-43AC-9793-60DDE8A49A50}">
          <p14:sldIdLst>
            <p14:sldId id="261"/>
            <p14:sldId id="259"/>
            <p14:sldId id="260"/>
            <p14:sldId id="265"/>
            <p14:sldId id="262"/>
            <p14:sldId id="263"/>
            <p14:sldId id="264"/>
            <p14:sldId id="266"/>
            <p14:sldId id="267"/>
            <p14:sldId id="269"/>
            <p14:sldId id="270"/>
            <p14:sldId id="26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1"/>
            <p14:sldId id="282"/>
            <p14:sldId id="283"/>
            <p14:sldId id="285"/>
            <p14:sldId id="284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610" y="354449"/>
            <a:ext cx="8928992" cy="1972638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Грушевський </a:t>
            </a:r>
            <a:r>
              <a:rPr lang="uk-UA" dirty="0" smtClean="0">
                <a:solidFill>
                  <a:schemeClr val="bg1"/>
                </a:solidFill>
              </a:rPr>
              <a:t> Михайло  </a:t>
            </a:r>
            <a:r>
              <a:rPr lang="uk-UA" dirty="0">
                <a:solidFill>
                  <a:schemeClr val="bg1"/>
                </a:solidFill>
              </a:rPr>
              <a:t>Сергійович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672408" cy="53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8" y="116632"/>
            <a:ext cx="9020788" cy="6624736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Наприкінці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свого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університетського</a:t>
            </a:r>
            <a:r>
              <a:rPr lang="ru-RU" sz="3600" dirty="0">
                <a:solidFill>
                  <a:schemeClr val="bg1"/>
                </a:solidFill>
              </a:rPr>
              <a:t> навчання, Грушевський </a:t>
            </a:r>
            <a:r>
              <a:rPr lang="ru-RU" sz="3600" dirty="0" err="1">
                <a:solidFill>
                  <a:schemeClr val="bg1"/>
                </a:solidFill>
              </a:rPr>
              <a:t>долучається</a:t>
            </a:r>
            <a:r>
              <a:rPr lang="ru-RU" sz="3600" dirty="0">
                <a:solidFill>
                  <a:schemeClr val="bg1"/>
                </a:solidFill>
              </a:rPr>
              <a:t> до українського </a:t>
            </a:r>
            <a:r>
              <a:rPr lang="ru-RU" sz="3600" dirty="0" err="1">
                <a:solidFill>
                  <a:schemeClr val="bg1"/>
                </a:solidFill>
              </a:rPr>
              <a:t>руху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Володимир</a:t>
            </a:r>
            <a:r>
              <a:rPr lang="ru-RU" sz="3600" dirty="0">
                <a:solidFill>
                  <a:schemeClr val="bg1"/>
                </a:solidFill>
              </a:rPr>
              <a:t> Антонович вводить </a:t>
            </a:r>
            <a:r>
              <a:rPr lang="ru-RU" sz="3600" dirty="0" err="1">
                <a:solidFill>
                  <a:schemeClr val="bg1"/>
                </a:solidFill>
              </a:rPr>
              <a:t>його</a:t>
            </a:r>
            <a:r>
              <a:rPr lang="ru-RU" sz="3600" dirty="0">
                <a:solidFill>
                  <a:schemeClr val="bg1"/>
                </a:solidFill>
              </a:rPr>
              <a:t> до складу </a:t>
            </a:r>
            <a:r>
              <a:rPr lang="ru-RU" sz="3600" dirty="0" err="1">
                <a:solidFill>
                  <a:schemeClr val="bg1"/>
                </a:solidFill>
              </a:rPr>
              <a:t>київської</a:t>
            </a:r>
            <a:r>
              <a:rPr lang="ru-RU" sz="3600" dirty="0">
                <a:solidFill>
                  <a:schemeClr val="bg1"/>
                </a:solidFill>
              </a:rPr>
              <a:t> «</a:t>
            </a:r>
            <a:r>
              <a:rPr lang="ru-RU" sz="3600" dirty="0" err="1">
                <a:solidFill>
                  <a:schemeClr val="bg1"/>
                </a:solidFill>
              </a:rPr>
              <a:t>Громади</a:t>
            </a:r>
            <a:r>
              <a:rPr lang="ru-RU" sz="3600" dirty="0">
                <a:solidFill>
                  <a:schemeClr val="bg1"/>
                </a:solidFill>
              </a:rPr>
              <a:t>», </a:t>
            </a:r>
            <a:r>
              <a:rPr lang="ru-RU" sz="3600" dirty="0" err="1">
                <a:solidFill>
                  <a:schemeClr val="bg1"/>
                </a:solidFill>
              </a:rPr>
              <a:t>таємної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організації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що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згуртувала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довколо</a:t>
            </a:r>
            <a:r>
              <a:rPr lang="ru-RU" sz="3600" dirty="0">
                <a:solidFill>
                  <a:schemeClr val="bg1"/>
                </a:solidFill>
              </a:rPr>
              <a:t> себе справжніх патріотів України. В межах, </a:t>
            </a:r>
            <a:r>
              <a:rPr lang="ru-RU" sz="3600" dirty="0" err="1">
                <a:solidFill>
                  <a:schemeClr val="bg1"/>
                </a:solidFill>
              </a:rPr>
              <a:t>громадівської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діяльності</a:t>
            </a:r>
            <a:r>
              <a:rPr lang="ru-RU" sz="3600" dirty="0">
                <a:solidFill>
                  <a:schemeClr val="bg1"/>
                </a:solidFill>
              </a:rPr>
              <a:t>, Грушевський </a:t>
            </a:r>
            <a:r>
              <a:rPr lang="ru-RU" sz="3600" dirty="0" err="1">
                <a:solidFill>
                  <a:schemeClr val="bg1"/>
                </a:solidFill>
              </a:rPr>
              <a:t>опікувався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українським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гуртком</a:t>
            </a:r>
            <a:r>
              <a:rPr lang="ru-RU" sz="3600" dirty="0">
                <a:solidFill>
                  <a:schemeClr val="bg1"/>
                </a:solidFill>
              </a:rPr>
              <a:t> у </a:t>
            </a:r>
            <a:r>
              <a:rPr lang="ru-RU" sz="3600" dirty="0" err="1">
                <a:solidFill>
                  <a:schemeClr val="bg1"/>
                </a:solidFill>
              </a:rPr>
              <a:t>київській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духовній</a:t>
            </a:r>
            <a:r>
              <a:rPr lang="ru-RU" sz="3600" dirty="0">
                <a:solidFill>
                  <a:schemeClr val="bg1"/>
                </a:solidFill>
              </a:rPr>
              <a:t> семінарії. В </a:t>
            </a:r>
            <a:r>
              <a:rPr lang="ru-RU" sz="3600" dirty="0" err="1">
                <a:solidFill>
                  <a:schemeClr val="bg1"/>
                </a:solidFill>
              </a:rPr>
              <a:t>нього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вдома</a:t>
            </a:r>
            <a:r>
              <a:rPr lang="ru-RU" sz="3600" dirty="0">
                <a:solidFill>
                  <a:schemeClr val="bg1"/>
                </a:solidFill>
              </a:rPr>
              <a:t> часто </a:t>
            </a:r>
            <a:r>
              <a:rPr lang="ru-RU" sz="3600" dirty="0" err="1">
                <a:solidFill>
                  <a:schemeClr val="bg1"/>
                </a:solidFill>
              </a:rPr>
              <a:t>відбувались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таємні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сходини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семінаристів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2890664" cy="4248472"/>
          </a:xfrm>
        </p:spPr>
        <p:txBody>
          <a:bodyPr>
            <a:normAutofit/>
          </a:bodyPr>
          <a:lstStyle/>
          <a:p>
            <a:r>
              <a:rPr lang="ru-RU" sz="2800" b="0" dirty="0">
                <a:solidFill>
                  <a:schemeClr val="bg1"/>
                </a:solidFill>
              </a:rPr>
              <a:t>Михайло Грушевський. </a:t>
            </a:r>
            <a:r>
              <a:rPr lang="ru-RU" sz="2800" b="0" dirty="0" err="1">
                <a:solidFill>
                  <a:schemeClr val="bg1"/>
                </a:solidFill>
              </a:rPr>
              <a:t>Київ</a:t>
            </a:r>
            <a:r>
              <a:rPr lang="ru-RU" sz="2800" b="0" dirty="0">
                <a:solidFill>
                  <a:schemeClr val="bg1"/>
                </a:solidFill>
              </a:rPr>
              <a:t>, </a:t>
            </a:r>
            <a:r>
              <a:rPr lang="ru-RU" sz="2800" b="0" dirty="0" err="1">
                <a:solidFill>
                  <a:schemeClr val="bg1"/>
                </a:solidFill>
              </a:rPr>
              <a:t>кінець</a:t>
            </a:r>
            <a:r>
              <a:rPr lang="ru-RU" sz="2800" b="0" dirty="0">
                <a:solidFill>
                  <a:schemeClr val="bg1"/>
                </a:solidFill>
              </a:rPr>
              <a:t> 1880-х — початок 1890-х </a:t>
            </a:r>
            <a:r>
              <a:rPr lang="ru-RU" sz="2800" b="0" dirty="0" err="1">
                <a:solidFill>
                  <a:schemeClr val="bg1"/>
                </a:solidFill>
              </a:rPr>
              <a:t>рр</a:t>
            </a:r>
            <a:r>
              <a:rPr lang="ru-RU" sz="2800" b="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274307" cy="6447972"/>
          </a:xfrm>
        </p:spPr>
      </p:pic>
    </p:spTree>
    <p:extLst>
      <p:ext uri="{BB962C8B-B14F-4D97-AF65-F5344CB8AC3E}">
        <p14:creationId xmlns:p14="http://schemas.microsoft.com/office/powerpoint/2010/main" val="1596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769"/>
            <a:ext cx="8229600" cy="940966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002060"/>
                </a:solidFill>
              </a:rPr>
              <a:t>Львівський</a:t>
            </a:r>
            <a:r>
              <a:rPr lang="ru-RU" sz="5400" b="1" dirty="0">
                <a:solidFill>
                  <a:srgbClr val="002060"/>
                </a:solidFill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</a:rPr>
              <a:t>період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1894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, за </a:t>
            </a:r>
            <a:r>
              <a:rPr lang="ru-RU" dirty="0" err="1">
                <a:solidFill>
                  <a:schemeClr val="bg1"/>
                </a:solidFill>
              </a:rPr>
              <a:t>рекомендацією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В.Антоновича</a:t>
            </a:r>
            <a:r>
              <a:rPr lang="ru-RU" dirty="0">
                <a:solidFill>
                  <a:schemeClr val="bg1"/>
                </a:solidFill>
              </a:rPr>
              <a:t>, Грушевський </a:t>
            </a:r>
            <a:r>
              <a:rPr lang="ru-RU" dirty="0" err="1">
                <a:solidFill>
                  <a:schemeClr val="bg1"/>
                </a:solidFill>
              </a:rPr>
              <a:t>призначається</a:t>
            </a:r>
            <a:r>
              <a:rPr lang="ru-RU" dirty="0">
                <a:solidFill>
                  <a:schemeClr val="bg1"/>
                </a:solidFill>
              </a:rPr>
              <a:t> на посаду ординарного професора </a:t>
            </a:r>
            <a:r>
              <a:rPr lang="ru-RU" dirty="0" err="1">
                <a:solidFill>
                  <a:schemeClr val="bg1"/>
                </a:solidFill>
              </a:rPr>
              <a:t>кафедри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всесвітньої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окремим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узагальненням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Східної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Європи</a:t>
            </a:r>
            <a:r>
              <a:rPr lang="ru-RU" dirty="0">
                <a:solidFill>
                  <a:schemeClr val="bg1"/>
                </a:solidFill>
              </a:rPr>
              <a:t>» </a:t>
            </a:r>
            <a:r>
              <a:rPr lang="ru-RU" dirty="0" err="1">
                <a:solidFill>
                  <a:schemeClr val="bg1"/>
                </a:solidFill>
              </a:rPr>
              <a:t>Львівського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університету</a:t>
            </a:r>
            <a:r>
              <a:rPr lang="ru-RU" dirty="0">
                <a:solidFill>
                  <a:schemeClr val="bg1"/>
                </a:solidFill>
              </a:rPr>
              <a:t>. 12 </a:t>
            </a:r>
            <a:r>
              <a:rPr lang="ru-RU" dirty="0" err="1">
                <a:solidFill>
                  <a:schemeClr val="bg1"/>
                </a:solidFill>
              </a:rPr>
              <a:t>жовтня</a:t>
            </a:r>
            <a:r>
              <a:rPr lang="ru-RU" dirty="0">
                <a:solidFill>
                  <a:schemeClr val="bg1"/>
                </a:solidFill>
              </a:rPr>
              <a:t> 1894 року, Грушевський </a:t>
            </a:r>
            <a:r>
              <a:rPr lang="ru-RU" dirty="0" err="1">
                <a:solidFill>
                  <a:schemeClr val="bg1"/>
                </a:solidFill>
              </a:rPr>
              <a:t>зробив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перший </a:t>
            </a:r>
            <a:r>
              <a:rPr lang="ru-RU" dirty="0" err="1">
                <a:solidFill>
                  <a:schemeClr val="bg1"/>
                </a:solidFill>
              </a:rPr>
              <a:t>вступний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виклад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Львівському</a:t>
            </a:r>
            <a:r>
              <a:rPr lang="ru-RU" dirty="0">
                <a:solidFill>
                  <a:schemeClr val="bg1"/>
                </a:solidFill>
              </a:rPr>
              <a:t> університеті.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виступ</a:t>
            </a:r>
            <a:r>
              <a:rPr lang="ru-RU" dirty="0">
                <a:solidFill>
                  <a:schemeClr val="bg1"/>
                </a:solidFill>
              </a:rPr>
              <a:t> із </a:t>
            </a:r>
            <a:r>
              <a:rPr lang="ru-RU" dirty="0" err="1">
                <a:solidFill>
                  <a:schemeClr val="bg1"/>
                </a:solidFill>
              </a:rPr>
              <a:t>ентузіазмом</a:t>
            </a:r>
            <a:r>
              <a:rPr lang="ru-RU" dirty="0">
                <a:solidFill>
                  <a:schemeClr val="bg1"/>
                </a:solidFill>
              </a:rPr>
              <a:t> був </a:t>
            </a:r>
            <a:r>
              <a:rPr lang="ru-RU" dirty="0" err="1">
                <a:solidFill>
                  <a:schemeClr val="bg1"/>
                </a:solidFill>
              </a:rPr>
              <a:t>сприйнятий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громадськістю</a:t>
            </a:r>
            <a:r>
              <a:rPr lang="ru-RU" dirty="0">
                <a:solidFill>
                  <a:schemeClr val="bg1"/>
                </a:solidFill>
              </a:rPr>
              <a:t>, велика зала </a:t>
            </a:r>
            <a:r>
              <a:rPr lang="ru-RU" dirty="0" err="1">
                <a:solidFill>
                  <a:schemeClr val="bg1"/>
                </a:solidFill>
              </a:rPr>
              <a:t>ледве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зуміла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вмістити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бажаючих</a:t>
            </a:r>
            <a:r>
              <a:rPr lang="ru-RU" dirty="0">
                <a:solidFill>
                  <a:schemeClr val="bg1"/>
                </a:solidFill>
              </a:rPr>
              <a:t>. На </a:t>
            </a:r>
            <a:r>
              <a:rPr lang="ru-RU" dirty="0" err="1">
                <a:solidFill>
                  <a:schemeClr val="bg1"/>
                </a:solidFill>
              </a:rPr>
              <a:t>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посаді</a:t>
            </a:r>
            <a:r>
              <a:rPr lang="ru-RU" dirty="0">
                <a:solidFill>
                  <a:schemeClr val="bg1"/>
                </a:solidFill>
              </a:rPr>
              <a:t> Грушевський пропрацював до 1914 </a:t>
            </a:r>
            <a:r>
              <a:rPr lang="ru-RU" dirty="0" err="1">
                <a:solidFill>
                  <a:schemeClr val="bg1"/>
                </a:solidFill>
              </a:rPr>
              <a:t>року.У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Львові</a:t>
            </a:r>
            <a:r>
              <a:rPr lang="ru-RU" dirty="0">
                <a:solidFill>
                  <a:schemeClr val="bg1"/>
                </a:solidFill>
              </a:rPr>
              <a:t> Грушевський </a:t>
            </a:r>
            <a:r>
              <a:rPr lang="ru-RU" dirty="0" err="1">
                <a:solidFill>
                  <a:schemeClr val="bg1"/>
                </a:solidFill>
              </a:rPr>
              <a:t>розпочав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науково-організаційну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 у </a:t>
            </a:r>
            <a:r>
              <a:rPr lang="ru-RU" dirty="0" err="1">
                <a:solidFill>
                  <a:schemeClr val="bg1"/>
                </a:solidFill>
              </a:rPr>
              <a:t>Науковому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товаристві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Шевченка</a:t>
            </a:r>
            <a:r>
              <a:rPr lang="ru-RU" dirty="0">
                <a:solidFill>
                  <a:schemeClr val="bg1"/>
                </a:solidFill>
              </a:rPr>
              <a:t> (НТШ), з </a:t>
            </a:r>
            <a:r>
              <a:rPr lang="ru-RU" dirty="0" err="1">
                <a:solidFill>
                  <a:schemeClr val="bg1"/>
                </a:solidFill>
              </a:rPr>
              <a:t>яким</a:t>
            </a:r>
            <a:r>
              <a:rPr lang="ru-RU" dirty="0">
                <a:solidFill>
                  <a:schemeClr val="bg1"/>
                </a:solidFill>
              </a:rPr>
              <a:t> почав </a:t>
            </a:r>
            <a:r>
              <a:rPr lang="ru-RU" dirty="0" err="1">
                <a:solidFill>
                  <a:schemeClr val="bg1"/>
                </a:solidFill>
              </a:rPr>
              <a:t>співпрацювати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в 1892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Очолив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Історико-філософську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секцію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Наукового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товариства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Шевченка</a:t>
            </a:r>
            <a:r>
              <a:rPr lang="ru-RU" dirty="0">
                <a:solidFill>
                  <a:schemeClr val="bg1"/>
                </a:solidFill>
              </a:rPr>
              <a:t>, створив і </a:t>
            </a:r>
            <a:r>
              <a:rPr lang="ru-RU" dirty="0" err="1">
                <a:solidFill>
                  <a:schemeClr val="bg1"/>
                </a:solidFill>
              </a:rPr>
              <a:t>очолив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Археографічну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комісію</a:t>
            </a:r>
            <a:r>
              <a:rPr lang="ru-RU" dirty="0">
                <a:solidFill>
                  <a:schemeClr val="bg1"/>
                </a:solidFill>
              </a:rPr>
              <a:t> НТШ (1896–1913). Грушевський </a:t>
            </a:r>
            <a:r>
              <a:rPr lang="ru-RU" dirty="0" err="1">
                <a:solidFill>
                  <a:schemeClr val="bg1"/>
                </a:solidFill>
              </a:rPr>
              <a:t>залучає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роботи</a:t>
            </a:r>
            <a:r>
              <a:rPr lang="ru-RU" dirty="0">
                <a:solidFill>
                  <a:schemeClr val="bg1"/>
                </a:solidFill>
              </a:rPr>
              <a:t> в НТШ </a:t>
            </a:r>
            <a:r>
              <a:rPr lang="ru-RU" dirty="0" err="1">
                <a:solidFill>
                  <a:schemeClr val="bg1"/>
                </a:solidFill>
              </a:rPr>
              <a:t>студентів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молодих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викладачів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займається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редагуванням</a:t>
            </a:r>
            <a:r>
              <a:rPr lang="ru-RU" dirty="0">
                <a:solidFill>
                  <a:schemeClr val="bg1"/>
                </a:solidFill>
              </a:rPr>
              <a:t> «Записок </a:t>
            </a:r>
            <a:r>
              <a:rPr lang="ru-RU" dirty="0" err="1">
                <a:solidFill>
                  <a:schemeClr val="bg1"/>
                </a:solidFill>
              </a:rPr>
              <a:t>Наукового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товариства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Шевченка</a:t>
            </a:r>
            <a:r>
              <a:rPr lang="ru-RU" dirty="0">
                <a:solidFill>
                  <a:schemeClr val="bg1"/>
                </a:solidFill>
              </a:rPr>
              <a:t>», і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завдяки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організаторським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здібностям</a:t>
            </a:r>
            <a:r>
              <a:rPr lang="ru-RU" dirty="0">
                <a:solidFill>
                  <a:schemeClr val="bg1"/>
                </a:solidFill>
              </a:rPr>
              <a:t> вдалося </a:t>
            </a:r>
            <a:r>
              <a:rPr lang="ru-RU" dirty="0" err="1">
                <a:solidFill>
                  <a:schemeClr val="bg1"/>
                </a:solidFill>
              </a:rPr>
              <a:t>видати</a:t>
            </a:r>
            <a:r>
              <a:rPr lang="ru-RU" dirty="0">
                <a:solidFill>
                  <a:schemeClr val="bg1"/>
                </a:solidFill>
              </a:rPr>
              <a:t> більш ніж 100 </a:t>
            </a:r>
            <a:r>
              <a:rPr lang="ru-RU" dirty="0" err="1">
                <a:solidFill>
                  <a:schemeClr val="bg1"/>
                </a:solidFill>
              </a:rPr>
              <a:t>томів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знайомиться</a:t>
            </a:r>
            <a:r>
              <a:rPr lang="ru-RU" dirty="0">
                <a:solidFill>
                  <a:schemeClr val="bg1"/>
                </a:solidFill>
              </a:rPr>
              <a:t> з </a:t>
            </a:r>
            <a:r>
              <a:rPr lang="ru-RU" dirty="0" err="1">
                <a:solidFill>
                  <a:schemeClr val="bg1"/>
                </a:solidFill>
              </a:rPr>
              <a:t>Іваном</a:t>
            </a:r>
            <a:r>
              <a:rPr lang="ru-RU" dirty="0">
                <a:solidFill>
                  <a:schemeClr val="bg1"/>
                </a:solidFill>
              </a:rPr>
              <a:t> Франком і разом вони </a:t>
            </a:r>
            <a:r>
              <a:rPr lang="ru-RU" dirty="0" err="1">
                <a:solidFill>
                  <a:schemeClr val="bg1"/>
                </a:solidFill>
              </a:rPr>
              <a:t>привертають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міжнародну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увагу</a:t>
            </a:r>
            <a:r>
              <a:rPr lang="ru-RU" dirty="0">
                <a:solidFill>
                  <a:schemeClr val="bg1"/>
                </a:solidFill>
              </a:rPr>
              <a:t> до </a:t>
            </a:r>
            <a:r>
              <a:rPr lang="ru-RU" dirty="0" err="1">
                <a:solidFill>
                  <a:schemeClr val="bg1"/>
                </a:solidFill>
              </a:rPr>
              <a:t>україністики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7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8712968" cy="6441579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На початку </a:t>
            </a:r>
            <a:r>
              <a:rPr lang="ru-RU" sz="2800" dirty="0" smtClean="0">
                <a:solidFill>
                  <a:schemeClr val="bg1"/>
                </a:solidFill>
              </a:rPr>
              <a:t>1897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року </a:t>
            </a:r>
            <a:r>
              <a:rPr lang="ru-RU" sz="2800" dirty="0">
                <a:solidFill>
                  <a:schemeClr val="bg1"/>
                </a:solidFill>
              </a:rPr>
              <a:t>Михайла Грушевського </a:t>
            </a:r>
            <a:r>
              <a:rPr lang="ru-RU" sz="2800" dirty="0" err="1">
                <a:solidFill>
                  <a:schemeClr val="bg1"/>
                </a:solidFill>
              </a:rPr>
              <a:t>обирають</a:t>
            </a:r>
            <a:r>
              <a:rPr lang="ru-RU" sz="2800" dirty="0">
                <a:solidFill>
                  <a:schemeClr val="bg1"/>
                </a:solidFill>
              </a:rPr>
              <a:t> головою НТШ (1897–1913). </a:t>
            </a:r>
            <a:r>
              <a:rPr lang="ru-RU" sz="2800" dirty="0" err="1">
                <a:solidFill>
                  <a:schemeClr val="bg1"/>
                </a:solidFill>
              </a:rPr>
              <a:t>Під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його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керівництвом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розроблялися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статути</a:t>
            </a:r>
            <a:r>
              <a:rPr lang="ru-RU" sz="2800" dirty="0">
                <a:solidFill>
                  <a:schemeClr val="bg1"/>
                </a:solidFill>
              </a:rPr>
              <a:t> НТШ (1896, 1898, 1901, 1903, 1904), в основу </a:t>
            </a:r>
            <a:r>
              <a:rPr lang="ru-RU" sz="2800" dirty="0" err="1">
                <a:solidFill>
                  <a:schemeClr val="bg1"/>
                </a:solidFill>
              </a:rPr>
              <a:t>яких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були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покладені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суто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наукові</a:t>
            </a:r>
            <a:r>
              <a:rPr lang="ru-RU" sz="2800" dirty="0">
                <a:solidFill>
                  <a:schemeClr val="bg1"/>
                </a:solidFill>
              </a:rPr>
              <a:t>, а не </a:t>
            </a:r>
            <a:r>
              <a:rPr lang="ru-RU" sz="2800" dirty="0" err="1">
                <a:solidFill>
                  <a:schemeClr val="bg1"/>
                </a:solidFill>
              </a:rPr>
              <a:t>політичні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культурні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завдання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викликало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опозиційні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настрої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щодо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нього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Реорганізуючи</a:t>
            </a:r>
            <a:r>
              <a:rPr lang="ru-RU" sz="2800" dirty="0">
                <a:solidFill>
                  <a:schemeClr val="bg1"/>
                </a:solidFill>
              </a:rPr>
              <a:t> НТШ в </a:t>
            </a:r>
            <a:r>
              <a:rPr lang="ru-RU" sz="2800" dirty="0" err="1">
                <a:solidFill>
                  <a:schemeClr val="bg1"/>
                </a:solidFill>
              </a:rPr>
              <a:t>академічну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установу</a:t>
            </a:r>
            <a:r>
              <a:rPr lang="ru-RU" sz="2800" dirty="0">
                <a:solidFill>
                  <a:schemeClr val="bg1"/>
                </a:solidFill>
              </a:rPr>
              <a:t> світового </a:t>
            </a:r>
            <a:r>
              <a:rPr lang="ru-RU" sz="2800" dirty="0" err="1">
                <a:solidFill>
                  <a:schemeClr val="bg1"/>
                </a:solidFill>
              </a:rPr>
              <a:t>рівня</a:t>
            </a:r>
            <a:r>
              <a:rPr lang="ru-RU" sz="2800" dirty="0">
                <a:solidFill>
                  <a:schemeClr val="bg1"/>
                </a:solidFill>
              </a:rPr>
              <a:t>, Грушевський </a:t>
            </a:r>
            <a:r>
              <a:rPr lang="ru-RU" sz="2800" dirty="0" err="1">
                <a:solidFill>
                  <a:schemeClr val="bg1"/>
                </a:solidFill>
              </a:rPr>
              <a:t>сприяв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переходові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української</a:t>
            </a:r>
            <a:r>
              <a:rPr lang="ru-RU" sz="2800" dirty="0">
                <a:solidFill>
                  <a:schemeClr val="bg1"/>
                </a:solidFill>
              </a:rPr>
              <a:t> науки в </a:t>
            </a:r>
            <a:r>
              <a:rPr lang="ru-RU" sz="2800" dirty="0" err="1">
                <a:solidFill>
                  <a:schemeClr val="bg1"/>
                </a:solidFill>
              </a:rPr>
              <a:t>Східній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Галичині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поодиноких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індивідуальних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історичних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пошуків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організованого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колективного</a:t>
            </a:r>
            <a:r>
              <a:rPr lang="ru-RU" sz="2800" dirty="0">
                <a:solidFill>
                  <a:schemeClr val="bg1"/>
                </a:solidFill>
              </a:rPr>
              <a:t> й систематичного </a:t>
            </a:r>
            <a:r>
              <a:rPr lang="ru-RU" sz="2800" dirty="0" err="1">
                <a:solidFill>
                  <a:schemeClr val="bg1"/>
                </a:solidFill>
              </a:rPr>
              <a:t>вивчення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історії</a:t>
            </a:r>
            <a:r>
              <a:rPr lang="ru-RU" sz="2800" dirty="0">
                <a:solidFill>
                  <a:schemeClr val="bg1"/>
                </a:solidFill>
              </a:rPr>
              <a:t> України та створив </a:t>
            </a:r>
            <a:r>
              <a:rPr lang="ru-RU" sz="2800" dirty="0" err="1">
                <a:solidFill>
                  <a:schemeClr val="bg1"/>
                </a:solidFill>
              </a:rPr>
              <a:t>власну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наукову</a:t>
            </a:r>
            <a:r>
              <a:rPr lang="ru-RU" sz="2800" dirty="0">
                <a:solidFill>
                  <a:schemeClr val="bg1"/>
                </a:solidFill>
              </a:rPr>
              <a:t> школу, яка </a:t>
            </a:r>
            <a:r>
              <a:rPr lang="ru-RU" sz="2800" dirty="0" err="1">
                <a:solidFill>
                  <a:schemeClr val="bg1"/>
                </a:solidFill>
              </a:rPr>
              <a:t>виконувала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освітню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дослідницьку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функції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5760722" cy="639192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2348880"/>
            <a:ext cx="2952329" cy="43924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26 </a:t>
            </a:r>
            <a:r>
              <a:rPr lang="ru-RU" sz="2000" b="1" dirty="0" err="1">
                <a:solidFill>
                  <a:schemeClr val="bg1"/>
                </a:solidFill>
              </a:rPr>
              <a:t>травня</a:t>
            </a:r>
            <a:r>
              <a:rPr lang="ru-RU" sz="2000" b="1" dirty="0">
                <a:solidFill>
                  <a:schemeClr val="bg1"/>
                </a:solidFill>
              </a:rPr>
              <a:t> 1896 року, у м. Скала Михайло Грушевський </a:t>
            </a:r>
            <a:r>
              <a:rPr lang="ru-RU" sz="2000" b="1" dirty="0" err="1">
                <a:solidFill>
                  <a:schemeClr val="bg1"/>
                </a:solidFill>
              </a:rPr>
              <a:t>вінчається</a:t>
            </a:r>
            <a:r>
              <a:rPr lang="ru-RU" sz="2000" b="1" dirty="0">
                <a:solidFill>
                  <a:schemeClr val="bg1"/>
                </a:solidFill>
              </a:rPr>
              <a:t> з </a:t>
            </a:r>
            <a:r>
              <a:rPr lang="ru-RU" sz="2000" b="1" dirty="0" err="1">
                <a:solidFill>
                  <a:schemeClr val="bg1"/>
                </a:solidFill>
              </a:rPr>
              <a:t>Марією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Вояківською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(на фото Грушевський з дружиною)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1897–1898 </a:t>
            </a:r>
            <a:r>
              <a:rPr lang="ru-RU" sz="3600" dirty="0" err="1">
                <a:solidFill>
                  <a:schemeClr val="bg1"/>
                </a:solidFill>
              </a:rPr>
              <a:t>років</a:t>
            </a:r>
            <a:r>
              <a:rPr lang="ru-RU" sz="3600" dirty="0">
                <a:solidFill>
                  <a:schemeClr val="bg1"/>
                </a:solidFill>
              </a:rPr>
              <a:t>, Михайло Грушевський </a:t>
            </a:r>
            <a:r>
              <a:rPr lang="ru-RU" sz="3600" dirty="0" err="1">
                <a:solidFill>
                  <a:schemeClr val="bg1"/>
                </a:solidFill>
              </a:rPr>
              <a:t>пише</a:t>
            </a:r>
            <a:r>
              <a:rPr lang="uk-UA" sz="3600" dirty="0">
                <a:solidFill>
                  <a:schemeClr val="bg1"/>
                </a:solidFill>
              </a:rPr>
              <a:t> перший</a:t>
            </a:r>
            <a:r>
              <a:rPr lang="ru-RU" sz="3600" dirty="0">
                <a:solidFill>
                  <a:schemeClr val="bg1"/>
                </a:solidFill>
              </a:rPr>
              <a:t> том </a:t>
            </a:r>
            <a:r>
              <a:rPr lang="ru-RU" sz="3600" dirty="0" err="1">
                <a:solidFill>
                  <a:schemeClr val="bg1"/>
                </a:solidFill>
              </a:rPr>
              <a:t>своє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фундаметальної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праці</a:t>
            </a:r>
            <a:r>
              <a:rPr lang="ru-RU" sz="3600" dirty="0">
                <a:solidFill>
                  <a:schemeClr val="bg1"/>
                </a:solidFill>
              </a:rPr>
              <a:t> — «</a:t>
            </a:r>
            <a:r>
              <a:rPr lang="ru-RU" sz="3600" dirty="0" err="1">
                <a:solidFill>
                  <a:schemeClr val="bg1"/>
                </a:solidFill>
              </a:rPr>
              <a:t>Історія</a:t>
            </a:r>
            <a:r>
              <a:rPr lang="ru-RU" sz="3600" dirty="0">
                <a:solidFill>
                  <a:schemeClr val="bg1"/>
                </a:solidFill>
              </a:rPr>
              <a:t> України-Руси», і </a:t>
            </a:r>
            <a:r>
              <a:rPr lang="ru-RU" sz="3600" dirty="0" err="1">
                <a:solidFill>
                  <a:schemeClr val="bg1"/>
                </a:solidFill>
              </a:rPr>
              <a:t>вже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наприкінці</a:t>
            </a:r>
            <a:r>
              <a:rPr lang="ru-RU" sz="3600" dirty="0">
                <a:solidFill>
                  <a:schemeClr val="bg1"/>
                </a:solidFill>
              </a:rPr>
              <a:t> 1898 року, </a:t>
            </a:r>
            <a:r>
              <a:rPr lang="ru-RU" sz="3600" dirty="0" err="1">
                <a:solidFill>
                  <a:schemeClr val="bg1"/>
                </a:solidFill>
              </a:rPr>
              <a:t>ця</a:t>
            </a:r>
            <a:r>
              <a:rPr lang="ru-RU" sz="3600" dirty="0">
                <a:solidFill>
                  <a:schemeClr val="bg1"/>
                </a:solidFill>
              </a:rPr>
              <a:t> робота </a:t>
            </a:r>
            <a:r>
              <a:rPr lang="ru-RU" sz="3600" dirty="0" err="1">
                <a:solidFill>
                  <a:schemeClr val="bg1"/>
                </a:solidFill>
              </a:rPr>
              <a:t>була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надрукована</a:t>
            </a:r>
            <a:r>
              <a:rPr lang="ru-RU" sz="3600" dirty="0">
                <a:solidFill>
                  <a:schemeClr val="bg1"/>
                </a:solidFill>
              </a:rPr>
              <a:t> у </a:t>
            </a:r>
            <a:r>
              <a:rPr lang="ru-RU" sz="3600" dirty="0" err="1">
                <a:solidFill>
                  <a:schemeClr val="bg1"/>
                </a:solidFill>
              </a:rPr>
              <a:t>Львові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Незабаром</a:t>
            </a:r>
            <a:r>
              <a:rPr lang="ru-RU" sz="3600" dirty="0">
                <a:solidFill>
                  <a:schemeClr val="bg1"/>
                </a:solidFill>
              </a:rPr>
              <a:t> Грушевський </a:t>
            </a:r>
            <a:r>
              <a:rPr lang="ru-RU" sz="3600" dirty="0" err="1">
                <a:solidFill>
                  <a:schemeClr val="bg1"/>
                </a:solidFill>
              </a:rPr>
              <a:t>видає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ще</a:t>
            </a:r>
            <a:r>
              <a:rPr lang="ru-RU" sz="3600" dirty="0">
                <a:solidFill>
                  <a:schemeClr val="bg1"/>
                </a:solidFill>
              </a:rPr>
              <a:t> два томи </a:t>
            </a:r>
            <a:r>
              <a:rPr lang="ru-RU" sz="3600" dirty="0" err="1">
                <a:solidFill>
                  <a:schemeClr val="bg1"/>
                </a:solidFill>
              </a:rPr>
              <a:t>своєї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праці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Ця</a:t>
            </a:r>
            <a:r>
              <a:rPr lang="ru-RU" sz="3600" dirty="0">
                <a:solidFill>
                  <a:schemeClr val="bg1"/>
                </a:solidFill>
              </a:rPr>
              <a:t> робота </a:t>
            </a:r>
            <a:r>
              <a:rPr lang="ru-RU" sz="3600" dirty="0" err="1">
                <a:solidFill>
                  <a:schemeClr val="bg1"/>
                </a:solidFill>
              </a:rPr>
              <a:t>була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щиро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прийнята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Галичині</a:t>
            </a:r>
            <a:r>
              <a:rPr lang="ru-RU" sz="3600" dirty="0">
                <a:solidFill>
                  <a:schemeClr val="bg1"/>
                </a:solidFill>
              </a:rPr>
              <a:t>, проте </a:t>
            </a:r>
            <a:r>
              <a:rPr lang="ru-RU" sz="3600" dirty="0" err="1">
                <a:solidFill>
                  <a:schemeClr val="bg1"/>
                </a:solidFill>
              </a:rPr>
              <a:t>забороненна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російським</a:t>
            </a:r>
            <a:r>
              <a:rPr lang="ru-RU" sz="3600" dirty="0">
                <a:solidFill>
                  <a:schemeClr val="bg1"/>
                </a:solidFill>
              </a:rPr>
              <a:t> урядом.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04656"/>
          </a:xfrm>
        </p:spPr>
        <p:txBody>
          <a:bodyPr/>
          <a:lstStyle/>
          <a:p>
            <a:r>
              <a:rPr lang="ru-RU" sz="3600" dirty="0" err="1">
                <a:solidFill>
                  <a:schemeClr val="bg1"/>
                </a:solidFill>
              </a:rPr>
              <a:t>Перебуваючи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Галичині</a:t>
            </a:r>
            <a:r>
              <a:rPr lang="ru-RU" sz="3600" dirty="0">
                <a:solidFill>
                  <a:schemeClr val="bg1"/>
                </a:solidFill>
              </a:rPr>
              <a:t>, Грушевський </a:t>
            </a:r>
            <a:r>
              <a:rPr lang="ru-RU" sz="3600" dirty="0" err="1">
                <a:solidFill>
                  <a:schemeClr val="bg1"/>
                </a:solidFill>
              </a:rPr>
              <a:t>намагався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триматися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осторонь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політики</a:t>
            </a:r>
            <a:r>
              <a:rPr lang="ru-RU" sz="3600" dirty="0">
                <a:solidFill>
                  <a:schemeClr val="bg1"/>
                </a:solidFill>
              </a:rPr>
              <a:t>, проте 1899 року </a:t>
            </a:r>
            <a:r>
              <a:rPr lang="ru-RU" sz="3600" dirty="0" err="1">
                <a:solidFill>
                  <a:schemeClr val="bg1"/>
                </a:solidFill>
              </a:rPr>
              <a:t>він</a:t>
            </a:r>
            <a:r>
              <a:rPr lang="ru-RU" sz="3600" dirty="0">
                <a:solidFill>
                  <a:schemeClr val="bg1"/>
                </a:solidFill>
              </a:rPr>
              <a:t> разом із Франком </a:t>
            </a:r>
            <a:r>
              <a:rPr lang="ru-RU" sz="3600" dirty="0" err="1">
                <a:solidFill>
                  <a:schemeClr val="bg1"/>
                </a:solidFill>
              </a:rPr>
              <a:t>увійшов</a:t>
            </a:r>
            <a:r>
              <a:rPr lang="ru-RU" sz="3600" dirty="0">
                <a:solidFill>
                  <a:schemeClr val="bg1"/>
                </a:solidFill>
              </a:rPr>
              <a:t> до </a:t>
            </a:r>
            <a:r>
              <a:rPr lang="ru-RU" sz="3600" dirty="0" err="1">
                <a:solidFill>
                  <a:schemeClr val="bg1"/>
                </a:solidFill>
              </a:rPr>
              <a:t>Української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національно-демократичної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партії</a:t>
            </a:r>
            <a:r>
              <a:rPr lang="ru-RU" sz="3600" dirty="0">
                <a:solidFill>
                  <a:schemeClr val="bg1"/>
                </a:solidFill>
              </a:rPr>
              <a:t> та </a:t>
            </a:r>
            <a:r>
              <a:rPr lang="ru-RU" sz="3600" dirty="0" err="1">
                <a:solidFill>
                  <a:schemeClr val="bg1"/>
                </a:solidFill>
              </a:rPr>
              <a:t>очолив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міське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відділення</a:t>
            </a:r>
            <a:r>
              <a:rPr lang="ru-RU" sz="3600" dirty="0">
                <a:solidFill>
                  <a:schemeClr val="bg1"/>
                </a:solidFill>
              </a:rPr>
              <a:t>. Але </a:t>
            </a:r>
            <a:r>
              <a:rPr lang="ru-RU" sz="3600" dirty="0" err="1">
                <a:solidFill>
                  <a:schemeClr val="bg1"/>
                </a:solidFill>
              </a:rPr>
              <a:t>незабаром</a:t>
            </a:r>
            <a:r>
              <a:rPr lang="ru-RU" sz="3600" dirty="0">
                <a:solidFill>
                  <a:schemeClr val="bg1"/>
                </a:solidFill>
              </a:rPr>
              <a:t>, через </a:t>
            </a:r>
            <a:r>
              <a:rPr lang="ru-RU" sz="3600" dirty="0" err="1">
                <a:solidFill>
                  <a:schemeClr val="bg1"/>
                </a:solidFill>
              </a:rPr>
              <a:t>небажання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відлучатись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наукової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роботи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вийшов</a:t>
            </a:r>
            <a:r>
              <a:rPr lang="ru-RU" sz="3600" dirty="0">
                <a:solidFill>
                  <a:schemeClr val="bg1"/>
                </a:solidFill>
              </a:rPr>
              <a:t> із </a:t>
            </a:r>
            <a:r>
              <a:rPr lang="ru-RU" sz="3600" dirty="0" err="1">
                <a:solidFill>
                  <a:schemeClr val="bg1"/>
                </a:solidFill>
              </a:rPr>
              <a:t>неї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8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Для </a:t>
            </a:r>
            <a:r>
              <a:rPr lang="ru-RU" sz="3600" dirty="0" err="1">
                <a:solidFill>
                  <a:schemeClr val="bg1"/>
                </a:solidFill>
              </a:rPr>
              <a:t>розвитку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української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літератури</a:t>
            </a:r>
            <a:r>
              <a:rPr lang="ru-RU" sz="3600" dirty="0">
                <a:solidFill>
                  <a:schemeClr val="bg1"/>
                </a:solidFill>
              </a:rPr>
              <a:t> Грушевський разом з </a:t>
            </a:r>
            <a:r>
              <a:rPr lang="ru-RU" sz="3600" dirty="0" err="1">
                <a:solidFill>
                  <a:schemeClr val="bg1"/>
                </a:solidFill>
              </a:rPr>
              <a:t>І.Франком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заснував</a:t>
            </a:r>
            <a:r>
              <a:rPr lang="ru-RU" sz="3600" dirty="0">
                <a:solidFill>
                  <a:schemeClr val="bg1"/>
                </a:solidFill>
              </a:rPr>
              <a:t> і </a:t>
            </a:r>
            <a:r>
              <a:rPr lang="ru-RU" sz="3600" dirty="0" err="1">
                <a:solidFill>
                  <a:schemeClr val="bg1"/>
                </a:solidFill>
              </a:rPr>
              <a:t>видавав</a:t>
            </a:r>
            <a:r>
              <a:rPr lang="ru-RU" sz="3600" dirty="0">
                <a:solidFill>
                  <a:schemeClr val="bg1"/>
                </a:solidFill>
              </a:rPr>
              <a:t> «</a:t>
            </a:r>
            <a:r>
              <a:rPr lang="ru-RU" sz="3600" dirty="0" err="1">
                <a:solidFill>
                  <a:schemeClr val="bg1"/>
                </a:solidFill>
              </a:rPr>
              <a:t>Літературно-науковий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вістник</a:t>
            </a:r>
            <a:r>
              <a:rPr lang="ru-RU" sz="3600" dirty="0">
                <a:solidFill>
                  <a:schemeClr val="bg1"/>
                </a:solidFill>
              </a:rPr>
              <a:t>», був одним з </a:t>
            </a:r>
            <a:r>
              <a:rPr lang="ru-RU" sz="3600" dirty="0" err="1">
                <a:solidFill>
                  <a:schemeClr val="bg1"/>
                </a:solidFill>
              </a:rPr>
              <a:t>організаторів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Української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видавничої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спілки</a:t>
            </a:r>
            <a:r>
              <a:rPr lang="ru-RU" sz="3600" dirty="0">
                <a:solidFill>
                  <a:schemeClr val="bg1"/>
                </a:solidFill>
              </a:rPr>
              <a:t> (1899).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dirty="0">
                <a:solidFill>
                  <a:schemeClr val="bg1"/>
                </a:solidFill>
              </a:rPr>
              <a:t>В 1904 </a:t>
            </a:r>
            <a:r>
              <a:rPr lang="ru-RU" sz="3600" dirty="0" err="1">
                <a:solidFill>
                  <a:schemeClr val="bg1"/>
                </a:solidFill>
              </a:rPr>
              <a:t>році</a:t>
            </a:r>
            <a:r>
              <a:rPr lang="ru-RU" sz="3600" dirty="0">
                <a:solidFill>
                  <a:schemeClr val="bg1"/>
                </a:solidFill>
              </a:rPr>
              <a:t> Грушевський </a:t>
            </a:r>
            <a:r>
              <a:rPr lang="ru-RU" sz="3600" dirty="0" err="1">
                <a:solidFill>
                  <a:schemeClr val="bg1"/>
                </a:solidFill>
              </a:rPr>
              <a:t>відкрив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>
                <a:solidFill>
                  <a:schemeClr val="bg1"/>
                </a:solidFill>
              </a:rPr>
              <a:t>власні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кошти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приватну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вчительську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семінарію</a:t>
            </a:r>
            <a:r>
              <a:rPr lang="ru-RU" sz="3600" dirty="0">
                <a:solidFill>
                  <a:schemeClr val="bg1"/>
                </a:solidFill>
              </a:rPr>
              <a:t> в м</a:t>
            </a:r>
            <a:r>
              <a:rPr lang="uk-UA" sz="3600" dirty="0" err="1">
                <a:solidFill>
                  <a:schemeClr val="bg1"/>
                </a:solidFill>
              </a:rPr>
              <a:t>істі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dirty="0" err="1">
                <a:solidFill>
                  <a:schemeClr val="bg1"/>
                </a:solidFill>
              </a:rPr>
              <a:t>Коломия.Восени</a:t>
            </a:r>
            <a:r>
              <a:rPr lang="ru-RU" sz="3600" dirty="0">
                <a:solidFill>
                  <a:schemeClr val="bg1"/>
                </a:solidFill>
              </a:rPr>
              <a:t> 1905 року, Михайло Грушевський </a:t>
            </a:r>
            <a:r>
              <a:rPr lang="ru-RU" sz="3600" dirty="0" err="1">
                <a:solidFill>
                  <a:schemeClr val="bg1"/>
                </a:solidFill>
              </a:rPr>
              <a:t>виїжджає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Україну</a:t>
            </a:r>
            <a:r>
              <a:rPr lang="ru-RU" sz="3600" dirty="0">
                <a:solidFill>
                  <a:schemeClr val="bg1"/>
                </a:solidFill>
              </a:rPr>
              <a:t>, в </a:t>
            </a:r>
            <a:r>
              <a:rPr lang="ru-RU" sz="3600" dirty="0" err="1">
                <a:solidFill>
                  <a:schemeClr val="bg1"/>
                </a:solidFill>
              </a:rPr>
              <a:t>цей</a:t>
            </a:r>
            <a:r>
              <a:rPr lang="ru-RU" sz="3600" dirty="0">
                <a:solidFill>
                  <a:schemeClr val="bg1"/>
                </a:solidFill>
              </a:rPr>
              <a:t> час </a:t>
            </a:r>
            <a:r>
              <a:rPr lang="ru-RU" sz="3600" dirty="0" err="1">
                <a:solidFill>
                  <a:schemeClr val="bg1"/>
                </a:solidFill>
              </a:rPr>
              <a:t>він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відвідує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Київ</a:t>
            </a:r>
            <a:r>
              <a:rPr lang="ru-RU" sz="3600" dirty="0">
                <a:solidFill>
                  <a:schemeClr val="bg1"/>
                </a:solidFill>
              </a:rPr>
              <a:t>, Одесу та </a:t>
            </a:r>
            <a:r>
              <a:rPr lang="ru-RU" sz="3600" dirty="0" err="1">
                <a:solidFill>
                  <a:schemeClr val="bg1"/>
                </a:solidFill>
              </a:rPr>
              <a:t>Харків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4900" b="1" dirty="0" err="1">
                <a:solidFill>
                  <a:srgbClr val="002060"/>
                </a:solidFill>
              </a:rPr>
              <a:t>Дитинство</a:t>
            </a:r>
            <a:r>
              <a:rPr lang="ru-RU" sz="4900" b="1" dirty="0">
                <a:solidFill>
                  <a:srgbClr val="002060"/>
                </a:solidFill>
              </a:rPr>
              <a:t> та </a:t>
            </a:r>
            <a:r>
              <a:rPr lang="ru-RU" sz="4900" b="1" dirty="0" err="1">
                <a:solidFill>
                  <a:srgbClr val="002060"/>
                </a:solidFill>
              </a:rPr>
              <a:t>юність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32500" lnSpcReduction="20000"/>
          </a:bodyPr>
          <a:lstStyle/>
          <a:p>
            <a:r>
              <a:rPr lang="uk-UA" sz="4300" dirty="0"/>
              <a:t> </a:t>
            </a:r>
            <a:r>
              <a:rPr lang="uk-UA" sz="4300" dirty="0" smtClean="0"/>
              <a:t>           </a:t>
            </a:r>
            <a:r>
              <a:rPr lang="ru-RU" sz="8600" dirty="0" smtClean="0">
                <a:solidFill>
                  <a:schemeClr val="bg1"/>
                </a:solidFill>
              </a:rPr>
              <a:t>Михайло </a:t>
            </a:r>
            <a:r>
              <a:rPr lang="ru-RU" sz="8600" dirty="0">
                <a:solidFill>
                  <a:schemeClr val="bg1"/>
                </a:solidFill>
              </a:rPr>
              <a:t>Сергійович Грушевський </a:t>
            </a:r>
            <a:r>
              <a:rPr lang="ru-RU" sz="8600" dirty="0" err="1">
                <a:solidFill>
                  <a:schemeClr val="bg1"/>
                </a:solidFill>
              </a:rPr>
              <a:t>народився</a:t>
            </a:r>
            <a:r>
              <a:rPr lang="ru-RU" sz="8600" dirty="0">
                <a:solidFill>
                  <a:schemeClr val="bg1"/>
                </a:solidFill>
              </a:rPr>
              <a:t> 29 </a:t>
            </a:r>
            <a:r>
              <a:rPr lang="ru-RU" sz="8600" dirty="0" err="1">
                <a:solidFill>
                  <a:schemeClr val="bg1"/>
                </a:solidFill>
              </a:rPr>
              <a:t>вересня</a:t>
            </a:r>
            <a:r>
              <a:rPr lang="ru-RU" sz="8600" dirty="0">
                <a:solidFill>
                  <a:schemeClr val="bg1"/>
                </a:solidFill>
              </a:rPr>
              <a:t> 1866 року в українському </a:t>
            </a:r>
            <a:r>
              <a:rPr lang="ru-RU" sz="8600" dirty="0" err="1">
                <a:solidFill>
                  <a:schemeClr val="bg1"/>
                </a:solidFill>
              </a:rPr>
              <a:t>містечку</a:t>
            </a:r>
            <a:r>
              <a:rPr lang="ru-RU" sz="8600" dirty="0">
                <a:solidFill>
                  <a:schemeClr val="bg1"/>
                </a:solidFill>
              </a:rPr>
              <a:t> </a:t>
            </a:r>
            <a:r>
              <a:rPr lang="ru-RU" sz="8600" dirty="0" smtClean="0">
                <a:solidFill>
                  <a:schemeClr val="bg1"/>
                </a:solidFill>
              </a:rPr>
              <a:t>Холм</a:t>
            </a:r>
            <a:r>
              <a:rPr lang="ru-RU" sz="8600" dirty="0">
                <a:solidFill>
                  <a:schemeClr val="bg1"/>
                </a:solidFill>
              </a:rPr>
              <a:t> (нині на території Польщі, має назву Хелм). Батько, Сергій Федорович Грушевський, на той час працював викладачем у греко-католицькій гімназії. За сімейною традицією Сергій Федорович здобув духовну </a:t>
            </a:r>
            <a:r>
              <a:rPr lang="ru-RU" sz="8600" dirty="0" smtClean="0">
                <a:solidFill>
                  <a:schemeClr val="bg1"/>
                </a:solidFill>
              </a:rPr>
              <a:t>освіту.            </a:t>
            </a:r>
            <a:br>
              <a:rPr lang="ru-RU" sz="8600" dirty="0" smtClean="0">
                <a:solidFill>
                  <a:schemeClr val="bg1"/>
                </a:solidFill>
              </a:rPr>
            </a:br>
            <a:r>
              <a:rPr lang="ru-RU" sz="8600" dirty="0" smtClean="0">
                <a:solidFill>
                  <a:schemeClr val="bg1"/>
                </a:solidFill>
              </a:rPr>
              <a:t>       Мати</a:t>
            </a:r>
            <a:r>
              <a:rPr lang="ru-RU" sz="8600" dirty="0">
                <a:solidFill>
                  <a:schemeClr val="bg1"/>
                </a:solidFill>
              </a:rPr>
              <a:t>, Глафіра Захарівна Опокова походила із сім'ї священнослужителів з містечка Сестринівка. У 17-річному віці вийшла заміж за професора Київської духовної семінарії 30-річного Сергія Грушевського. Михайло Сергійович Грушевський, згадував своїх батьків, як справжніх патріотів України, які зуміли виховати «тепле прив'язання до всього українського — мови, пісні, традиції» та пробудити в своїх дітях національне почуття. </a:t>
            </a:r>
            <a:r>
              <a:rPr lang="uk-UA" sz="6300" dirty="0"/>
              <a:t/>
            </a:r>
            <a:br>
              <a:rPr lang="uk-UA" sz="6300" dirty="0"/>
            </a:br>
            <a:endParaRPr lang="ru-RU" sz="6300" dirty="0"/>
          </a:p>
        </p:txBody>
      </p:sp>
    </p:spTree>
    <p:extLst>
      <p:ext uri="{BB962C8B-B14F-4D97-AF65-F5344CB8AC3E}">
        <p14:creationId xmlns:p14="http://schemas.microsoft.com/office/powerpoint/2010/main" val="8244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Останні</a:t>
            </a:r>
            <a:r>
              <a:rPr lang="ru-RU" b="1" dirty="0">
                <a:solidFill>
                  <a:srgbClr val="002060"/>
                </a:solidFill>
              </a:rPr>
              <a:t> роки життя та </a:t>
            </a:r>
            <a:r>
              <a:rPr lang="ru-RU" b="1" dirty="0" smtClean="0">
                <a:solidFill>
                  <a:srgbClr val="002060"/>
                </a:solidFill>
              </a:rPr>
              <a:t>смерть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1931 року </a:t>
            </a:r>
            <a:r>
              <a:rPr lang="ru-RU" dirty="0" err="1">
                <a:solidFill>
                  <a:schemeClr val="bg1"/>
                </a:solidFill>
              </a:rPr>
              <a:t>змушений</a:t>
            </a:r>
            <a:r>
              <a:rPr lang="ru-RU" dirty="0">
                <a:solidFill>
                  <a:schemeClr val="bg1"/>
                </a:solidFill>
              </a:rPr>
              <a:t> був </a:t>
            </a:r>
            <a:r>
              <a:rPr lang="ru-RU" dirty="0" err="1">
                <a:solidFill>
                  <a:schemeClr val="bg1"/>
                </a:solidFill>
              </a:rPr>
              <a:t>жити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Москві</a:t>
            </a:r>
            <a:r>
              <a:rPr lang="ru-RU" dirty="0">
                <a:solidFill>
                  <a:schemeClr val="bg1"/>
                </a:solidFill>
              </a:rPr>
              <a:t>.  23 </a:t>
            </a:r>
            <a:r>
              <a:rPr lang="ru-RU" dirty="0" err="1">
                <a:solidFill>
                  <a:schemeClr val="bg1"/>
                </a:solidFill>
              </a:rPr>
              <a:t>березня</a:t>
            </a:r>
            <a:r>
              <a:rPr lang="ru-RU" dirty="0">
                <a:solidFill>
                  <a:schemeClr val="bg1"/>
                </a:solidFill>
              </a:rPr>
              <a:t> 1931 року Грушевського </a:t>
            </a:r>
            <a:r>
              <a:rPr lang="ru-RU" dirty="0" err="1">
                <a:solidFill>
                  <a:schemeClr val="bg1"/>
                </a:solidFill>
              </a:rPr>
              <a:t>заарештували</a:t>
            </a:r>
            <a:r>
              <a:rPr lang="ru-RU" dirty="0">
                <a:solidFill>
                  <a:schemeClr val="bg1"/>
                </a:solidFill>
              </a:rPr>
              <a:t> як «</a:t>
            </a:r>
            <a:r>
              <a:rPr lang="ru-RU" dirty="0" err="1">
                <a:solidFill>
                  <a:schemeClr val="bg1"/>
                </a:solidFill>
              </a:rPr>
              <a:t>керівника</a:t>
            </a:r>
            <a:r>
              <a:rPr lang="ru-RU" dirty="0">
                <a:solidFill>
                  <a:schemeClr val="bg1"/>
                </a:solidFill>
              </a:rPr>
              <a:t> Українського </a:t>
            </a:r>
            <a:r>
              <a:rPr lang="ru-RU" dirty="0" err="1">
                <a:solidFill>
                  <a:schemeClr val="bg1"/>
                </a:solidFill>
              </a:rPr>
              <a:t>націоналістичного</a:t>
            </a:r>
            <a:r>
              <a:rPr lang="ru-RU" dirty="0">
                <a:solidFill>
                  <a:schemeClr val="bg1"/>
                </a:solidFill>
              </a:rPr>
              <a:t> центру», </a:t>
            </a:r>
            <a:r>
              <a:rPr lang="ru-RU" dirty="0" err="1">
                <a:solidFill>
                  <a:schemeClr val="bg1"/>
                </a:solidFill>
              </a:rPr>
              <a:t>вигаданого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чекістами</a:t>
            </a:r>
            <a:r>
              <a:rPr lang="ru-RU" dirty="0">
                <a:solidFill>
                  <a:schemeClr val="bg1"/>
                </a:solidFill>
              </a:rPr>
              <a:t>. Коли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відмовився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свідчення</a:t>
            </a:r>
            <a:r>
              <a:rPr lang="ru-RU" dirty="0">
                <a:solidFill>
                  <a:schemeClr val="bg1"/>
                </a:solidFill>
              </a:rPr>
              <a:t>», які з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вибили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слідчі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погрозами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ув'язнити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доньку</a:t>
            </a:r>
            <a:r>
              <a:rPr lang="ru-RU" dirty="0">
                <a:solidFill>
                  <a:schemeClr val="bg1"/>
                </a:solidFill>
              </a:rPr>
              <a:t> Катерину, 5 </a:t>
            </a:r>
            <a:r>
              <a:rPr lang="ru-RU" dirty="0" err="1">
                <a:solidFill>
                  <a:schemeClr val="bg1"/>
                </a:solidFill>
              </a:rPr>
              <a:t>січня</a:t>
            </a:r>
            <a:r>
              <a:rPr lang="ru-RU" dirty="0">
                <a:solidFill>
                  <a:schemeClr val="bg1"/>
                </a:solidFill>
              </a:rPr>
              <a:t> 1933 року справу </a:t>
            </a:r>
            <a:r>
              <a:rPr lang="ru-RU" dirty="0" err="1">
                <a:solidFill>
                  <a:schemeClr val="bg1"/>
                </a:solidFill>
              </a:rPr>
              <a:t>екс-голови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Центральної</a:t>
            </a:r>
            <a:r>
              <a:rPr lang="ru-RU" dirty="0">
                <a:solidFill>
                  <a:schemeClr val="bg1"/>
                </a:solidFill>
              </a:rPr>
              <a:t> Ради </a:t>
            </a:r>
            <a:r>
              <a:rPr lang="ru-RU" dirty="0" err="1">
                <a:solidFill>
                  <a:schemeClr val="bg1"/>
                </a:solidFill>
              </a:rPr>
              <a:t>закрили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зловісним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водночас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поясненням</a:t>
            </a:r>
            <a:r>
              <a:rPr lang="ru-RU" dirty="0">
                <a:solidFill>
                  <a:schemeClr val="bg1"/>
                </a:solidFill>
              </a:rPr>
              <a:t>-вердиктом — з </a:t>
            </a:r>
            <a:r>
              <a:rPr lang="ru-RU" dirty="0" err="1">
                <a:solidFill>
                  <a:schemeClr val="bg1"/>
                </a:solidFill>
              </a:rPr>
              <a:t>огляду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… </a:t>
            </a:r>
            <a:r>
              <a:rPr lang="ru-RU" b="1" dirty="0"/>
              <a:t>смерть.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4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І все ж не </a:t>
            </a:r>
            <a:r>
              <a:rPr lang="ru-RU" dirty="0" err="1">
                <a:solidFill>
                  <a:schemeClr val="bg1"/>
                </a:solidFill>
              </a:rPr>
              <a:t>виконали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одразу</a:t>
            </a:r>
            <a:r>
              <a:rPr lang="ru-RU" dirty="0">
                <a:solidFill>
                  <a:schemeClr val="bg1"/>
                </a:solidFill>
              </a:rPr>
              <a:t> ж, а </a:t>
            </a:r>
            <a:r>
              <a:rPr lang="ru-RU" dirty="0" err="1">
                <a:solidFill>
                  <a:schemeClr val="bg1"/>
                </a:solidFill>
              </a:rPr>
              <a:t>відтермінували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до 25 листопада 1934 року, коли Грушевський </a:t>
            </a:r>
            <a:r>
              <a:rPr lang="ru-RU" dirty="0" err="1">
                <a:solidFill>
                  <a:schemeClr val="bg1"/>
                </a:solidFill>
              </a:rPr>
              <a:t>справді</a:t>
            </a:r>
            <a:r>
              <a:rPr lang="ru-RU" dirty="0">
                <a:solidFill>
                  <a:schemeClr val="bg1"/>
                </a:solidFill>
              </a:rPr>
              <a:t> помер у </a:t>
            </a:r>
            <a:r>
              <a:rPr lang="ru-RU" dirty="0" err="1">
                <a:solidFill>
                  <a:schemeClr val="bg1"/>
                </a:solidFill>
              </a:rPr>
              <a:t>Кисловодську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сепсису через три </a:t>
            </a:r>
            <a:r>
              <a:rPr lang="ru-RU" dirty="0" err="1">
                <a:solidFill>
                  <a:schemeClr val="bg1"/>
                </a:solidFill>
              </a:rPr>
              <a:t>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видалення</a:t>
            </a:r>
            <a:r>
              <a:rPr lang="ru-RU" dirty="0">
                <a:solidFill>
                  <a:schemeClr val="bg1"/>
                </a:solidFill>
              </a:rPr>
              <a:t> фурункула. </a:t>
            </a:r>
            <a:r>
              <a:rPr lang="ru-RU" dirty="0" err="1">
                <a:solidFill>
                  <a:schemeClr val="bg1"/>
                </a:solidFill>
              </a:rPr>
              <a:t>Операцію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головний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лікарні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котрий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хірургом</a:t>
            </a:r>
            <a:r>
              <a:rPr lang="ru-RU" dirty="0">
                <a:solidFill>
                  <a:schemeClr val="bg1"/>
                </a:solidFill>
              </a:rPr>
              <a:t>… не був. А перед </a:t>
            </a:r>
            <a:r>
              <a:rPr lang="ru-RU" dirty="0" err="1">
                <a:solidFill>
                  <a:schemeClr val="bg1"/>
                </a:solidFill>
              </a:rPr>
              <a:t>цим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відмовив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Грушевському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проханні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прооперованим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давнім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перевіреним</a:t>
            </a:r>
            <a:r>
              <a:rPr lang="ru-RU" dirty="0">
                <a:solidFill>
                  <a:schemeClr val="bg1"/>
                </a:solidFill>
              </a:rPr>
              <a:t> другом… </a:t>
            </a:r>
            <a:r>
              <a:rPr lang="ru-RU" dirty="0" err="1">
                <a:solidFill>
                  <a:schemeClr val="bg1"/>
                </a:solidFill>
              </a:rPr>
              <a:t>Наприкінці</a:t>
            </a:r>
            <a:r>
              <a:rPr lang="ru-RU" dirty="0">
                <a:solidFill>
                  <a:schemeClr val="bg1"/>
                </a:solidFill>
              </a:rPr>
              <a:t> 1934 року Грушевський </a:t>
            </a:r>
            <a:r>
              <a:rPr lang="ru-RU" dirty="0" err="1">
                <a:solidFill>
                  <a:schemeClr val="bg1"/>
                </a:solidFill>
              </a:rPr>
              <a:t>відпочивав</a:t>
            </a:r>
            <a:r>
              <a:rPr lang="ru-RU" dirty="0">
                <a:solidFill>
                  <a:schemeClr val="bg1"/>
                </a:solidFill>
              </a:rPr>
              <a:t> у одному з </a:t>
            </a:r>
            <a:r>
              <a:rPr lang="ru-RU" dirty="0" err="1">
                <a:solidFill>
                  <a:schemeClr val="bg1"/>
                </a:solidFill>
              </a:rPr>
              <a:t>кисловодських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санаторіїв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несподівано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захворів</a:t>
            </a:r>
            <a:r>
              <a:rPr lang="ru-RU" dirty="0">
                <a:solidFill>
                  <a:schemeClr val="bg1"/>
                </a:solidFill>
              </a:rPr>
              <a:t> на карбункул. </a:t>
            </a:r>
            <a:r>
              <a:rPr lang="ru-RU" dirty="0" err="1">
                <a:solidFill>
                  <a:schemeClr val="bg1"/>
                </a:solidFill>
              </a:rPr>
              <a:t>Втрутилися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хірурги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Однак</a:t>
            </a:r>
            <a:r>
              <a:rPr lang="ru-RU" dirty="0">
                <a:solidFill>
                  <a:schemeClr val="bg1"/>
                </a:solidFill>
              </a:rPr>
              <a:t> хвороба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посилилася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некваліфіковане</a:t>
            </a:r>
            <a:r>
              <a:rPr lang="ru-RU" dirty="0">
                <a:solidFill>
                  <a:schemeClr val="bg1"/>
                </a:solidFill>
              </a:rPr>
              <a:t>. 25 листопада о </a:t>
            </a:r>
            <a:r>
              <a:rPr lang="ru-RU" dirty="0" err="1">
                <a:solidFill>
                  <a:schemeClr val="bg1"/>
                </a:solidFill>
              </a:rPr>
              <a:t>другій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годині</a:t>
            </a:r>
            <a:r>
              <a:rPr lang="ru-RU" dirty="0">
                <a:solidFill>
                  <a:schemeClr val="bg1"/>
                </a:solidFill>
              </a:rPr>
              <a:t> дня </a:t>
            </a:r>
            <a:r>
              <a:rPr lang="ru-RU" dirty="0" err="1">
                <a:solidFill>
                  <a:schemeClr val="bg1"/>
                </a:solidFill>
              </a:rPr>
              <a:t>зупинилось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серце</a:t>
            </a:r>
            <a:r>
              <a:rPr lang="ru-RU" dirty="0">
                <a:solidFill>
                  <a:schemeClr val="bg1"/>
                </a:solidFill>
              </a:rPr>
              <a:t> Грушевського.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chemeClr val="bg1"/>
                </a:solidFill>
              </a:rPr>
              <a:t>Тіло</a:t>
            </a:r>
            <a:r>
              <a:rPr lang="ru-RU" sz="3600" dirty="0">
                <a:solidFill>
                  <a:schemeClr val="bg1"/>
                </a:solidFill>
              </a:rPr>
              <a:t> Грушевського перевезли до </a:t>
            </a:r>
            <a:r>
              <a:rPr lang="ru-RU" sz="3600" dirty="0" err="1">
                <a:solidFill>
                  <a:schemeClr val="bg1"/>
                </a:solidFill>
              </a:rPr>
              <a:t>Києва</a:t>
            </a:r>
            <a:r>
              <a:rPr lang="ru-RU" sz="3600" dirty="0">
                <a:solidFill>
                  <a:schemeClr val="bg1"/>
                </a:solidFill>
              </a:rPr>
              <a:t> і </a:t>
            </a:r>
            <a:r>
              <a:rPr lang="ru-RU" sz="3600" dirty="0" err="1">
                <a:solidFill>
                  <a:schemeClr val="bg1"/>
                </a:solidFill>
              </a:rPr>
              <a:t>поклали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головній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залі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Української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Академії</a:t>
            </a:r>
            <a:r>
              <a:rPr lang="ru-RU" sz="3600" dirty="0">
                <a:solidFill>
                  <a:schemeClr val="bg1"/>
                </a:solidFill>
              </a:rPr>
              <a:t> Наук, а 29 листопада </a:t>
            </a:r>
            <a:r>
              <a:rPr lang="ru-RU" sz="3600" dirty="0" err="1">
                <a:solidFill>
                  <a:schemeClr val="bg1"/>
                </a:solidFill>
              </a:rPr>
              <a:t>відбулися</a:t>
            </a:r>
            <a:r>
              <a:rPr lang="ru-RU" sz="3600" dirty="0">
                <a:solidFill>
                  <a:schemeClr val="bg1"/>
                </a:solidFill>
              </a:rPr>
              <a:t> похорони. </a:t>
            </a:r>
            <a:r>
              <a:rPr lang="ru-RU" sz="3600" dirty="0" err="1">
                <a:solidFill>
                  <a:schemeClr val="bg1"/>
                </a:solidFill>
              </a:rPr>
              <a:t>Похований</a:t>
            </a:r>
            <a:r>
              <a:rPr lang="ru-RU" sz="3600" dirty="0">
                <a:solidFill>
                  <a:schemeClr val="bg1"/>
                </a:solidFill>
              </a:rPr>
              <a:t> на Байковому </a:t>
            </a:r>
            <a:r>
              <a:rPr lang="ru-RU" sz="3600" dirty="0" err="1">
                <a:solidFill>
                  <a:schemeClr val="bg1"/>
                </a:solidFill>
              </a:rPr>
              <a:t>кладовищі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dirty="0" err="1">
                <a:solidFill>
                  <a:schemeClr val="bg1"/>
                </a:solidFill>
              </a:rPr>
              <a:t>Києва</a:t>
            </a:r>
            <a:r>
              <a:rPr lang="ru-RU" sz="3600" dirty="0">
                <a:solidFill>
                  <a:schemeClr val="bg1"/>
                </a:solidFill>
              </a:rPr>
              <a:t> (</a:t>
            </a:r>
            <a:r>
              <a:rPr lang="ru-RU" sz="3600" dirty="0" err="1">
                <a:solidFill>
                  <a:schemeClr val="bg1"/>
                </a:solidFill>
              </a:rPr>
              <a:t>ділянка</a:t>
            </a:r>
            <a:r>
              <a:rPr lang="ru-RU" sz="3600" dirty="0">
                <a:solidFill>
                  <a:schemeClr val="bg1"/>
                </a:solidFill>
              </a:rPr>
              <a:t> № 6, </a:t>
            </a:r>
            <a:r>
              <a:rPr lang="ru-RU" sz="3600" dirty="0" err="1">
                <a:solidFill>
                  <a:schemeClr val="bg1"/>
                </a:solidFill>
              </a:rPr>
              <a:t>біля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Вознесенської</a:t>
            </a:r>
            <a:r>
              <a:rPr lang="ru-RU" sz="3600" dirty="0">
                <a:solidFill>
                  <a:schemeClr val="bg1"/>
                </a:solidFill>
              </a:rPr>
              <a:t> церкви). </a:t>
            </a:r>
          </a:p>
        </p:txBody>
      </p:sp>
    </p:spTree>
    <p:extLst>
      <p:ext uri="{BB962C8B-B14F-4D97-AF65-F5344CB8AC3E}">
        <p14:creationId xmlns:p14="http://schemas.microsoft.com/office/powerpoint/2010/main" val="27814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498178"/>
          </a:xfrm>
        </p:spPr>
        <p:txBody>
          <a:bodyPr>
            <a:normAutofit/>
          </a:bodyPr>
          <a:lstStyle/>
          <a:p>
            <a:r>
              <a:rPr lang="ru-RU" sz="6600" b="1" i="1" dirty="0" err="1">
                <a:solidFill>
                  <a:srgbClr val="002060"/>
                </a:solidFill>
              </a:rPr>
              <a:t>Вшанування</a:t>
            </a:r>
            <a:r>
              <a:rPr lang="ru-RU" sz="6600" b="1" i="1" dirty="0">
                <a:solidFill>
                  <a:srgbClr val="002060"/>
                </a:solidFill>
              </a:rPr>
              <a:t>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пам'яті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44824"/>
            <a:ext cx="3960440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err="1">
                <a:solidFill>
                  <a:schemeClr val="bg1"/>
                </a:solidFill>
              </a:rPr>
              <a:t>Меморіальна</a:t>
            </a:r>
            <a:r>
              <a:rPr lang="ru-RU" sz="3200" b="0" dirty="0">
                <a:solidFill>
                  <a:schemeClr val="bg1"/>
                </a:solidFill>
              </a:rPr>
              <a:t> </a:t>
            </a:r>
            <a:r>
              <a:rPr lang="ru-RU" sz="3200" b="0" dirty="0" err="1">
                <a:solidFill>
                  <a:schemeClr val="bg1"/>
                </a:solidFill>
              </a:rPr>
              <a:t>дошка</a:t>
            </a:r>
            <a:r>
              <a:rPr lang="ru-RU" sz="3200" b="0" dirty="0">
                <a:solidFill>
                  <a:schemeClr val="bg1"/>
                </a:solidFill>
              </a:rPr>
              <a:t> на </a:t>
            </a:r>
            <a:r>
              <a:rPr lang="ru-RU" sz="3200" b="0" dirty="0" err="1">
                <a:solidFill>
                  <a:schemeClr val="bg1"/>
                </a:solidFill>
              </a:rPr>
              <a:t>будику</a:t>
            </a:r>
            <a:r>
              <a:rPr lang="ru-RU" sz="3200" b="0" dirty="0">
                <a:solidFill>
                  <a:schemeClr val="bg1"/>
                </a:solidFill>
              </a:rPr>
              <a:t> на </a:t>
            </a:r>
            <a:r>
              <a:rPr lang="ru-RU" sz="3200" b="0" dirty="0" err="1">
                <a:solidFill>
                  <a:schemeClr val="bg1"/>
                </a:solidFill>
              </a:rPr>
              <a:t>вул</a:t>
            </a:r>
            <a:r>
              <a:rPr lang="ru-RU" sz="3200" b="0" dirty="0">
                <a:solidFill>
                  <a:schemeClr val="bg1"/>
                </a:solidFill>
              </a:rPr>
              <a:t>. </a:t>
            </a:r>
            <a:r>
              <a:rPr lang="ru-RU" sz="3200" b="0" dirty="0" err="1">
                <a:solidFill>
                  <a:schemeClr val="bg1"/>
                </a:solidFill>
              </a:rPr>
              <a:t>Володимирській</a:t>
            </a:r>
            <a:r>
              <a:rPr lang="ru-RU" sz="3200" b="0" dirty="0">
                <a:solidFill>
                  <a:schemeClr val="bg1"/>
                </a:solidFill>
              </a:rPr>
              <a:t> де був ВУАН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0291"/>
            <a:ext cx="4320480" cy="6511069"/>
          </a:xfrm>
        </p:spPr>
      </p:pic>
    </p:spTree>
    <p:extLst>
      <p:ext uri="{BB962C8B-B14F-4D97-AF65-F5344CB8AC3E}">
        <p14:creationId xmlns:p14="http://schemas.microsoft.com/office/powerpoint/2010/main" val="18938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060848"/>
            <a:ext cx="3744416" cy="406531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Погруддя</a:t>
            </a:r>
            <a:r>
              <a:rPr lang="ru-RU" sz="3200" dirty="0">
                <a:solidFill>
                  <a:schemeClr val="bg1"/>
                </a:solidFill>
              </a:rPr>
              <a:t> Михайла Грушевського в </a:t>
            </a:r>
            <a:r>
              <a:rPr lang="ru-RU" sz="3200" dirty="0" err="1">
                <a:solidFill>
                  <a:schemeClr val="bg1"/>
                </a:solidFill>
              </a:rPr>
              <a:t>Червонограді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9092"/>
            <a:ext cx="4989206" cy="6652276"/>
          </a:xfrm>
        </p:spPr>
      </p:pic>
    </p:spTree>
    <p:extLst>
      <p:ext uri="{BB962C8B-B14F-4D97-AF65-F5344CB8AC3E}">
        <p14:creationId xmlns:p14="http://schemas.microsoft.com/office/powerpoint/2010/main" val="24782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480720" cy="48605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445224"/>
            <a:ext cx="6696744" cy="93610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Пам'ятник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Грушевському</a:t>
            </a:r>
            <a:r>
              <a:rPr lang="ru-RU" sz="3200" dirty="0">
                <a:solidFill>
                  <a:schemeClr val="bg1"/>
                </a:solidFill>
              </a:rPr>
              <a:t> у </a:t>
            </a:r>
            <a:r>
              <a:rPr lang="ru-RU" sz="3200" dirty="0" smtClean="0">
                <a:solidFill>
                  <a:schemeClr val="bg1"/>
                </a:solidFill>
              </a:rPr>
              <a:t>Києві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5256584" cy="6416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3456384" cy="170586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Пам'ятник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Грушевському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Луцьку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4929931" cy="49299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008313" cy="2016225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Пам'ятна</a:t>
            </a:r>
            <a:r>
              <a:rPr lang="ru-RU" sz="2400" dirty="0">
                <a:solidFill>
                  <a:schemeClr val="bg1"/>
                </a:solidFill>
              </a:rPr>
              <a:t> монета НБУ 2007 року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0"/>
            <a:ext cx="4968551" cy="49685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492896"/>
            <a:ext cx="3008313" cy="2481139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Пам'ятна</a:t>
            </a:r>
            <a:r>
              <a:rPr lang="ru-RU" sz="2400" dirty="0">
                <a:solidFill>
                  <a:schemeClr val="bg1"/>
                </a:solidFill>
              </a:rPr>
              <a:t> монета </a:t>
            </a:r>
            <a:r>
              <a:rPr lang="ru-RU" sz="2400" dirty="0" smtClean="0">
                <a:solidFill>
                  <a:schemeClr val="bg1"/>
                </a:solidFill>
              </a:rPr>
              <a:t>НБУ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1996 </a:t>
            </a:r>
            <a:r>
              <a:rPr lang="ru-RU" sz="2400" dirty="0">
                <a:solidFill>
                  <a:schemeClr val="bg1"/>
                </a:solidFill>
              </a:rPr>
              <a:t>року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1869 року, через стан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 батька, </a:t>
            </a:r>
            <a:r>
              <a:rPr lang="ru-RU" dirty="0" err="1">
                <a:solidFill>
                  <a:schemeClr val="bg1"/>
                </a:solidFill>
              </a:rPr>
              <a:t>сім'я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переїзджає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південь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Російської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імперії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спочатку</a:t>
            </a:r>
            <a:r>
              <a:rPr lang="ru-RU" dirty="0">
                <a:solidFill>
                  <a:schemeClr val="bg1"/>
                </a:solidFill>
              </a:rPr>
              <a:t> до Ставрополя (1870–1878 </a:t>
            </a:r>
            <a:r>
              <a:rPr lang="ru-RU" dirty="0" err="1">
                <a:solidFill>
                  <a:schemeClr val="bg1"/>
                </a:solidFill>
              </a:rPr>
              <a:t>рр</a:t>
            </a:r>
            <a:r>
              <a:rPr lang="ru-RU" dirty="0">
                <a:solidFill>
                  <a:schemeClr val="bg1"/>
                </a:solidFill>
              </a:rPr>
              <a:t>.), </a:t>
            </a:r>
            <a:r>
              <a:rPr lang="ru-RU" dirty="0" err="1">
                <a:solidFill>
                  <a:schemeClr val="bg1"/>
                </a:solidFill>
              </a:rPr>
              <a:t>згодом</a:t>
            </a:r>
            <a:r>
              <a:rPr lang="ru-RU" dirty="0">
                <a:solidFill>
                  <a:schemeClr val="bg1"/>
                </a:solidFill>
              </a:rPr>
              <a:t> — до Владикавказа (1878–1880 </a:t>
            </a:r>
            <a:r>
              <a:rPr lang="ru-RU" dirty="0" err="1">
                <a:solidFill>
                  <a:schemeClr val="bg1"/>
                </a:solidFill>
              </a:rPr>
              <a:t>рр</a:t>
            </a:r>
            <a:r>
              <a:rPr lang="ru-RU" dirty="0">
                <a:solidFill>
                  <a:schemeClr val="bg1"/>
                </a:solidFill>
              </a:rPr>
              <a:t>.). </a:t>
            </a:r>
            <a:r>
              <a:rPr lang="ru-RU" dirty="0" err="1">
                <a:solidFill>
                  <a:schemeClr val="bg1"/>
                </a:solidFill>
              </a:rPr>
              <a:t>Здобувши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домашню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початкову</a:t>
            </a:r>
            <a:r>
              <a:rPr lang="ru-RU" dirty="0">
                <a:solidFill>
                  <a:schemeClr val="bg1"/>
                </a:solidFill>
              </a:rPr>
              <a:t> освіту 1880 року Михайло був </a:t>
            </a:r>
            <a:r>
              <a:rPr lang="ru-RU" dirty="0" err="1">
                <a:solidFill>
                  <a:schemeClr val="bg1"/>
                </a:solidFill>
              </a:rPr>
              <a:t>зарахований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відразу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третього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Тифліської</a:t>
            </a:r>
            <a:r>
              <a:rPr lang="ru-RU" dirty="0">
                <a:solidFill>
                  <a:schemeClr val="bg1"/>
                </a:solidFill>
              </a:rPr>
              <a:t> гімназії. У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захопленням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читає</a:t>
            </a:r>
            <a:r>
              <a:rPr lang="ru-RU" dirty="0">
                <a:solidFill>
                  <a:schemeClr val="bg1"/>
                </a:solidFill>
              </a:rPr>
              <a:t> твори М. І. Костомарова, П. О. </a:t>
            </a:r>
            <a:r>
              <a:rPr lang="ru-RU" dirty="0" err="1">
                <a:solidFill>
                  <a:schemeClr val="bg1"/>
                </a:solidFill>
              </a:rPr>
              <a:t>Куліша</a:t>
            </a:r>
            <a:r>
              <a:rPr lang="ru-RU" dirty="0">
                <a:solidFill>
                  <a:schemeClr val="bg1"/>
                </a:solidFill>
              </a:rPr>
              <a:t>, М. О. Максимовича.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навчання у гімназії Михайло </a:t>
            </a:r>
            <a:r>
              <a:rPr lang="ru-RU" dirty="0" err="1">
                <a:solidFill>
                  <a:schemeClr val="bg1"/>
                </a:solidFill>
              </a:rPr>
              <a:t>пише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оповідання</a:t>
            </a:r>
            <a:r>
              <a:rPr lang="ru-RU" dirty="0">
                <a:solidFill>
                  <a:schemeClr val="bg1"/>
                </a:solidFill>
              </a:rPr>
              <a:t>, які </a:t>
            </a:r>
            <a:r>
              <a:rPr lang="ru-RU" dirty="0" err="1">
                <a:solidFill>
                  <a:schemeClr val="bg1"/>
                </a:solidFill>
              </a:rPr>
              <a:t>надсилає</a:t>
            </a:r>
            <a:r>
              <a:rPr lang="ru-RU" dirty="0">
                <a:solidFill>
                  <a:schemeClr val="bg1"/>
                </a:solidFill>
              </a:rPr>
              <a:t> до України </a:t>
            </a:r>
            <a:r>
              <a:rPr lang="ru-RU" dirty="0" err="1">
                <a:solidFill>
                  <a:schemeClr val="bg1"/>
                </a:solidFill>
              </a:rPr>
              <a:t>відомому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письменникові</a:t>
            </a:r>
            <a:r>
              <a:rPr lang="ru-RU" dirty="0">
                <a:solidFill>
                  <a:schemeClr val="bg1"/>
                </a:solidFill>
              </a:rPr>
              <a:t>  І. </a:t>
            </a:r>
            <a:r>
              <a:rPr lang="ru-RU" dirty="0" err="1">
                <a:solidFill>
                  <a:schemeClr val="bg1"/>
                </a:solidFill>
              </a:rPr>
              <a:t>Нечую-Левицькому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котрий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схвально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оцінює</a:t>
            </a:r>
            <a:r>
              <a:rPr lang="ru-RU" dirty="0">
                <a:solidFill>
                  <a:schemeClr val="bg1"/>
                </a:solidFill>
              </a:rPr>
              <a:t>. 1885 року </a:t>
            </a:r>
            <a:r>
              <a:rPr lang="ru-RU" dirty="0" err="1">
                <a:solidFill>
                  <a:schemeClr val="bg1"/>
                </a:solidFill>
              </a:rPr>
              <a:t>майбутній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історик</a:t>
            </a:r>
            <a:r>
              <a:rPr lang="ru-RU" dirty="0">
                <a:solidFill>
                  <a:schemeClr val="bg1"/>
                </a:solidFill>
              </a:rPr>
              <a:t>, за </a:t>
            </a:r>
            <a:r>
              <a:rPr lang="ru-RU" dirty="0" err="1">
                <a:solidFill>
                  <a:schemeClr val="bg1"/>
                </a:solidFill>
              </a:rPr>
              <a:t>підтримки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Нечуя-Левицького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публікує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оповідання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Бех</a:t>
            </a:r>
            <a:r>
              <a:rPr lang="ru-RU" dirty="0">
                <a:solidFill>
                  <a:schemeClr val="bg1"/>
                </a:solidFill>
              </a:rPr>
              <a:t>-аль-</a:t>
            </a:r>
            <a:r>
              <a:rPr lang="ru-RU" dirty="0" err="1">
                <a:solidFill>
                  <a:schemeClr val="bg1"/>
                </a:solidFill>
              </a:rPr>
              <a:t>Джугур</a:t>
            </a:r>
            <a:r>
              <a:rPr lang="ru-RU" dirty="0">
                <a:solidFill>
                  <a:schemeClr val="bg1"/>
                </a:solidFill>
              </a:rPr>
              <a:t>» та «</a:t>
            </a:r>
            <a:r>
              <a:rPr lang="ru-RU" dirty="0" err="1">
                <a:solidFill>
                  <a:schemeClr val="bg1"/>
                </a:solidFill>
              </a:rPr>
              <a:t>Бідна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дівчина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057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856984" cy="1224136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bg1"/>
                </a:solidFill>
              </a:rPr>
              <a:t>Сергій Федорович та Глафіра Захарівна </a:t>
            </a:r>
            <a:r>
              <a:rPr lang="ru-RU" sz="2400" b="0" dirty="0" err="1">
                <a:solidFill>
                  <a:schemeClr val="bg1"/>
                </a:solidFill>
              </a:rPr>
              <a:t>Грушевські</a:t>
            </a:r>
            <a:r>
              <a:rPr lang="ru-RU" sz="2400" b="0" dirty="0">
                <a:solidFill>
                  <a:schemeClr val="bg1"/>
                </a:solidFill>
              </a:rPr>
              <a:t> з </a:t>
            </a:r>
            <a:r>
              <a:rPr lang="ru-RU" sz="2400" b="0" dirty="0" err="1">
                <a:solidFill>
                  <a:schemeClr val="bg1"/>
                </a:solidFill>
              </a:rPr>
              <a:t>дітьми</a:t>
            </a:r>
            <a:r>
              <a:rPr lang="ru-RU" sz="2400" b="0" dirty="0">
                <a:solidFill>
                  <a:schemeClr val="bg1"/>
                </a:solidFill>
              </a:rPr>
              <a:t>. </a:t>
            </a:r>
            <a:r>
              <a:rPr lang="ru-RU" sz="2400" b="0" dirty="0" err="1">
                <a:solidFill>
                  <a:schemeClr val="bg1"/>
                </a:solidFill>
              </a:rPr>
              <a:t>Зліва</a:t>
            </a:r>
            <a:r>
              <a:rPr lang="ru-RU" sz="2400" b="0" dirty="0">
                <a:solidFill>
                  <a:schemeClr val="bg1"/>
                </a:solidFill>
              </a:rPr>
              <a:t> направо: Захар, Ганна, </a:t>
            </a:r>
            <a:r>
              <a:rPr lang="ru-RU" sz="2400" b="0" dirty="0" err="1">
                <a:solidFill>
                  <a:schemeClr val="bg1"/>
                </a:solidFill>
              </a:rPr>
              <a:t>Федір</a:t>
            </a:r>
            <a:r>
              <a:rPr lang="ru-RU" sz="2400" b="0" dirty="0">
                <a:solidFill>
                  <a:schemeClr val="bg1"/>
                </a:solidFill>
              </a:rPr>
              <a:t>, Михайло. Ставрополь</a:t>
            </a:r>
            <a:r>
              <a:rPr lang="ru-RU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>
                <a:solidFill>
                  <a:schemeClr val="bg1"/>
                </a:solidFill>
              </a:rPr>
              <a:t>1876 р.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837"/>
            <a:ext cx="8640960" cy="5616623"/>
          </a:xfrm>
        </p:spPr>
      </p:pic>
    </p:spTree>
    <p:extLst>
      <p:ext uri="{BB962C8B-B14F-4D97-AF65-F5344CB8AC3E}">
        <p14:creationId xmlns:p14="http://schemas.microsoft.com/office/powerpoint/2010/main" val="8787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4042792" cy="3587998"/>
          </a:xfrm>
        </p:spPr>
        <p:txBody>
          <a:bodyPr>
            <a:normAutofit/>
          </a:bodyPr>
          <a:lstStyle/>
          <a:p>
            <a:r>
              <a:rPr lang="ru-RU" sz="2800" b="0" dirty="0">
                <a:solidFill>
                  <a:schemeClr val="bg1"/>
                </a:solidFill>
              </a:rPr>
              <a:t>Родина </a:t>
            </a:r>
            <a:r>
              <a:rPr lang="ru-RU" sz="2800" b="0" dirty="0" err="1">
                <a:solidFill>
                  <a:schemeClr val="bg1"/>
                </a:solidFill>
              </a:rPr>
              <a:t>Грушевських</a:t>
            </a:r>
            <a:r>
              <a:rPr lang="ru-RU" sz="2800" b="0" dirty="0">
                <a:solidFill>
                  <a:schemeClr val="bg1"/>
                </a:solidFill>
              </a:rPr>
              <a:t>. В </a:t>
            </a:r>
            <a:r>
              <a:rPr lang="ru-RU" sz="2800" b="0" dirty="0" err="1">
                <a:solidFill>
                  <a:schemeClr val="bg1"/>
                </a:solidFill>
              </a:rPr>
              <a:t>центрі</a:t>
            </a:r>
            <a:r>
              <a:rPr lang="ru-RU" sz="2800" b="0" dirty="0">
                <a:solidFill>
                  <a:schemeClr val="bg1"/>
                </a:solidFill>
              </a:rPr>
              <a:t> — Михайло. Владикавказ, </a:t>
            </a:r>
            <a:r>
              <a:rPr lang="ru-RU" sz="2800" b="0" dirty="0" err="1">
                <a:solidFill>
                  <a:schemeClr val="bg1"/>
                </a:solidFill>
              </a:rPr>
              <a:t>близько</a:t>
            </a:r>
            <a:r>
              <a:rPr lang="ru-RU" sz="2800" b="0" dirty="0">
                <a:solidFill>
                  <a:schemeClr val="bg1"/>
                </a:solidFill>
              </a:rPr>
              <a:t> 1886 р.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104456" cy="6515010"/>
          </a:xfrm>
        </p:spPr>
      </p:pic>
    </p:spTree>
    <p:extLst>
      <p:ext uri="{BB962C8B-B14F-4D97-AF65-F5344CB8AC3E}">
        <p14:creationId xmlns:p14="http://schemas.microsoft.com/office/powerpoint/2010/main" val="35702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Навчання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В</a:t>
            </a:r>
            <a:r>
              <a:rPr lang="ru-RU" sz="4400" dirty="0">
                <a:solidFill>
                  <a:schemeClr val="bg1"/>
                </a:solidFill>
              </a:rPr>
              <a:t> </a:t>
            </a:r>
            <a:r>
              <a:rPr lang="ru-RU" sz="4400" dirty="0" err="1">
                <a:solidFill>
                  <a:schemeClr val="bg1"/>
                </a:solidFill>
              </a:rPr>
              <a:t>липні</a:t>
            </a:r>
            <a:r>
              <a:rPr lang="ru-RU" sz="4400" dirty="0">
                <a:solidFill>
                  <a:schemeClr val="bg1"/>
                </a:solidFill>
              </a:rPr>
              <a:t> 1886 року Грушевський </a:t>
            </a:r>
            <a:r>
              <a:rPr lang="ru-RU" sz="4400" dirty="0" err="1">
                <a:solidFill>
                  <a:schemeClr val="bg1"/>
                </a:solidFill>
              </a:rPr>
              <a:t>пише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письмове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звернення</a:t>
            </a:r>
            <a:r>
              <a:rPr lang="ru-RU" sz="4400" dirty="0">
                <a:solidFill>
                  <a:schemeClr val="bg1"/>
                </a:solidFill>
              </a:rPr>
              <a:t> до ректора </a:t>
            </a:r>
            <a:r>
              <a:rPr lang="ru-RU" sz="4400" dirty="0" err="1">
                <a:solidFill>
                  <a:schemeClr val="bg1"/>
                </a:solidFill>
              </a:rPr>
              <a:t>Київського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університету</a:t>
            </a:r>
            <a:r>
              <a:rPr lang="ru-RU" sz="4400" dirty="0">
                <a:solidFill>
                  <a:schemeClr val="bg1"/>
                </a:solidFill>
              </a:rPr>
              <a:t> Св. Володимира з </a:t>
            </a:r>
            <a:r>
              <a:rPr lang="ru-RU" sz="4400" dirty="0" err="1">
                <a:solidFill>
                  <a:schemeClr val="bg1"/>
                </a:solidFill>
              </a:rPr>
              <a:t>проханням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зарахувати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його</a:t>
            </a:r>
            <a:r>
              <a:rPr lang="ru-RU" sz="4400" dirty="0">
                <a:solidFill>
                  <a:schemeClr val="bg1"/>
                </a:solidFill>
              </a:rPr>
              <a:t> на </a:t>
            </a:r>
            <a:r>
              <a:rPr lang="ru-RU" sz="4400" dirty="0" err="1">
                <a:solidFill>
                  <a:schemeClr val="bg1"/>
                </a:solidFill>
              </a:rPr>
              <a:t>історичне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відділення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історико-філологічного</a:t>
            </a:r>
            <a:r>
              <a:rPr lang="ru-RU" sz="4400" dirty="0">
                <a:solidFill>
                  <a:schemeClr val="bg1"/>
                </a:solidFill>
              </a:rPr>
              <a:t> факультету.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6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Роки навчання, Грушевський </a:t>
            </a:r>
            <a:r>
              <a:rPr lang="ru-RU" sz="3600" dirty="0" err="1">
                <a:solidFill>
                  <a:schemeClr val="bg1"/>
                </a:solidFill>
              </a:rPr>
              <a:t>згадує</a:t>
            </a:r>
            <a:r>
              <a:rPr lang="ru-RU" sz="3600" dirty="0">
                <a:solidFill>
                  <a:schemeClr val="bg1"/>
                </a:solidFill>
              </a:rPr>
              <a:t> із </a:t>
            </a:r>
            <a:r>
              <a:rPr lang="ru-RU" sz="3600" dirty="0" err="1">
                <a:solidFill>
                  <a:schemeClr val="bg1"/>
                </a:solidFill>
              </a:rPr>
              <a:t>певним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розчаруванням</a:t>
            </a:r>
            <a:r>
              <a:rPr lang="ru-RU" sz="3600" dirty="0">
                <a:solidFill>
                  <a:schemeClr val="bg1"/>
                </a:solidFill>
              </a:rPr>
              <a:t>, то був час </a:t>
            </a:r>
            <a:r>
              <a:rPr lang="ru-RU" sz="3600" dirty="0" err="1">
                <a:solidFill>
                  <a:schemeClr val="bg1"/>
                </a:solidFill>
              </a:rPr>
              <a:t>занепаду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Київського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університету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Російська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влада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нещодавно</a:t>
            </a:r>
            <a:r>
              <a:rPr lang="ru-RU" sz="3600" dirty="0">
                <a:solidFill>
                  <a:schemeClr val="bg1"/>
                </a:solidFill>
              </a:rPr>
              <a:t> провела </a:t>
            </a:r>
            <a:r>
              <a:rPr lang="ru-RU" sz="3600" dirty="0" err="1">
                <a:solidFill>
                  <a:schemeClr val="bg1"/>
                </a:solidFill>
              </a:rPr>
              <a:t>університетську</a:t>
            </a:r>
            <a:r>
              <a:rPr lang="ru-RU" sz="3600" dirty="0">
                <a:solidFill>
                  <a:schemeClr val="bg1"/>
                </a:solidFill>
              </a:rPr>
              <a:t> реформу, </a:t>
            </a:r>
            <a:r>
              <a:rPr lang="ru-RU" sz="3600" dirty="0" err="1">
                <a:solidFill>
                  <a:schemeClr val="bg1"/>
                </a:solidFill>
              </a:rPr>
              <a:t>аби</a:t>
            </a:r>
            <a:r>
              <a:rPr lang="ru-RU" sz="3600" dirty="0">
                <a:solidFill>
                  <a:schemeClr val="bg1"/>
                </a:solidFill>
              </a:rPr>
              <a:t> не </a:t>
            </a:r>
            <a:r>
              <a:rPr lang="ru-RU" sz="3600" dirty="0" err="1">
                <a:solidFill>
                  <a:schemeClr val="bg1"/>
                </a:solidFill>
              </a:rPr>
              <a:t>допустити</a:t>
            </a:r>
            <a:r>
              <a:rPr lang="ru-RU" sz="3600" dirty="0">
                <a:solidFill>
                  <a:schemeClr val="bg1"/>
                </a:solidFill>
              </a:rPr>
              <a:t> «</a:t>
            </a:r>
            <a:r>
              <a:rPr lang="ru-RU" sz="3600" dirty="0" err="1">
                <a:solidFill>
                  <a:schemeClr val="bg1"/>
                </a:solidFill>
              </a:rPr>
              <a:t>вільних</a:t>
            </a:r>
            <a:r>
              <a:rPr lang="ru-RU" sz="3600" dirty="0">
                <a:solidFill>
                  <a:schemeClr val="bg1"/>
                </a:solidFill>
              </a:rPr>
              <a:t>» думок у </a:t>
            </a:r>
            <a:r>
              <a:rPr lang="ru-RU" sz="3600" dirty="0" err="1">
                <a:solidFill>
                  <a:schemeClr val="bg1"/>
                </a:solidFill>
              </a:rPr>
              <a:t>студентів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Викладачі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втомлені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численими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нагінками</a:t>
            </a:r>
            <a:r>
              <a:rPr lang="ru-RU" sz="3600" dirty="0">
                <a:solidFill>
                  <a:schemeClr val="bg1"/>
                </a:solidFill>
              </a:rPr>
              <a:t> та </a:t>
            </a:r>
            <a:r>
              <a:rPr lang="ru-RU" sz="3600" dirty="0" err="1">
                <a:solidFill>
                  <a:schemeClr val="bg1"/>
                </a:solidFill>
              </a:rPr>
              <a:t>можливістю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переслідування</a:t>
            </a:r>
            <a:r>
              <a:rPr lang="ru-RU" sz="3600" dirty="0">
                <a:solidFill>
                  <a:schemeClr val="bg1"/>
                </a:solidFill>
              </a:rPr>
              <a:t> з боку </a:t>
            </a:r>
            <a:r>
              <a:rPr lang="ru-RU" sz="3600" dirty="0" err="1">
                <a:solidFill>
                  <a:schemeClr val="bg1"/>
                </a:solidFill>
              </a:rPr>
              <a:t>влади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намагались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уникати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співпраці</a:t>
            </a:r>
            <a:r>
              <a:rPr lang="ru-RU" sz="3600" dirty="0">
                <a:solidFill>
                  <a:schemeClr val="bg1"/>
                </a:solidFill>
              </a:rPr>
              <a:t> із студентами.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університеті Михайло Грушевський працював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керівництвом</a:t>
            </a:r>
            <a:r>
              <a:rPr lang="ru-RU" dirty="0">
                <a:solidFill>
                  <a:schemeClr val="bg1"/>
                </a:solidFill>
              </a:rPr>
              <a:t> Володимира Антоновича. За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керівництва</a:t>
            </a:r>
            <a:r>
              <a:rPr lang="ru-RU" dirty="0">
                <a:solidFill>
                  <a:schemeClr val="bg1"/>
                </a:solidFill>
              </a:rPr>
              <a:t>, Грушевський написав </a:t>
            </a:r>
            <a:r>
              <a:rPr lang="ru-RU" dirty="0" err="1">
                <a:solidFill>
                  <a:schemeClr val="bg1"/>
                </a:solidFill>
              </a:rPr>
              <a:t>чимало</a:t>
            </a:r>
            <a:r>
              <a:rPr lang="ru-RU" dirty="0">
                <a:solidFill>
                  <a:schemeClr val="bg1"/>
                </a:solidFill>
              </a:rPr>
              <a:t> невеликих </a:t>
            </a:r>
            <a:r>
              <a:rPr lang="ru-RU" dirty="0" err="1">
                <a:solidFill>
                  <a:schemeClr val="bg1"/>
                </a:solidFill>
              </a:rPr>
              <a:t>історичних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зокрема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статтю</a:t>
            </a:r>
            <a:r>
              <a:rPr lang="ru-RU" dirty="0">
                <a:solidFill>
                  <a:schemeClr val="bg1"/>
                </a:solidFill>
              </a:rPr>
              <a:t> «Южно-русские </a:t>
            </a:r>
            <a:r>
              <a:rPr lang="ru-RU" dirty="0" err="1">
                <a:solidFill>
                  <a:schemeClr val="bg1"/>
                </a:solidFill>
              </a:rPr>
              <a:t>господарские</a:t>
            </a:r>
            <a:r>
              <a:rPr lang="ru-RU" dirty="0">
                <a:solidFill>
                  <a:schemeClr val="bg1"/>
                </a:solidFill>
              </a:rPr>
              <a:t> замки в половине XVI века» (1887 р.),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опублікована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різними</a:t>
            </a:r>
            <a:r>
              <a:rPr lang="ru-RU" dirty="0">
                <a:solidFill>
                  <a:schemeClr val="bg1"/>
                </a:solidFill>
              </a:rPr>
              <a:t> газетами й журналами. На </a:t>
            </a:r>
            <a:r>
              <a:rPr lang="ru-RU" dirty="0" err="1">
                <a:solidFill>
                  <a:schemeClr val="bg1"/>
                </a:solidFill>
              </a:rPr>
              <a:t>третьому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курсі</a:t>
            </a:r>
            <a:r>
              <a:rPr lang="ru-RU" dirty="0">
                <a:solidFill>
                  <a:schemeClr val="bg1"/>
                </a:solidFill>
              </a:rPr>
              <a:t> Грушевський написав </a:t>
            </a:r>
            <a:r>
              <a:rPr lang="ru-RU" dirty="0" err="1">
                <a:solidFill>
                  <a:schemeClr val="bg1"/>
                </a:solidFill>
              </a:rPr>
              <a:t>наукову</a:t>
            </a:r>
            <a:r>
              <a:rPr lang="ru-RU" dirty="0">
                <a:solidFill>
                  <a:schemeClr val="bg1"/>
                </a:solidFill>
              </a:rPr>
              <a:t> роботу «История Киевской земли от смерти Ярослава до конца XIV века», яку 1890 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удостоєно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золотої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медалі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1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1890–1894 — </a:t>
            </a:r>
            <a:r>
              <a:rPr lang="ru-RU" sz="3600" dirty="0" err="1">
                <a:solidFill>
                  <a:schemeClr val="bg1"/>
                </a:solidFill>
              </a:rPr>
              <a:t>професорський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стипендіат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Університету</a:t>
            </a:r>
            <a:r>
              <a:rPr lang="ru-RU" sz="3600" dirty="0">
                <a:solidFill>
                  <a:schemeClr val="bg1"/>
                </a:solidFill>
              </a:rPr>
              <a:t> Св. Володимира. В </a:t>
            </a:r>
            <a:r>
              <a:rPr lang="ru-RU" sz="3600" dirty="0" err="1">
                <a:solidFill>
                  <a:schemeClr val="bg1"/>
                </a:solidFill>
              </a:rPr>
              <a:t>цей</a:t>
            </a:r>
            <a:r>
              <a:rPr lang="ru-RU" sz="3600" dirty="0">
                <a:solidFill>
                  <a:schemeClr val="bg1"/>
                </a:solidFill>
              </a:rPr>
              <a:t> час Грушевський </a:t>
            </a:r>
            <a:r>
              <a:rPr lang="ru-RU" sz="3600" dirty="0" err="1">
                <a:solidFill>
                  <a:schemeClr val="bg1"/>
                </a:solidFill>
              </a:rPr>
              <a:t>їздить</a:t>
            </a:r>
            <a:r>
              <a:rPr lang="ru-RU" sz="3600" dirty="0">
                <a:solidFill>
                  <a:schemeClr val="bg1"/>
                </a:solidFill>
              </a:rPr>
              <a:t> в </a:t>
            </a:r>
            <a:r>
              <a:rPr lang="ru-RU" sz="3600" dirty="0" err="1">
                <a:solidFill>
                  <a:schemeClr val="bg1"/>
                </a:solidFill>
              </a:rPr>
              <a:t>наукові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подорожі</a:t>
            </a:r>
            <a:r>
              <a:rPr lang="ru-RU" sz="3600" dirty="0">
                <a:solidFill>
                  <a:schemeClr val="bg1"/>
                </a:solidFill>
              </a:rPr>
              <a:t> до </a:t>
            </a:r>
            <a:r>
              <a:rPr lang="ru-RU" sz="3600" dirty="0" err="1">
                <a:solidFill>
                  <a:schemeClr val="bg1"/>
                </a:solidFill>
              </a:rPr>
              <a:t>Москви</a:t>
            </a:r>
            <a:r>
              <a:rPr lang="ru-RU" sz="3600" dirty="0">
                <a:solidFill>
                  <a:schemeClr val="bg1"/>
                </a:solidFill>
              </a:rPr>
              <a:t> та </a:t>
            </a:r>
            <a:r>
              <a:rPr lang="ru-RU" sz="3600" dirty="0" err="1">
                <a:solidFill>
                  <a:schemeClr val="bg1"/>
                </a:solidFill>
              </a:rPr>
              <a:t>Варшави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аби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працювати</a:t>
            </a:r>
            <a:r>
              <a:rPr lang="ru-RU" sz="3600" dirty="0">
                <a:solidFill>
                  <a:schemeClr val="bg1"/>
                </a:solidFill>
              </a:rPr>
              <a:t> у </a:t>
            </a:r>
            <a:r>
              <a:rPr lang="ru-RU" sz="3600" dirty="0" err="1">
                <a:solidFill>
                  <a:schemeClr val="bg1"/>
                </a:solidFill>
              </a:rPr>
              <a:t>місцевих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архівах</a:t>
            </a:r>
            <a:r>
              <a:rPr lang="ru-RU" sz="3600" dirty="0">
                <a:solidFill>
                  <a:schemeClr val="bg1"/>
                </a:solidFill>
              </a:rPr>
              <a:t>. У травні 1894 </a:t>
            </a:r>
            <a:r>
              <a:rPr lang="ru-RU" sz="3600" dirty="0" err="1">
                <a:solidFill>
                  <a:schemeClr val="bg1"/>
                </a:solidFill>
              </a:rPr>
              <a:t>захистив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магістерську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дисертацію</a:t>
            </a:r>
            <a:r>
              <a:rPr lang="ru-RU" sz="3600" dirty="0">
                <a:solidFill>
                  <a:schemeClr val="bg1"/>
                </a:solidFill>
              </a:rPr>
              <a:t> «Барское </a:t>
            </a:r>
            <a:r>
              <a:rPr lang="ru-RU" sz="3600" dirty="0" err="1">
                <a:solidFill>
                  <a:schemeClr val="bg1"/>
                </a:solidFill>
              </a:rPr>
              <a:t>староство</a:t>
            </a:r>
            <a:r>
              <a:rPr lang="ru-RU" sz="3600" dirty="0">
                <a:solidFill>
                  <a:schemeClr val="bg1"/>
                </a:solidFill>
              </a:rPr>
              <a:t>. Исторические очерки».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2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C5C5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412</Words>
  <Application>Microsoft Office PowerPoint</Application>
  <PresentationFormat>Экран (4:3)</PresentationFormat>
  <Paragraphs>44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Грушевський  Михайло  Сергійович </vt:lpstr>
      <vt:lpstr>Дитинство та юність </vt:lpstr>
      <vt:lpstr>Презентация PowerPoint</vt:lpstr>
      <vt:lpstr>Сергій Федорович та Глафіра Захарівна Грушевські з дітьми. Зліва направо: Захар, Ганна, Федір, Михайло. Ставрополь, 1876 р.</vt:lpstr>
      <vt:lpstr>Родина Грушевських. В центрі — Михайло. Владикавказ, близько 1886 р.</vt:lpstr>
      <vt:lpstr>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Михайло Грушевський. Київ, кінець 1880-х — початок 1890-х рр.</vt:lpstr>
      <vt:lpstr>Львівський період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Останні роки життя та смерть</vt:lpstr>
      <vt:lpstr>Презентация PowerPoint</vt:lpstr>
      <vt:lpstr>Презентация PowerPoint</vt:lpstr>
      <vt:lpstr>Вшанування пам'яті</vt:lpstr>
      <vt:lpstr>Меморіальна дошка на будику на вул. Володимирській де був ВУАН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Грушевський  Михайло  Сергійович </dc:title>
  <dc:creator>House</dc:creator>
  <cp:lastModifiedBy>Deafult User</cp:lastModifiedBy>
  <cp:revision>10</cp:revision>
  <dcterms:created xsi:type="dcterms:W3CDTF">2013-12-10T17:27:29Z</dcterms:created>
  <dcterms:modified xsi:type="dcterms:W3CDTF">2013-12-10T19:30:18Z</dcterms:modified>
</cp:coreProperties>
</file>