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3" r:id="rId3"/>
    <p:sldId id="264" r:id="rId4"/>
    <p:sldId id="265" r:id="rId5"/>
    <p:sldId id="256" r:id="rId6"/>
    <p:sldId id="261" r:id="rId7"/>
    <p:sldId id="260" r:id="rId8"/>
    <p:sldId id="259" r:id="rId9"/>
    <p:sldId id="262" r:id="rId10"/>
    <p:sldId id="268" r:id="rId11"/>
    <p:sldId id="269" r:id="rId12"/>
    <p:sldId id="270" r:id="rId13"/>
    <p:sldId id="266" r:id="rId14"/>
    <p:sldId id="267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990000"/>
    <a:srgbClr val="CC3300"/>
    <a:srgbClr val="FFCC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71" d="100"/>
          <a:sy n="71" d="100"/>
        </p:scale>
        <p:origin x="-13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9D526-1287-49D9-AEE3-E25C46A8D8BA}" type="datetimeFigureOut">
              <a:rPr lang="ru-RU" smtClean="0"/>
              <a:t>11.10.2014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8F48E-C0B5-44C3-A7D5-C12524CB12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104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8F48E-C0B5-44C3-A7D5-C12524CB12E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334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A16F9-C978-4FD9-B193-7645DB4A72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599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E5FDE-49BC-468D-9A67-75A5292525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306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7B594-E41E-42BE-8E4A-0A85F33289F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225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BDF28-CBDA-4E3C-AAB5-257CEB2F78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66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790A7A-D043-4D5E-92D5-6E43897C63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182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73B3B-7DAE-4FB2-8023-951A6C4E03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538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77F15-78E5-440C-B61D-CA244E44E0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003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11A62-7250-4D03-B508-CEF074A766D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165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E3738-237D-4B54-ABFB-3A226341C9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1446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0ACED-577F-464D-83CE-33719B520B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887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0157A-2EBD-4A00-8513-F86A9C345A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710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8F6F52-43C0-4DFE-BC0E-C3B2E54F43F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2133600"/>
            <a:ext cx="6096000" cy="1905000"/>
          </a:xfrm>
        </p:spPr>
        <p:txBody>
          <a:bodyPr/>
          <a:lstStyle/>
          <a:p>
            <a:r>
              <a:rPr lang="ru-RU" altLang="ru-RU" b="1" i="1" dirty="0" err="1" smtClean="0">
                <a:solidFill>
                  <a:srgbClr val="C00000"/>
                </a:solidFill>
                <a:latin typeface="+mn-lt"/>
              </a:rPr>
              <a:t>Презентація</a:t>
            </a:r>
            <a:r>
              <a:rPr lang="ru-RU" altLang="ru-RU" b="1" i="1" dirty="0" smtClean="0">
                <a:solidFill>
                  <a:srgbClr val="C00000"/>
                </a:solidFill>
                <a:latin typeface="+mn-lt"/>
              </a:rPr>
              <a:t> на тему:</a:t>
            </a:r>
            <a:br>
              <a:rPr lang="ru-RU" altLang="ru-RU" b="1" i="1" dirty="0" smtClean="0">
                <a:solidFill>
                  <a:srgbClr val="C00000"/>
                </a:solidFill>
                <a:latin typeface="+mn-lt"/>
              </a:rPr>
            </a:br>
            <a:r>
              <a:rPr lang="ru-RU" altLang="ru-RU" b="1" i="1" dirty="0" smtClean="0">
                <a:solidFill>
                  <a:srgbClr val="C00000"/>
                </a:solidFill>
                <a:latin typeface="+mn-lt"/>
              </a:rPr>
              <a:t>«</a:t>
            </a:r>
            <a:r>
              <a:rPr lang="ru-RU" altLang="ru-RU" b="1" i="1" dirty="0" err="1" smtClean="0">
                <a:solidFill>
                  <a:srgbClr val="C00000"/>
                </a:solidFill>
                <a:latin typeface="+mn-lt"/>
              </a:rPr>
              <a:t>Історія</a:t>
            </a:r>
            <a:r>
              <a:rPr lang="ru-RU" altLang="ru-RU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altLang="ru-RU" b="1" i="1" dirty="0" err="1" smtClean="0">
                <a:solidFill>
                  <a:srgbClr val="C00000"/>
                </a:solidFill>
                <a:latin typeface="+mn-lt"/>
              </a:rPr>
              <a:t>міста</a:t>
            </a:r>
            <a:r>
              <a:rPr lang="ru-RU" altLang="ru-RU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altLang="ru-RU" b="1" i="1" dirty="0" err="1" smtClean="0">
                <a:solidFill>
                  <a:srgbClr val="C00000"/>
                </a:solidFill>
                <a:latin typeface="+mn-lt"/>
              </a:rPr>
              <a:t>Дніпропетровська</a:t>
            </a:r>
            <a:r>
              <a:rPr lang="ru-RU" altLang="ru-RU" b="1" i="1" dirty="0" smtClean="0">
                <a:solidFill>
                  <a:srgbClr val="C00000"/>
                </a:solidFill>
                <a:latin typeface="+mn-lt"/>
              </a:rPr>
              <a:t>»</a:t>
            </a:r>
            <a:endParaRPr lang="ru-RU" altLang="ru-RU" b="1" i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" y="838200"/>
            <a:ext cx="815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З 1955 р., </a:t>
            </a:r>
            <a:r>
              <a:rPr lang="ru-RU" sz="2800" b="1" dirty="0" err="1">
                <a:latin typeface="Arial Narrow" panose="020B0606020202030204" pitchFamily="34" charset="0"/>
              </a:rPr>
              <a:t>після</a:t>
            </a:r>
            <a:r>
              <a:rPr lang="ru-RU" sz="2800" b="1" dirty="0">
                <a:latin typeface="Arial Narrow" panose="020B0606020202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</a:rPr>
              <a:t>відновлення</a:t>
            </a:r>
            <a:r>
              <a:rPr lang="ru-RU" sz="2800" b="1" dirty="0">
                <a:latin typeface="Arial Narrow" panose="020B0606020202030204" pitchFamily="34" charset="0"/>
              </a:rPr>
              <a:t> та </a:t>
            </a:r>
            <a:r>
              <a:rPr lang="ru-RU" sz="2800" b="1" dirty="0" err="1">
                <a:latin typeface="Arial Narrow" panose="020B0606020202030204" pitchFamily="34" charset="0"/>
              </a:rPr>
              <a:t>забудови</a:t>
            </a:r>
            <a:r>
              <a:rPr lang="ru-RU" sz="2800" b="1" dirty="0">
                <a:latin typeface="Arial Narrow" panose="020B0606020202030204" pitchFamily="34" charset="0"/>
              </a:rPr>
              <a:t> центру </a:t>
            </a:r>
            <a:r>
              <a:rPr lang="ru-RU" sz="2800" b="1" dirty="0" err="1">
                <a:latin typeface="Arial Narrow" panose="020B0606020202030204" pitchFamily="34" charset="0"/>
              </a:rPr>
              <a:t>міста</a:t>
            </a:r>
            <a:r>
              <a:rPr lang="ru-RU" sz="2800" b="1" dirty="0">
                <a:latin typeface="Arial Narrow" panose="020B0606020202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</a:rPr>
              <a:t>монументальними</a:t>
            </a:r>
            <a:r>
              <a:rPr lang="ru-RU" sz="2800" b="1" dirty="0">
                <a:latin typeface="Arial Narrow" panose="020B0606020202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</a:rPr>
              <a:t>будинками</a:t>
            </a:r>
            <a:r>
              <a:rPr lang="ru-RU" sz="2800" b="1" dirty="0">
                <a:latin typeface="Arial Narrow" panose="020B0606020202030204" pitchFamily="34" charset="0"/>
              </a:rPr>
              <a:t> (1948—1957) активно почали </a:t>
            </a:r>
            <a:r>
              <a:rPr lang="ru-RU" sz="2800" b="1" dirty="0" err="1">
                <a:latin typeface="Arial Narrow" panose="020B0606020202030204" pitchFamily="34" charset="0"/>
              </a:rPr>
              <a:t>забудовувати</a:t>
            </a:r>
            <a:r>
              <a:rPr lang="ru-RU" sz="2800" b="1" dirty="0">
                <a:latin typeface="Arial Narrow" panose="020B0606020202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</a:rPr>
              <a:t>вільні</a:t>
            </a:r>
            <a:r>
              <a:rPr lang="ru-RU" sz="2800" b="1" dirty="0">
                <a:latin typeface="Arial Narrow" panose="020B0606020202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</a:rPr>
              <a:t>землі</a:t>
            </a:r>
            <a:r>
              <a:rPr lang="ru-RU" sz="2800" b="1" dirty="0">
                <a:latin typeface="Arial Narrow" panose="020B0606020202030204" pitchFamily="34" charset="0"/>
              </a:rPr>
              <a:t> в </a:t>
            </a:r>
            <a:r>
              <a:rPr lang="ru-RU" sz="2800" b="1" dirty="0" err="1">
                <a:latin typeface="Arial Narrow" panose="020B0606020202030204" pitchFamily="34" charset="0"/>
              </a:rPr>
              <a:t>південних</a:t>
            </a:r>
            <a:r>
              <a:rPr lang="ru-RU" sz="2800" b="1" dirty="0">
                <a:latin typeface="Arial Narrow" panose="020B0606020202030204" pitchFamily="34" charset="0"/>
              </a:rPr>
              <a:t> районах </a:t>
            </a:r>
            <a:r>
              <a:rPr lang="ru-RU" sz="2800" b="1" dirty="0" err="1">
                <a:latin typeface="Arial Narrow" panose="020B0606020202030204" pitchFamily="34" charset="0"/>
              </a:rPr>
              <a:t>Дніпропетровська</a:t>
            </a:r>
            <a:r>
              <a:rPr lang="ru-RU" sz="2800" b="1" dirty="0">
                <a:latin typeface="Arial Narrow" panose="020B0606020202030204" pitchFamily="34" charset="0"/>
              </a:rPr>
              <a:t>: пр. </a:t>
            </a:r>
            <a:r>
              <a:rPr lang="ru-RU" sz="2800" b="1" dirty="0" err="1">
                <a:latin typeface="Arial Narrow" panose="020B0606020202030204" pitchFamily="34" charset="0"/>
              </a:rPr>
              <a:t>Кірова</a:t>
            </a:r>
            <a:r>
              <a:rPr lang="ru-RU" sz="2800" b="1" dirty="0">
                <a:latin typeface="Arial Narrow" panose="020B0606020202030204" pitchFamily="34" charset="0"/>
              </a:rPr>
              <a:t> (верх), </a:t>
            </a:r>
            <a:r>
              <a:rPr lang="ru-RU" sz="2800" b="1" dirty="0" err="1">
                <a:latin typeface="Arial Narrow" panose="020B0606020202030204" pitchFamily="34" charset="0"/>
              </a:rPr>
              <a:t>вул</a:t>
            </a:r>
            <a:r>
              <a:rPr lang="ru-RU" sz="2800" b="1" dirty="0">
                <a:latin typeface="Arial Narrow" panose="020B0606020202030204" pitchFamily="34" charset="0"/>
              </a:rPr>
              <a:t>. </a:t>
            </a:r>
            <a:r>
              <a:rPr lang="ru-RU" sz="2800" b="1" dirty="0" err="1">
                <a:latin typeface="Arial Narrow" panose="020B0606020202030204" pitchFamily="34" charset="0"/>
              </a:rPr>
              <a:t>Дніпропетровська</a:t>
            </a:r>
            <a:r>
              <a:rPr lang="ru-RU" sz="2800" b="1" dirty="0">
                <a:latin typeface="Arial Narrow" panose="020B0606020202030204" pitchFamily="34" charset="0"/>
              </a:rPr>
              <a:t> (</a:t>
            </a:r>
            <a:r>
              <a:rPr lang="ru-RU" sz="2800" b="1" dirty="0" err="1">
                <a:latin typeface="Arial Narrow" panose="020B0606020202030204" pitchFamily="34" charset="0"/>
              </a:rPr>
              <a:t>нині</a:t>
            </a:r>
            <a:r>
              <a:rPr lang="ru-RU" sz="2800" b="1" dirty="0">
                <a:latin typeface="Arial Narrow" panose="020B0606020202030204" pitchFamily="34" charset="0"/>
              </a:rPr>
              <a:t> — </a:t>
            </a:r>
            <a:r>
              <a:rPr lang="ru-RU" sz="2800" b="1" dirty="0" err="1">
                <a:latin typeface="Arial Narrow" panose="020B0606020202030204" pitchFamily="34" charset="0"/>
              </a:rPr>
              <a:t>Героїв</a:t>
            </a:r>
            <a:r>
              <a:rPr lang="ru-RU" sz="2800" b="1" dirty="0">
                <a:latin typeface="Arial Narrow" panose="020B0606020202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</a:rPr>
              <a:t>Сталінграду</a:t>
            </a:r>
            <a:r>
              <a:rPr lang="ru-RU" sz="2800" b="1" dirty="0">
                <a:latin typeface="Arial Narrow" panose="020B0606020202030204" pitchFamily="34" charset="0"/>
              </a:rPr>
              <a:t>) — 12-й квартал, пр. </a:t>
            </a:r>
            <a:r>
              <a:rPr lang="ru-RU" sz="2800" b="1" dirty="0" err="1">
                <a:latin typeface="Arial Narrow" panose="020B0606020202030204" pitchFamily="34" charset="0"/>
              </a:rPr>
              <a:t>Гагаріна</a:t>
            </a:r>
            <a:r>
              <a:rPr lang="ru-RU" sz="2800" b="1" dirty="0">
                <a:latin typeface="Arial Narrow" panose="020B0606020202030204" pitchFamily="34" charset="0"/>
              </a:rPr>
              <a:t> (верх), а </a:t>
            </a:r>
            <a:r>
              <a:rPr lang="ru-RU" sz="2800" b="1" dirty="0" err="1">
                <a:latin typeface="Arial Narrow" panose="020B0606020202030204" pitchFamily="34" charset="0"/>
              </a:rPr>
              <a:t>також</a:t>
            </a:r>
            <a:r>
              <a:rPr lang="ru-RU" sz="2800" b="1" dirty="0">
                <a:latin typeface="Arial Narrow" panose="020B0606020202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</a:rPr>
              <a:t>Новомосковське</a:t>
            </a:r>
            <a:r>
              <a:rPr lang="ru-RU" sz="2800" b="1" dirty="0">
                <a:latin typeface="Arial Narrow" panose="020B0606020202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</a:rPr>
              <a:t>шосе</a:t>
            </a:r>
            <a:r>
              <a:rPr lang="ru-RU" sz="2800" b="1" dirty="0">
                <a:latin typeface="Arial Narrow" panose="020B0606020202030204" pitchFamily="34" charset="0"/>
              </a:rPr>
              <a:t> та </a:t>
            </a:r>
            <a:r>
              <a:rPr lang="ru-RU" sz="2800" b="1" dirty="0" err="1">
                <a:latin typeface="Arial Narrow" panose="020B0606020202030204" pitchFamily="34" charset="0"/>
              </a:rPr>
              <a:t>вул</a:t>
            </a:r>
            <a:r>
              <a:rPr lang="ru-RU" sz="2800" b="1" dirty="0">
                <a:latin typeface="Arial Narrow" panose="020B0606020202030204" pitchFamily="34" charset="0"/>
              </a:rPr>
              <a:t>. </a:t>
            </a:r>
            <a:r>
              <a:rPr lang="ru-RU" sz="2800" b="1" dirty="0" err="1">
                <a:latin typeface="Arial Narrow" panose="020B0606020202030204" pitchFamily="34" charset="0"/>
              </a:rPr>
              <a:t>Косіора</a:t>
            </a:r>
            <a:r>
              <a:rPr lang="ru-RU" sz="2800" b="1" dirty="0">
                <a:latin typeface="Arial Narrow" panose="020B0606020202030204" pitchFamily="34" charset="0"/>
              </a:rPr>
              <a:t> (</a:t>
            </a:r>
            <a:r>
              <a:rPr lang="ru-RU" sz="2800" b="1" dirty="0" err="1">
                <a:latin typeface="Arial Narrow" panose="020B0606020202030204" pitchFamily="34" charset="0"/>
              </a:rPr>
              <a:t>нині</a:t>
            </a:r>
            <a:r>
              <a:rPr lang="ru-RU" sz="2800" b="1" dirty="0">
                <a:latin typeface="Arial Narrow" panose="020B0606020202030204" pitchFamily="34" charset="0"/>
              </a:rPr>
              <a:t> пр. </a:t>
            </a:r>
            <a:r>
              <a:rPr lang="ru-RU" sz="2800" b="1" dirty="0" err="1">
                <a:latin typeface="Arial Narrow" panose="020B0606020202030204" pitchFamily="34" charset="0"/>
              </a:rPr>
              <a:t>ім.Газети</a:t>
            </a:r>
            <a:r>
              <a:rPr lang="ru-RU" sz="2800" b="1" dirty="0">
                <a:latin typeface="Arial Narrow" panose="020B0606020202030204" pitchFamily="34" charset="0"/>
              </a:rPr>
              <a:t> Правда</a:t>
            </a:r>
            <a:r>
              <a:rPr lang="ru-RU" sz="2800" b="1" dirty="0" smtClean="0">
                <a:latin typeface="Arial Narrow" panose="020B0606020202030204" pitchFamily="34" charset="0"/>
              </a:rPr>
              <a:t>). По </a:t>
            </a:r>
            <a:r>
              <a:rPr lang="ru-RU" sz="2800" b="1" dirty="0">
                <a:latin typeface="Arial Narrow" panose="020B0606020202030204" pitchFamily="34" charset="0"/>
              </a:rPr>
              <a:t>правому </a:t>
            </a:r>
            <a:r>
              <a:rPr lang="ru-RU" sz="2800" b="1" dirty="0" err="1">
                <a:latin typeface="Arial Narrow" panose="020B0606020202030204" pitchFamily="34" charset="0"/>
              </a:rPr>
              <a:t>березі</a:t>
            </a:r>
            <a:r>
              <a:rPr lang="ru-RU" sz="2800" b="1" dirty="0">
                <a:latin typeface="Arial Narrow" panose="020B0606020202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</a:rPr>
              <a:t>Дніпра</a:t>
            </a:r>
            <a:r>
              <a:rPr lang="ru-RU" sz="2800" b="1" dirty="0">
                <a:latin typeface="Arial Narrow" panose="020B0606020202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</a:rPr>
              <a:t>була</a:t>
            </a:r>
            <a:r>
              <a:rPr lang="ru-RU" sz="2800" b="1" dirty="0">
                <a:latin typeface="Arial Narrow" panose="020B0606020202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</a:rPr>
              <a:t>побудована</a:t>
            </a:r>
            <a:r>
              <a:rPr lang="ru-RU" sz="2800" b="1" dirty="0">
                <a:latin typeface="Arial Narrow" panose="020B0606020202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</a:rPr>
              <a:t>найдовша</a:t>
            </a:r>
            <a:r>
              <a:rPr lang="ru-RU" sz="2800" b="1" dirty="0">
                <a:latin typeface="Arial Narrow" panose="020B0606020202030204" pitchFamily="34" charset="0"/>
              </a:rPr>
              <a:t> в </a:t>
            </a:r>
            <a:r>
              <a:rPr lang="ru-RU" sz="2800" b="1" dirty="0" err="1">
                <a:latin typeface="Arial Narrow" panose="020B0606020202030204" pitchFamily="34" charset="0"/>
              </a:rPr>
              <a:t>Європі</a:t>
            </a:r>
            <a:r>
              <a:rPr lang="ru-RU" sz="2800" b="1" dirty="0">
                <a:latin typeface="Arial Narrow" panose="020B0606020202030204" pitchFamily="34" charset="0"/>
              </a:rPr>
              <a:t> набережна.</a:t>
            </a:r>
          </a:p>
        </p:txBody>
      </p:sp>
    </p:spTree>
    <p:extLst>
      <p:ext uri="{BB962C8B-B14F-4D97-AF65-F5344CB8AC3E}">
        <p14:creationId xmlns:p14="http://schemas.microsoft.com/office/powerpoint/2010/main" val="233333418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7400" y="4191000"/>
            <a:ext cx="693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Проспект </a:t>
            </a:r>
            <a:r>
              <a:rPr lang="ru-RU" sz="24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імені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Карла Маркса – </a:t>
            </a:r>
            <a:r>
              <a:rPr lang="ru-RU" sz="24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найстаріша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і 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найкрасивіша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вулиця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Дніпропетровська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. Центральною 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вулицею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проспект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 </a:t>
            </a:r>
            <a:r>
              <a:rPr lang="ru-RU" sz="24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був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завжди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, з самого </a:t>
            </a:r>
            <a:r>
              <a:rPr lang="ru-RU" sz="24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заснування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міста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, але </a:t>
            </a:r>
            <a:r>
              <a:rPr lang="ru-RU" sz="24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назву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раніше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носив </a:t>
            </a:r>
            <a:r>
              <a:rPr lang="ru-RU" sz="24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іншу</a:t>
            </a:r>
            <a:r>
              <a:rPr lang="ru-RU" sz="24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– 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Катеринославський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проспект.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81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848195"/>
            <a:ext cx="8077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 Narrow" panose="020B0606020202030204" pitchFamily="34" charset="0"/>
              </a:rPr>
              <a:t>В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першій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чверті</a:t>
            </a:r>
            <a:r>
              <a:rPr lang="ru-RU" sz="2800" b="1" dirty="0" smtClean="0">
                <a:latin typeface="Arial Narrow" panose="020B0606020202030204" pitchFamily="34" charset="0"/>
              </a:rPr>
              <a:t> 19 </a:t>
            </a:r>
            <a:r>
              <a:rPr lang="ru-RU" sz="2800" b="1" dirty="0" err="1" smtClean="0">
                <a:latin typeface="Arial Narrow" panose="020B0606020202030204" pitchFamily="34" charset="0"/>
              </a:rPr>
              <a:t>століття</a:t>
            </a:r>
            <a:r>
              <a:rPr lang="ru-RU" sz="2800" b="1" dirty="0" smtClean="0">
                <a:latin typeface="Arial Narrow" panose="020B0606020202030204" pitchFamily="34" charset="0"/>
              </a:rPr>
              <a:t>, коли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Катеринослав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тільки</a:t>
            </a:r>
            <a:r>
              <a:rPr lang="ru-RU" sz="2800" b="1" dirty="0" smtClean="0">
                <a:latin typeface="Arial Narrow" panose="020B0606020202030204" pitchFamily="34" charset="0"/>
              </a:rPr>
              <a:t> починав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будуватися</a:t>
            </a:r>
            <a:r>
              <a:rPr lang="ru-RU" sz="2800" b="1" dirty="0" smtClean="0">
                <a:latin typeface="Arial Narrow" panose="020B0606020202030204" pitchFamily="34" charset="0"/>
              </a:rPr>
              <a:t>, проспект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починався</a:t>
            </a:r>
            <a:r>
              <a:rPr lang="ru-RU" sz="2800" b="1" dirty="0" smtClean="0">
                <a:latin typeface="Arial Narrow" panose="020B0606020202030204" pitchFamily="34" charset="0"/>
              </a:rPr>
              <a:t> на </a:t>
            </a:r>
            <a:r>
              <a:rPr lang="ru-RU" sz="2800" b="1" dirty="0" err="1" smtClean="0">
                <a:latin typeface="Arial Narrow" panose="020B0606020202030204" pitchFamily="34" charset="0"/>
              </a:rPr>
              <a:t>Соборній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площі</a:t>
            </a:r>
            <a:r>
              <a:rPr lang="ru-RU" sz="2800" b="1" dirty="0" smtClean="0">
                <a:latin typeface="Arial Narrow" panose="020B0606020202030204" pitchFamily="34" charset="0"/>
              </a:rPr>
              <a:t> (</a:t>
            </a:r>
            <a:r>
              <a:rPr lang="ru-RU" sz="2800" b="1" dirty="0" err="1" smtClean="0">
                <a:latin typeface="Arial Narrow" panose="020B0606020202030204" pitchFamily="34" charset="0"/>
              </a:rPr>
              <a:t>Жовтнева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площа</a:t>
            </a:r>
            <a:r>
              <a:rPr lang="ru-RU" sz="2800" b="1" dirty="0" smtClean="0">
                <a:latin typeface="Arial Narrow" panose="020B0606020202030204" pitchFamily="34" charset="0"/>
              </a:rPr>
              <a:t>) і доходив до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вулиці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Садової</a:t>
            </a:r>
            <a:r>
              <a:rPr lang="ru-RU" sz="2800" b="1" dirty="0" smtClean="0">
                <a:latin typeface="Arial Narrow" panose="020B0606020202030204" pitchFamily="34" charset="0"/>
              </a:rPr>
              <a:t> (</a:t>
            </a:r>
            <a:r>
              <a:rPr lang="ru-RU" sz="2800" b="1" dirty="0" err="1" smtClean="0">
                <a:latin typeface="Arial Narrow" panose="020B0606020202030204" pitchFamily="34" charset="0"/>
              </a:rPr>
              <a:t>вулиця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Сєрова</a:t>
            </a:r>
            <a:r>
              <a:rPr lang="ru-RU" sz="2800" b="1" dirty="0" smtClean="0">
                <a:latin typeface="Arial Narrow" panose="020B0606020202030204" pitchFamily="34" charset="0"/>
              </a:rPr>
              <a:t>).</a:t>
            </a:r>
          </a:p>
          <a:p>
            <a:r>
              <a:rPr lang="ru-RU" sz="2800" b="1" dirty="0" smtClean="0">
                <a:latin typeface="Arial Narrow" panose="020B0606020202030204" pitchFamily="34" charset="0"/>
              </a:rPr>
              <a:t>У </a:t>
            </a:r>
            <a:r>
              <a:rPr lang="ru-RU" sz="2800" b="1" dirty="0" err="1">
                <a:latin typeface="Arial Narrow" panose="020B0606020202030204" pitchFamily="34" charset="0"/>
              </a:rPr>
              <a:t>наші</a:t>
            </a:r>
            <a:r>
              <a:rPr lang="ru-RU" sz="2800" b="1" dirty="0">
                <a:latin typeface="Arial Narrow" panose="020B0606020202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</a:rPr>
              <a:t>дні</a:t>
            </a:r>
            <a:r>
              <a:rPr lang="ru-RU" sz="2800" b="1" dirty="0">
                <a:latin typeface="Arial Narrow" panose="020B0606020202030204" pitchFamily="34" charset="0"/>
              </a:rPr>
              <a:t>, проспект Карла Маркса </a:t>
            </a:r>
            <a:r>
              <a:rPr lang="ru-RU" sz="2800" b="1" dirty="0" err="1">
                <a:latin typeface="Arial Narrow" panose="020B0606020202030204" pitchFamily="34" charset="0"/>
              </a:rPr>
              <a:t>починається</a:t>
            </a:r>
            <a:r>
              <a:rPr lang="ru-RU" sz="2800" b="1" dirty="0">
                <a:latin typeface="Arial Narrow" panose="020B0606020202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</a:rPr>
              <a:t>від</a:t>
            </a:r>
            <a:r>
              <a:rPr lang="ru-RU" sz="2800" b="1" dirty="0">
                <a:latin typeface="Arial Narrow" panose="020B0606020202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</a:rPr>
              <a:t>пам’ятника</a:t>
            </a:r>
            <a:r>
              <a:rPr lang="ru-RU" sz="2800" b="1" dirty="0">
                <a:latin typeface="Arial Narrow" panose="020B0606020202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</a:rPr>
              <a:t>Слави</a:t>
            </a:r>
            <a:r>
              <a:rPr lang="ru-RU" sz="2800" b="1" dirty="0">
                <a:latin typeface="Arial Narrow" panose="020B0606020202030204" pitchFamily="34" charset="0"/>
              </a:rPr>
              <a:t> і </a:t>
            </a:r>
            <a:r>
              <a:rPr lang="ru-RU" sz="2800" b="1" dirty="0" err="1">
                <a:latin typeface="Arial Narrow" panose="020B0606020202030204" pitchFamily="34" charset="0"/>
              </a:rPr>
              <a:t>закінчується</a:t>
            </a:r>
            <a:r>
              <a:rPr lang="ru-RU" sz="2800" b="1" dirty="0">
                <a:latin typeface="Arial Narrow" panose="020B0606020202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</a:rPr>
              <a:t>Центральним</a:t>
            </a:r>
            <a:r>
              <a:rPr lang="ru-RU" sz="2800" b="1" dirty="0">
                <a:latin typeface="Arial Narrow" panose="020B0606020202030204" pitchFamily="34" charset="0"/>
              </a:rPr>
              <a:t> </a:t>
            </a:r>
            <a:r>
              <a:rPr lang="ru-RU" sz="2800" b="1" dirty="0" err="1">
                <a:latin typeface="Arial Narrow" panose="020B0606020202030204" pitchFamily="34" charset="0"/>
              </a:rPr>
              <a:t>залізничним</a:t>
            </a:r>
            <a:r>
              <a:rPr lang="ru-RU" sz="2800" b="1" dirty="0">
                <a:latin typeface="Arial Narrow" panose="020B0606020202030204" pitchFamily="34" charset="0"/>
              </a:rPr>
              <a:t> вокзалом.</a:t>
            </a:r>
          </a:p>
          <a:p>
            <a:r>
              <a:rPr lang="ru-RU" sz="2800" b="1" dirty="0" smtClean="0">
                <a:latin typeface="Arial Narrow" panose="020B0606020202030204" pitchFamily="34" charset="0"/>
              </a:rPr>
              <a:t>У 1923 р. </a:t>
            </a:r>
            <a:r>
              <a:rPr lang="ru-RU" sz="2800" b="1" dirty="0" err="1" smtClean="0">
                <a:latin typeface="Arial Narrow" panose="020B0606020202030204" pitchFamily="34" charset="0"/>
              </a:rPr>
              <a:t>Катерининський</a:t>
            </a:r>
            <a:r>
              <a:rPr lang="ru-RU" sz="2800" b="1" dirty="0" smtClean="0">
                <a:latin typeface="Arial Narrow" panose="020B0606020202030204" pitchFamily="34" charset="0"/>
              </a:rPr>
              <a:t> проспект </a:t>
            </a:r>
            <a:r>
              <a:rPr lang="ru-RU" sz="2800" b="1" dirty="0" err="1" smtClean="0">
                <a:latin typeface="Arial Narrow" panose="020B0606020202030204" pitchFamily="34" charset="0"/>
              </a:rPr>
              <a:t>був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нарешті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перейменовано</a:t>
            </a:r>
            <a:r>
              <a:rPr lang="ru-RU" sz="2800" b="1" dirty="0" smtClean="0">
                <a:latin typeface="Arial Narrow" panose="020B0606020202030204" pitchFamily="34" charset="0"/>
              </a:rPr>
              <a:t> на проспект </a:t>
            </a:r>
            <a:r>
              <a:rPr lang="ru-RU" sz="2800" b="1" dirty="0" err="1" smtClean="0">
                <a:latin typeface="Arial Narrow" panose="020B0606020202030204" pitchFamily="34" charset="0"/>
              </a:rPr>
              <a:t>імені</a:t>
            </a:r>
            <a:r>
              <a:rPr lang="ru-RU" sz="2800" b="1" dirty="0" smtClean="0">
                <a:latin typeface="Arial Narrow" panose="020B0606020202030204" pitchFamily="34" charset="0"/>
              </a:rPr>
              <a:t> Карла Маркса.</a:t>
            </a:r>
          </a:p>
          <a:p>
            <a:endParaRPr lang="ru-RU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67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3400" y="762000"/>
            <a:ext cx="8077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 err="1">
                <a:solidFill>
                  <a:srgbClr val="990000"/>
                </a:solidFill>
                <a:latin typeface="Arial Narrow" panose="020B0606020202030204" pitchFamily="34" charset="0"/>
              </a:rPr>
              <a:t>В</a:t>
            </a:r>
            <a:r>
              <a:rPr lang="ru-RU" sz="3200" b="1" dirty="0" err="1" smtClean="0">
                <a:solidFill>
                  <a:srgbClr val="990000"/>
                </a:solidFill>
                <a:latin typeface="Arial Narrow" panose="020B0606020202030204" pitchFamily="34" charset="0"/>
              </a:rPr>
              <a:t>же</a:t>
            </a:r>
            <a:r>
              <a:rPr lang="ru-RU" sz="32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 у 1862 </a:t>
            </a:r>
            <a:r>
              <a:rPr lang="ru-RU" sz="3200" b="1" dirty="0" err="1" smtClean="0">
                <a:solidFill>
                  <a:srgbClr val="990000"/>
                </a:solidFill>
                <a:latin typeface="Arial Narrow" panose="020B0606020202030204" pitchFamily="34" charset="0"/>
              </a:rPr>
              <a:t>році</a:t>
            </a:r>
            <a:r>
              <a:rPr lang="ru-RU" sz="32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 в </a:t>
            </a:r>
            <a:r>
              <a:rPr lang="ru-RU" sz="3200" b="1" dirty="0" err="1" smtClean="0">
                <a:solidFill>
                  <a:srgbClr val="990000"/>
                </a:solidFill>
                <a:latin typeface="Arial Narrow" panose="020B0606020202030204" pitchFamily="34" charset="0"/>
              </a:rPr>
              <a:t>Катеринославі</a:t>
            </a:r>
            <a:r>
              <a:rPr lang="ru-RU" sz="32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 err="1" smtClean="0">
                <a:solidFill>
                  <a:srgbClr val="990000"/>
                </a:solidFill>
                <a:latin typeface="Arial Narrow" panose="020B0606020202030204" pitchFamily="34" charset="0"/>
              </a:rPr>
              <a:t>вже</a:t>
            </a:r>
            <a:r>
              <a:rPr lang="ru-RU" sz="32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 err="1" smtClean="0">
                <a:solidFill>
                  <a:srgbClr val="990000"/>
                </a:solidFill>
                <a:latin typeface="Arial Narrow" panose="020B0606020202030204" pitchFamily="34" charset="0"/>
              </a:rPr>
              <a:t>налічується</a:t>
            </a:r>
            <a:r>
              <a:rPr lang="ru-RU" sz="32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 err="1" smtClean="0">
                <a:solidFill>
                  <a:srgbClr val="990000"/>
                </a:solidFill>
                <a:latin typeface="Arial Narrow" panose="020B0606020202030204" pitchFamily="34" charset="0"/>
              </a:rPr>
              <a:t>близько</a:t>
            </a:r>
            <a:r>
              <a:rPr lang="ru-RU" sz="32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 50 </a:t>
            </a:r>
            <a:r>
              <a:rPr lang="ru-RU" sz="3200" b="1" dirty="0" err="1" smtClean="0">
                <a:solidFill>
                  <a:srgbClr val="990000"/>
                </a:solidFill>
                <a:latin typeface="Arial Narrow" panose="020B0606020202030204" pitchFamily="34" charset="0"/>
              </a:rPr>
              <a:t>промислових</a:t>
            </a:r>
            <a:r>
              <a:rPr lang="ru-RU" sz="32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 err="1" smtClean="0">
                <a:solidFill>
                  <a:srgbClr val="990000"/>
                </a:solidFill>
                <a:latin typeface="Arial Narrow" panose="020B0606020202030204" pitchFamily="34" charset="0"/>
              </a:rPr>
              <a:t>підприємств</a:t>
            </a:r>
            <a:r>
              <a:rPr lang="ru-RU" sz="32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 і </a:t>
            </a:r>
            <a:r>
              <a:rPr lang="ru-RU" sz="3200" b="1" dirty="0" err="1" smtClean="0">
                <a:solidFill>
                  <a:srgbClr val="990000"/>
                </a:solidFill>
                <a:latin typeface="Arial Narrow" panose="020B0606020202030204" pitchFamily="34" charset="0"/>
              </a:rPr>
              <a:t>більш</a:t>
            </a:r>
            <a:r>
              <a:rPr lang="ru-RU" sz="32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 err="1" smtClean="0">
                <a:solidFill>
                  <a:srgbClr val="990000"/>
                </a:solidFill>
                <a:latin typeface="Arial Narrow" panose="020B0606020202030204" pitchFamily="34" charset="0"/>
              </a:rPr>
              <a:t>ніж</a:t>
            </a:r>
            <a:r>
              <a:rPr lang="ru-RU" sz="32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 22 тис. </a:t>
            </a:r>
            <a:r>
              <a:rPr lang="ru-RU" sz="3200" b="1" dirty="0" err="1" smtClean="0">
                <a:solidFill>
                  <a:srgbClr val="990000"/>
                </a:solidFill>
                <a:latin typeface="Arial Narrow" panose="020B0606020202030204" pitchFamily="34" charset="0"/>
              </a:rPr>
              <a:t>жителів</a:t>
            </a:r>
            <a:r>
              <a:rPr lang="ru-RU" sz="32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. </a:t>
            </a:r>
            <a:r>
              <a:rPr lang="ru-RU" sz="3200" b="1" dirty="0" err="1" smtClean="0">
                <a:solidFill>
                  <a:srgbClr val="990000"/>
                </a:solidFill>
                <a:latin typeface="Arial Narrow" panose="020B0606020202030204" pitchFamily="34" charset="0"/>
              </a:rPr>
              <a:t>Знаменним</a:t>
            </a:r>
            <a:r>
              <a:rPr lang="ru-RU" sz="32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 для </a:t>
            </a:r>
            <a:r>
              <a:rPr lang="ru-RU" sz="3200" b="1" dirty="0" err="1" smtClean="0">
                <a:solidFill>
                  <a:srgbClr val="990000"/>
                </a:solidFill>
                <a:latin typeface="Arial Narrow" panose="020B0606020202030204" pitchFamily="34" charset="0"/>
              </a:rPr>
              <a:t>історії</a:t>
            </a:r>
            <a:r>
              <a:rPr lang="ru-RU" sz="32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 err="1" smtClean="0">
                <a:solidFill>
                  <a:srgbClr val="990000"/>
                </a:solidFill>
                <a:latin typeface="Arial Narrow" panose="020B0606020202030204" pitchFamily="34" charset="0"/>
              </a:rPr>
              <a:t>Дніпропетровська</a:t>
            </a:r>
            <a:r>
              <a:rPr lang="ru-RU" sz="32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 став 1870 </a:t>
            </a:r>
            <a:r>
              <a:rPr lang="ru-RU" sz="3200" b="1" dirty="0" err="1" smtClean="0">
                <a:solidFill>
                  <a:srgbClr val="990000"/>
                </a:solidFill>
                <a:latin typeface="Arial Narrow" panose="020B0606020202030204" pitchFamily="34" charset="0"/>
              </a:rPr>
              <a:t>рік</a:t>
            </a:r>
            <a:r>
              <a:rPr lang="ru-RU" sz="32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, коли за </a:t>
            </a:r>
            <a:r>
              <a:rPr lang="ru-RU" sz="3200" b="1" dirty="0" err="1" smtClean="0">
                <a:solidFill>
                  <a:srgbClr val="990000"/>
                </a:solidFill>
                <a:latin typeface="Arial Narrow" panose="020B0606020202030204" pitchFamily="34" charset="0"/>
              </a:rPr>
              <a:t>ініціативою</a:t>
            </a:r>
            <a:r>
              <a:rPr lang="ru-RU" sz="32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 err="1" smtClean="0">
                <a:solidFill>
                  <a:srgbClr val="990000"/>
                </a:solidFill>
                <a:latin typeface="Arial Narrow" panose="020B0606020202030204" pitchFamily="34" charset="0"/>
              </a:rPr>
              <a:t>О.Поля</a:t>
            </a:r>
            <a:r>
              <a:rPr lang="ru-RU" sz="32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 на </a:t>
            </a:r>
            <a:r>
              <a:rPr lang="ru-RU" sz="3200" b="1" dirty="0" err="1" smtClean="0">
                <a:solidFill>
                  <a:srgbClr val="990000"/>
                </a:solidFill>
                <a:latin typeface="Arial Narrow" panose="020B0606020202030204" pitchFamily="34" charset="0"/>
              </a:rPr>
              <a:t>сході</a:t>
            </a:r>
            <a:r>
              <a:rPr lang="ru-RU" sz="32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 й </a:t>
            </a:r>
            <a:r>
              <a:rPr lang="ru-RU" sz="3200" b="1" dirty="0" err="1" smtClean="0">
                <a:solidFill>
                  <a:srgbClr val="990000"/>
                </a:solidFill>
                <a:latin typeface="Arial Narrow" panose="020B0606020202030204" pitchFamily="34" charset="0"/>
              </a:rPr>
              <a:t>заході</a:t>
            </a:r>
            <a:r>
              <a:rPr lang="ru-RU" sz="32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 err="1" smtClean="0">
                <a:solidFill>
                  <a:srgbClr val="990000"/>
                </a:solidFill>
                <a:latin typeface="Arial Narrow" panose="020B0606020202030204" pitchFamily="34" charset="0"/>
              </a:rPr>
              <a:t>міста</a:t>
            </a:r>
            <a:r>
              <a:rPr lang="ru-RU" sz="32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 err="1" smtClean="0">
                <a:solidFill>
                  <a:srgbClr val="990000"/>
                </a:solidFill>
                <a:latin typeface="Arial Narrow" panose="020B0606020202030204" pitchFamily="34" charset="0"/>
              </a:rPr>
              <a:t>розпочались</a:t>
            </a:r>
            <a:r>
              <a:rPr lang="ru-RU" sz="32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 err="1" smtClean="0">
                <a:solidFill>
                  <a:srgbClr val="990000"/>
                </a:solidFill>
                <a:latin typeface="Arial Narrow" panose="020B0606020202030204" pitchFamily="34" charset="0"/>
              </a:rPr>
              <a:t>розробки</a:t>
            </a:r>
            <a:r>
              <a:rPr lang="ru-RU" sz="32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 err="1" smtClean="0">
                <a:solidFill>
                  <a:srgbClr val="990000"/>
                </a:solidFill>
                <a:latin typeface="Arial Narrow" panose="020B0606020202030204" pitchFamily="34" charset="0"/>
              </a:rPr>
              <a:t>залізної</a:t>
            </a:r>
            <a:r>
              <a:rPr lang="ru-RU" sz="32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 err="1" smtClean="0">
                <a:solidFill>
                  <a:srgbClr val="990000"/>
                </a:solidFill>
                <a:latin typeface="Arial Narrow" panose="020B0606020202030204" pitchFamily="34" charset="0"/>
              </a:rPr>
              <a:t>руди</a:t>
            </a:r>
            <a:r>
              <a:rPr lang="ru-RU" sz="32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 та </a:t>
            </a:r>
            <a:r>
              <a:rPr lang="ru-RU" sz="3200" b="1" dirty="0" err="1" smtClean="0">
                <a:solidFill>
                  <a:srgbClr val="990000"/>
                </a:solidFill>
                <a:latin typeface="Arial Narrow" panose="020B0606020202030204" pitchFamily="34" charset="0"/>
              </a:rPr>
              <a:t>вугілля</a:t>
            </a:r>
            <a:r>
              <a:rPr lang="ru-RU" sz="32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. </a:t>
            </a:r>
            <a:r>
              <a:rPr lang="ru-RU" sz="3200" b="1" dirty="0" err="1" smtClean="0">
                <a:solidFill>
                  <a:srgbClr val="990000"/>
                </a:solidFill>
                <a:latin typeface="Arial Narrow" panose="020B0606020202030204" pitchFamily="34" charset="0"/>
              </a:rPr>
              <a:t>Неймовірно</a:t>
            </a:r>
            <a:r>
              <a:rPr lang="ru-RU" sz="32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, але у </a:t>
            </a:r>
            <a:r>
              <a:rPr lang="ru-RU" sz="3200" b="1" dirty="0" err="1" smtClean="0">
                <a:solidFill>
                  <a:srgbClr val="990000"/>
                </a:solidFill>
                <a:latin typeface="Arial Narrow" panose="020B0606020202030204" pitchFamily="34" charset="0"/>
              </a:rPr>
              <a:t>краї</a:t>
            </a:r>
            <a:r>
              <a:rPr lang="ru-RU" sz="32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, столицею </a:t>
            </a:r>
            <a:r>
              <a:rPr lang="ru-RU" sz="3200" b="1" dirty="0" err="1" smtClean="0">
                <a:solidFill>
                  <a:srgbClr val="990000"/>
                </a:solidFill>
                <a:latin typeface="Arial Narrow" panose="020B0606020202030204" pitchFamily="34" charset="0"/>
              </a:rPr>
              <a:t>якого</a:t>
            </a:r>
            <a:r>
              <a:rPr lang="ru-RU" sz="32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 став </a:t>
            </a:r>
            <a:r>
              <a:rPr lang="ru-RU" sz="3200" b="1" dirty="0" err="1" smtClean="0">
                <a:solidFill>
                  <a:srgbClr val="990000"/>
                </a:solidFill>
                <a:latin typeface="Arial Narrow" panose="020B0606020202030204" pitchFamily="34" charset="0"/>
              </a:rPr>
              <a:t>Дніпропетровськ</a:t>
            </a:r>
            <a:r>
              <a:rPr lang="ru-RU" sz="32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, є, по</a:t>
            </a:r>
          </a:p>
          <a:p>
            <a:r>
              <a:rPr lang="ru-RU" sz="3200" b="1" dirty="0">
                <a:solidFill>
                  <a:srgbClr val="990000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               </a:t>
            </a:r>
            <a:r>
              <a:rPr lang="ru-RU" sz="3200" b="1" dirty="0" err="1" smtClean="0">
                <a:solidFill>
                  <a:srgbClr val="990000"/>
                </a:solidFill>
                <a:latin typeface="Arial Narrow" panose="020B0606020202030204" pitchFamily="34" charset="0"/>
              </a:rPr>
              <a:t>суті</a:t>
            </a:r>
            <a:r>
              <a:rPr lang="ru-RU" sz="32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, все, </a:t>
            </a:r>
            <a:r>
              <a:rPr lang="ru-RU" sz="3200" b="1" dirty="0" err="1" smtClean="0">
                <a:solidFill>
                  <a:srgbClr val="990000"/>
                </a:solidFill>
                <a:latin typeface="Arial Narrow" panose="020B0606020202030204" pitchFamily="34" charset="0"/>
              </a:rPr>
              <a:t>що</a:t>
            </a:r>
            <a:r>
              <a:rPr lang="ru-RU" sz="32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 err="1" smtClean="0">
                <a:solidFill>
                  <a:srgbClr val="990000"/>
                </a:solidFill>
                <a:latin typeface="Arial Narrow" panose="020B0606020202030204" pitchFamily="34" charset="0"/>
              </a:rPr>
              <a:t>людство</a:t>
            </a:r>
            <a:r>
              <a:rPr lang="ru-RU" sz="32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 err="1" smtClean="0">
                <a:solidFill>
                  <a:srgbClr val="990000"/>
                </a:solidFill>
                <a:latin typeface="Arial Narrow" panose="020B0606020202030204" pitchFamily="34" charset="0"/>
              </a:rPr>
              <a:t>видобуває</a:t>
            </a:r>
            <a:r>
              <a:rPr lang="ru-RU" sz="32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 з-</a:t>
            </a:r>
            <a:r>
              <a:rPr lang="ru-RU" sz="3200" b="1" dirty="0" err="1" smtClean="0">
                <a:solidFill>
                  <a:srgbClr val="990000"/>
                </a:solidFill>
                <a:latin typeface="Arial Narrow" panose="020B0606020202030204" pitchFamily="34" charset="0"/>
              </a:rPr>
              <a:t>під</a:t>
            </a:r>
            <a:endParaRPr lang="ru-RU" sz="3200" b="1" dirty="0" smtClean="0">
              <a:solidFill>
                <a:srgbClr val="990000"/>
              </a:solidFill>
              <a:latin typeface="Arial Narrow" panose="020B0606020202030204" pitchFamily="34" charset="0"/>
            </a:endParaRPr>
          </a:p>
          <a:p>
            <a:r>
              <a:rPr lang="uk-UA" sz="3200" b="1" dirty="0">
                <a:solidFill>
                  <a:srgbClr val="990000"/>
                </a:solidFill>
                <a:latin typeface="Arial Narrow" panose="020B0606020202030204" pitchFamily="34" charset="0"/>
              </a:rPr>
              <a:t> </a:t>
            </a:r>
            <a:r>
              <a:rPr lang="uk-UA" sz="3200" b="1" dirty="0" smtClean="0">
                <a:solidFill>
                  <a:srgbClr val="990000"/>
                </a:solidFill>
                <a:latin typeface="Arial Narrow" panose="020B0606020202030204" pitchFamily="34" charset="0"/>
              </a:rPr>
              <a:t>               землі. </a:t>
            </a:r>
            <a:endParaRPr lang="ru-RU" sz="3200" b="1" dirty="0">
              <a:solidFill>
                <a:srgbClr val="99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259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8964" y="4153450"/>
            <a:ext cx="9152965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latin typeface="Arial Narrow" panose="020B0606020202030204" pitchFamily="34" charset="0"/>
              </a:rPr>
              <a:t>20 </a:t>
            </a:r>
            <a:r>
              <a:rPr lang="ru-RU" sz="2800" dirty="0" err="1">
                <a:latin typeface="Arial Narrow" panose="020B0606020202030204" pitchFamily="34" charset="0"/>
              </a:rPr>
              <a:t>липня</a:t>
            </a:r>
            <a:r>
              <a:rPr lang="ru-RU" sz="2800" dirty="0">
                <a:latin typeface="Arial Narrow" panose="020B0606020202030204" pitchFamily="34" charset="0"/>
              </a:rPr>
              <a:t> 1926 року </a:t>
            </a:r>
            <a:r>
              <a:rPr lang="ru-RU" sz="2800" dirty="0" err="1">
                <a:latin typeface="Arial Narrow" panose="020B0606020202030204" pitchFamily="34" charset="0"/>
              </a:rPr>
              <a:t>Катеринослав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було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перейменовано</a:t>
            </a:r>
            <a:r>
              <a:rPr lang="ru-RU" sz="2800" dirty="0">
                <a:latin typeface="Arial Narrow" panose="020B0606020202030204" pitchFamily="34" charset="0"/>
              </a:rPr>
              <a:t> на </a:t>
            </a:r>
            <a:r>
              <a:rPr lang="ru-RU" sz="2800" dirty="0" err="1" smtClean="0">
                <a:latin typeface="Arial Narrow" panose="020B0606020202030204" pitchFamily="34" charset="0"/>
              </a:rPr>
              <a:t>Дніпропетровськ</a:t>
            </a:r>
            <a:r>
              <a:rPr lang="ru-RU" sz="2800" dirty="0">
                <a:latin typeface="Arial Narrow" panose="020B0606020202030204" pitchFamily="34" charset="0"/>
              </a:rPr>
              <a:t> (на честь </a:t>
            </a:r>
            <a:r>
              <a:rPr lang="ru-RU" sz="2800" dirty="0" err="1">
                <a:latin typeface="Arial Narrow" panose="020B0606020202030204" pitchFamily="34" charset="0"/>
              </a:rPr>
              <a:t>діяча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комуністичної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партії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місцевого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походження</a:t>
            </a:r>
            <a:r>
              <a:rPr lang="ru-RU" sz="2800" dirty="0">
                <a:latin typeface="Arial Narrow" panose="020B0606020202030204" pitchFamily="34" charset="0"/>
              </a:rPr>
              <a:t> </a:t>
            </a:r>
            <a:r>
              <a:rPr lang="ru-RU" sz="2800" dirty="0" err="1" smtClean="0">
                <a:latin typeface="Arial Narrow" panose="020B0606020202030204" pitchFamily="34" charset="0"/>
              </a:rPr>
              <a:t>Г.І.Петровського</a:t>
            </a:r>
            <a:r>
              <a:rPr lang="ru-RU" sz="2800" dirty="0" smtClean="0">
                <a:latin typeface="Arial Narrow" panose="020B0606020202030204" pitchFamily="34" charset="0"/>
              </a:rPr>
              <a:t>). </a:t>
            </a:r>
            <a:r>
              <a:rPr lang="ru-RU" sz="2800" dirty="0" err="1">
                <a:latin typeface="Arial Narrow" panose="020B0606020202030204" pitchFamily="34" charset="0"/>
              </a:rPr>
              <a:t>Поступово</a:t>
            </a:r>
            <a:r>
              <a:rPr lang="ru-RU" sz="2800" dirty="0">
                <a:latin typeface="Arial Narrow" panose="020B0606020202030204" pitchFamily="34" charset="0"/>
              </a:rPr>
              <a:t>, у </a:t>
            </a:r>
            <a:r>
              <a:rPr lang="ru-RU" sz="2800" dirty="0" err="1">
                <a:latin typeface="Arial Narrow" panose="020B0606020202030204" pitchFamily="34" charset="0"/>
              </a:rPr>
              <a:t>другій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половині</a:t>
            </a:r>
            <a:r>
              <a:rPr lang="ru-RU" sz="2800" dirty="0">
                <a:latin typeface="Arial Narrow" panose="020B0606020202030204" pitchFamily="34" charset="0"/>
              </a:rPr>
              <a:t> ХХ ст. </a:t>
            </a:r>
            <a:r>
              <a:rPr lang="ru-RU" sz="2800" dirty="0" err="1">
                <a:latin typeface="Arial Narrow" panose="020B0606020202030204" pitchFamily="34" charset="0"/>
              </a:rPr>
              <a:t>таку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довгу</a:t>
            </a:r>
            <a:r>
              <a:rPr lang="ru-RU" sz="2800" dirty="0">
                <a:latin typeface="Arial Narrow" panose="020B0606020202030204" pitchFamily="34" charset="0"/>
              </a:rPr>
              <a:t> і не </a:t>
            </a:r>
            <a:r>
              <a:rPr lang="ru-RU" sz="2800" dirty="0" err="1">
                <a:latin typeface="Arial Narrow" panose="020B0606020202030204" pitchFamily="34" charset="0"/>
              </a:rPr>
              <a:t>дуже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зручну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назву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витісняє</a:t>
            </a:r>
            <a:r>
              <a:rPr lang="ru-RU" sz="2800" dirty="0">
                <a:latin typeface="Arial Narrow" panose="020B0606020202030204" pitchFamily="34" charset="0"/>
              </a:rPr>
              <a:t> "народна" </a:t>
            </a:r>
            <a:r>
              <a:rPr lang="ru-RU" sz="2800" dirty="0" err="1">
                <a:latin typeface="Arial Narrow" panose="020B0606020202030204" pitchFamily="34" charset="0"/>
              </a:rPr>
              <a:t>назва</a:t>
            </a:r>
            <a:r>
              <a:rPr lang="ru-RU" sz="2800" dirty="0">
                <a:latin typeface="Arial Narrow" panose="020B0606020202030204" pitchFamily="34" charset="0"/>
              </a:rPr>
              <a:t> - "</a:t>
            </a:r>
            <a:r>
              <a:rPr lang="ru-RU" sz="2800" dirty="0" err="1">
                <a:latin typeface="Arial Narrow" panose="020B0606020202030204" pitchFamily="34" charset="0"/>
              </a:rPr>
              <a:t>Дніпро</a:t>
            </a:r>
            <a:r>
              <a:rPr lang="ru-RU" sz="2800" dirty="0">
                <a:latin typeface="Arial Narrow" panose="020B0606020202030204" pitchFamily="34" charset="0"/>
              </a:rPr>
              <a:t>" (рус. "Днепр"), зараз практично все </a:t>
            </a:r>
            <a:r>
              <a:rPr lang="ru-RU" sz="2800" dirty="0" err="1">
                <a:latin typeface="Arial Narrow" panose="020B0606020202030204" pitchFamily="34" charset="0"/>
              </a:rPr>
              <a:t>населення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міста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називає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його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err="1">
                <a:latin typeface="Arial Narrow" panose="020B0606020202030204" pitchFamily="34" charset="0"/>
              </a:rPr>
              <a:t>саме</a:t>
            </a:r>
            <a:r>
              <a:rPr lang="ru-RU" sz="2800" dirty="0"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latin typeface="Arial Narrow" panose="020B0606020202030204" pitchFamily="34" charset="0"/>
              </a:rPr>
              <a:t>так.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965"/>
            <a:ext cx="9144000" cy="414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77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964"/>
            <a:ext cx="9126072" cy="684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13" y="8964"/>
            <a:ext cx="9148483" cy="683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13" y="0"/>
            <a:ext cx="91664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964"/>
            <a:ext cx="9126071" cy="683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154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400" y="17929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Сучасний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Дніпропетровськ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– 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це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багатофункціональний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обласний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і 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промисловий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центр, 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важливий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транспортний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вузол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міжобласного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значення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центр 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міської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агломерації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 </a:t>
            </a:r>
            <a:r>
              <a:rPr lang="ru-RU" sz="2400" b="1" dirty="0" err="1">
                <a:solidFill>
                  <a:srgbClr val="002060"/>
                </a:solidFill>
                <a:latin typeface="Arial Narrow" panose="020B0606020202030204" pitchFamily="34" charset="0"/>
              </a:rPr>
              <a:t>В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ін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знаходиться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у 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степовій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зоні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в 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середній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течії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Дніпра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на 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північному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боці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великого 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Дніпровського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закруту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там, де в 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нього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впадає</a:t>
            </a:r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р. Самара.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704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47"/>
            <a:ext cx="9144000" cy="687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2286000"/>
            <a:ext cx="7162800" cy="1060076"/>
          </a:xfrm>
          <a:prstGeom prst="rect">
            <a:avLst/>
          </a:prstGeom>
          <a:noFill/>
        </p:spPr>
        <p:txBody>
          <a:bodyPr wrap="square" rtlCol="0">
            <a:prstTxWarp prst="textFadeRight">
              <a:avLst/>
            </a:prstTxWarp>
            <a:spAutoFit/>
          </a:bodyPr>
          <a:lstStyle/>
          <a:p>
            <a:pPr algn="ctr"/>
            <a:r>
              <a:rPr lang="uk-UA" sz="3600" dirty="0" smtClean="0">
                <a:solidFill>
                  <a:srgbClr val="008000"/>
                </a:solidFill>
                <a:latin typeface="Arial Narrow" panose="020B0606020202030204" pitchFamily="34" charset="0"/>
              </a:rPr>
              <a:t>Дякуємо за увагу</a:t>
            </a:r>
            <a:endParaRPr lang="ru-RU" sz="3600" dirty="0">
              <a:solidFill>
                <a:srgbClr val="008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693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36494" y="838200"/>
            <a:ext cx="792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latin typeface="Arial Narrow" panose="020B0606020202030204" pitchFamily="34" charset="0"/>
              </a:rPr>
              <a:t>Історія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міста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Дніпропетровська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сягає</a:t>
            </a:r>
            <a:r>
              <a:rPr lang="ru-RU" sz="2800" b="1" dirty="0" smtClean="0">
                <a:latin typeface="Arial Narrow" panose="020B0606020202030204" pitchFamily="34" charset="0"/>
              </a:rPr>
              <a:t> в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далеку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давнину</a:t>
            </a:r>
            <a:r>
              <a:rPr lang="ru-RU" sz="2800" b="1" dirty="0" smtClean="0">
                <a:latin typeface="Arial Narrow" panose="020B0606020202030204" pitchFamily="34" charset="0"/>
              </a:rPr>
              <a:t>. У </a:t>
            </a:r>
            <a:r>
              <a:rPr lang="en-US" sz="2800" b="1" dirty="0" smtClean="0">
                <a:latin typeface="Arial Narrow" panose="020B0606020202030204" pitchFamily="34" charset="0"/>
              </a:rPr>
              <a:t>II </a:t>
            </a:r>
            <a:r>
              <a:rPr lang="ru-RU" sz="2800" b="1" dirty="0" smtClean="0">
                <a:latin typeface="Arial Narrow" panose="020B0606020202030204" pitchFamily="34" charset="0"/>
              </a:rPr>
              <a:t>тис. до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н.е</a:t>
            </a:r>
            <a:r>
              <a:rPr lang="ru-RU" sz="2800" b="1" dirty="0" smtClean="0">
                <a:latin typeface="Arial Narrow" panose="020B0606020202030204" pitchFamily="34" charset="0"/>
              </a:rPr>
              <a:t>. на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дніпровських</a:t>
            </a:r>
            <a:r>
              <a:rPr lang="ru-RU" sz="2800" b="1" dirty="0" smtClean="0">
                <a:latin typeface="Arial Narrow" panose="020B0606020202030204" pitchFamily="34" charset="0"/>
              </a:rPr>
              <a:t> землях </a:t>
            </a:r>
            <a:r>
              <a:rPr lang="ru-RU" sz="2800" b="1" dirty="0" err="1" smtClean="0">
                <a:latin typeface="Arial Narrow" panose="020B0606020202030204" pitchFamily="34" charset="0"/>
              </a:rPr>
              <a:t>існувала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скіфська</a:t>
            </a:r>
            <a:r>
              <a:rPr lang="ru-RU" sz="2800" b="1" dirty="0" smtClean="0">
                <a:latin typeface="Arial Narrow" panose="020B0606020202030204" pitchFamily="34" charset="0"/>
              </a:rPr>
              <a:t> держава. У І</a:t>
            </a:r>
            <a:r>
              <a:rPr lang="en-US" sz="2800" b="1" dirty="0" smtClean="0">
                <a:latin typeface="Arial Narrow" panose="020B0606020202030204" pitchFamily="34" charset="0"/>
              </a:rPr>
              <a:t>V </a:t>
            </a:r>
            <a:r>
              <a:rPr lang="ru-RU" sz="2800" b="1" dirty="0" smtClean="0">
                <a:latin typeface="Arial Narrow" panose="020B0606020202030204" pitchFamily="34" charset="0"/>
              </a:rPr>
              <a:t>тис. уже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нової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ери</a:t>
            </a:r>
            <a:r>
              <a:rPr lang="ru-RU" sz="2800" b="1" dirty="0" smtClean="0">
                <a:latin typeface="Arial Narrow" panose="020B0606020202030204" pitchFamily="34" charset="0"/>
              </a:rPr>
              <a:t> на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Монастирський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острів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завертали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княжі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дружини</a:t>
            </a:r>
            <a:r>
              <a:rPr lang="ru-RU" sz="2800" b="1" dirty="0" smtClean="0">
                <a:latin typeface="Arial Narrow" panose="020B0606020202030204" pitchFamily="34" charset="0"/>
              </a:rPr>
              <a:t> для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відпочинку</a:t>
            </a:r>
            <a:r>
              <a:rPr lang="ru-RU" sz="2800" b="1" dirty="0" smtClean="0">
                <a:latin typeface="Arial Narrow" panose="020B0606020202030204" pitchFamily="34" charset="0"/>
              </a:rPr>
              <a:t>. Та ось у 1660 </a:t>
            </a:r>
            <a:r>
              <a:rPr lang="ru-RU" sz="2800" b="1" dirty="0" err="1" smtClean="0">
                <a:latin typeface="Arial Narrow" panose="020B0606020202030204" pitchFamily="34" charset="0"/>
              </a:rPr>
              <a:t>році</a:t>
            </a:r>
            <a:r>
              <a:rPr lang="ru-RU" sz="2800" b="1" dirty="0" smtClean="0">
                <a:latin typeface="Arial Narrow" panose="020B0606020202030204" pitchFamily="34" charset="0"/>
              </a:rPr>
              <a:t> у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запорізьких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архівах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з’являються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документи</a:t>
            </a:r>
            <a:r>
              <a:rPr lang="ru-RU" sz="2800" b="1" dirty="0" smtClean="0">
                <a:latin typeface="Arial Narrow" panose="020B0606020202030204" pitchFamily="34" charset="0"/>
              </a:rPr>
              <a:t>, </a:t>
            </a:r>
            <a:r>
              <a:rPr lang="ru-RU" sz="2800" b="1" dirty="0" err="1" smtClean="0">
                <a:latin typeface="Arial Narrow" panose="020B0606020202030204" pitchFamily="34" charset="0"/>
              </a:rPr>
              <a:t>які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свідчать</a:t>
            </a:r>
            <a:r>
              <a:rPr lang="ru-RU" sz="2800" b="1" dirty="0" smtClean="0">
                <a:latin typeface="Arial Narrow" panose="020B0606020202030204" pitchFamily="34" charset="0"/>
              </a:rPr>
              <a:t>, </a:t>
            </a:r>
            <a:r>
              <a:rPr lang="ru-RU" sz="2800" b="1" dirty="0" err="1" smtClean="0">
                <a:latin typeface="Arial Narrow" panose="020B0606020202030204" pitchFamily="34" charset="0"/>
              </a:rPr>
              <a:t>що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біля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сучасного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Дніпропетровська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існує</a:t>
            </a:r>
            <a:r>
              <a:rPr lang="ru-RU" sz="2800" b="1" dirty="0" smtClean="0">
                <a:latin typeface="Arial Narrow" panose="020B0606020202030204" pitchFamily="34" charset="0"/>
              </a:rPr>
              <a:t> селище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Новий</a:t>
            </a:r>
            <a:r>
              <a:rPr lang="ru-RU" sz="2800" b="1" dirty="0" smtClean="0">
                <a:latin typeface="Arial Narrow" panose="020B0606020202030204" pitchFamily="34" charset="0"/>
              </a:rPr>
              <a:t> Кодак, яке у 1750 </a:t>
            </a:r>
            <a:r>
              <a:rPr lang="ru-RU" sz="2800" b="1" dirty="0" err="1" smtClean="0">
                <a:latin typeface="Arial Narrow" panose="020B0606020202030204" pitchFamily="34" charset="0"/>
              </a:rPr>
              <a:t>році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вже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називається</a:t>
            </a:r>
            <a:r>
              <a:rPr lang="ru-RU" sz="2800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latin typeface="Arial Narrow" panose="020B0606020202030204" pitchFamily="34" charset="0"/>
              </a:rPr>
              <a:t>містом</a:t>
            </a:r>
            <a:r>
              <a:rPr lang="ru-RU" sz="2800" b="1" dirty="0" smtClean="0">
                <a:latin typeface="Arial Narrow" panose="020B0606020202030204" pitchFamily="34" charset="0"/>
              </a:rPr>
              <a:t>.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177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3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397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" y="1"/>
            <a:ext cx="91343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" y="1524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Narrow" panose="020B0606020202030204" pitchFamily="34" charset="0"/>
              </a:rPr>
              <a:t>Новий Кодак</a:t>
            </a:r>
            <a:endParaRPr lang="ru-RU" sz="44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299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964"/>
            <a:ext cx="9144001" cy="684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" y="8965"/>
            <a:ext cx="9135036" cy="6849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583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9600" y="5011341"/>
            <a:ext cx="4719918" cy="1846659"/>
          </a:xfrm>
          <a:prstGeom prst="rect">
            <a:avLst/>
          </a:prstGeom>
          <a:gradFill flip="none" rotWithShape="1">
            <a:gsLst>
              <a:gs pos="0">
                <a:srgbClr val="FFCC66">
                  <a:tint val="66000"/>
                  <a:satMod val="160000"/>
                </a:srgbClr>
              </a:gs>
              <a:gs pos="50000">
                <a:srgbClr val="FFCC66">
                  <a:tint val="44500"/>
                  <a:satMod val="160000"/>
                </a:srgbClr>
              </a:gs>
              <a:gs pos="100000">
                <a:srgbClr val="FFCC66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Місто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було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закладено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Г. </a:t>
            </a:r>
            <a:r>
              <a:rPr lang="ru-RU" sz="240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Потьомкіним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в 1777 р. в </a:t>
            </a:r>
            <a:r>
              <a:rPr lang="ru-RU" sz="240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місці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злиття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річок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Самари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та </a:t>
            </a:r>
            <a:r>
              <a:rPr lang="ru-RU" sz="240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Кільчені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(в </a:t>
            </a:r>
            <a:r>
              <a:rPr lang="ru-RU" sz="240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районі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нинішнього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Новомосковська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) як </a:t>
            </a:r>
            <a:r>
              <a:rPr lang="ru-RU" sz="240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губернське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400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місто</a:t>
            </a:r>
            <a:r>
              <a:rPr lang="ru-RU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637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" y="142908"/>
            <a:ext cx="53115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Офіційною</a:t>
            </a: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датою </a:t>
            </a:r>
            <a:r>
              <a:rPr lang="ru-RU" sz="28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заснування</a:t>
            </a: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є 1787р., коли Катерина II, </a:t>
            </a:r>
            <a:r>
              <a:rPr lang="ru-RU" sz="28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під</a:t>
            </a: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час </a:t>
            </a:r>
            <a:r>
              <a:rPr lang="ru-RU" sz="28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подорожі</a:t>
            </a: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по </a:t>
            </a:r>
            <a:r>
              <a:rPr lang="ru-RU" sz="28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знов</a:t>
            </a: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придбаним</a:t>
            </a: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південним</a:t>
            </a: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землям, заклала перший </a:t>
            </a:r>
            <a:r>
              <a:rPr lang="ru-RU" sz="28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камінь</a:t>
            </a: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у </a:t>
            </a:r>
            <a:r>
              <a:rPr lang="ru-RU" sz="28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будівництво</a:t>
            </a: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Преображенського</a:t>
            </a:r>
            <a:r>
              <a:rPr lang="ru-RU" sz="2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собору. </a:t>
            </a:r>
            <a:endParaRPr lang="ru-RU" sz="2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1"/>
            <a:ext cx="2438400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7319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5800" y="990600"/>
            <a:ext cx="7848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latin typeface="Arial Narrow" panose="020B0606020202030204" pitchFamily="34" charset="0"/>
              </a:rPr>
              <a:t>Павло</a:t>
            </a:r>
            <a:r>
              <a:rPr lang="ru-RU" sz="4000" b="1" dirty="0" smtClean="0">
                <a:latin typeface="Arial Narrow" panose="020B0606020202030204" pitchFamily="34" charset="0"/>
              </a:rPr>
              <a:t> I </a:t>
            </a:r>
            <a:r>
              <a:rPr lang="ru-RU" sz="4000" b="1" dirty="0" err="1" smtClean="0">
                <a:latin typeface="Arial Narrow" panose="020B0606020202030204" pitchFamily="34" charset="0"/>
              </a:rPr>
              <a:t>після</a:t>
            </a:r>
            <a:r>
              <a:rPr lang="ru-RU" sz="4000" b="1" dirty="0" smtClean="0">
                <a:latin typeface="Arial Narrow" panose="020B0606020202030204" pitchFamily="34" charset="0"/>
              </a:rPr>
              <a:t> </a:t>
            </a:r>
            <a:r>
              <a:rPr lang="ru-RU" sz="4000" b="1" dirty="0" err="1" smtClean="0">
                <a:latin typeface="Arial Narrow" panose="020B0606020202030204" pitchFamily="34" charset="0"/>
              </a:rPr>
              <a:t>смерті</a:t>
            </a:r>
            <a:r>
              <a:rPr lang="ru-RU" sz="4000" b="1" dirty="0" smtClean="0">
                <a:latin typeface="Arial Narrow" panose="020B0606020202030204" pitchFamily="34" charset="0"/>
              </a:rPr>
              <a:t> </a:t>
            </a:r>
            <a:r>
              <a:rPr lang="ru-RU" sz="4000" b="1" dirty="0" err="1" smtClean="0">
                <a:latin typeface="Arial Narrow" panose="020B0606020202030204" pitchFamily="34" charset="0"/>
              </a:rPr>
              <a:t>Єкатерини</a:t>
            </a:r>
            <a:r>
              <a:rPr lang="ru-RU" sz="4000" b="1" dirty="0" smtClean="0">
                <a:latin typeface="Arial Narrow" panose="020B0606020202030204" pitchFamily="34" charset="0"/>
              </a:rPr>
              <a:t> II в 1797 р. </a:t>
            </a:r>
            <a:r>
              <a:rPr lang="ru-RU" sz="4000" b="1" dirty="0" err="1" smtClean="0">
                <a:latin typeface="Arial Narrow" panose="020B0606020202030204" pitchFamily="34" charset="0"/>
              </a:rPr>
              <a:t>перейменував</a:t>
            </a:r>
            <a:r>
              <a:rPr lang="ru-RU" sz="4000" b="1" dirty="0" smtClean="0">
                <a:latin typeface="Arial Narrow" panose="020B0606020202030204" pitchFamily="34" charset="0"/>
              </a:rPr>
              <a:t> </a:t>
            </a:r>
            <a:r>
              <a:rPr lang="ru-RU" sz="4000" b="1" dirty="0" err="1" smtClean="0">
                <a:latin typeface="Arial Narrow" panose="020B0606020202030204" pitchFamily="34" charset="0"/>
              </a:rPr>
              <a:t>Єкатеринослав</a:t>
            </a:r>
            <a:r>
              <a:rPr lang="ru-RU" sz="4000" b="1" dirty="0" smtClean="0">
                <a:latin typeface="Arial Narrow" panose="020B0606020202030204" pitchFamily="34" charset="0"/>
              </a:rPr>
              <a:t> у </a:t>
            </a:r>
            <a:r>
              <a:rPr lang="ru-RU" sz="4000" b="1" dirty="0" err="1" smtClean="0">
                <a:latin typeface="Arial Narrow" panose="020B0606020202030204" pitchFamily="34" charset="0"/>
              </a:rPr>
              <a:t>Новоросійськ</a:t>
            </a:r>
            <a:r>
              <a:rPr lang="ru-RU" sz="4000" b="1" dirty="0" smtClean="0">
                <a:latin typeface="Arial Narrow" panose="020B0606020202030204" pitchFamily="34" charset="0"/>
              </a:rPr>
              <a:t>. </a:t>
            </a:r>
            <a:r>
              <a:rPr lang="ru-RU" sz="4000" b="1" dirty="0" err="1" smtClean="0">
                <a:latin typeface="Arial Narrow" panose="020B0606020202030204" pitchFamily="34" charset="0"/>
              </a:rPr>
              <a:t>Однак</a:t>
            </a:r>
            <a:r>
              <a:rPr lang="ru-RU" sz="4000" b="1" dirty="0" smtClean="0">
                <a:latin typeface="Arial Narrow" panose="020B0606020202030204" pitchFamily="34" charset="0"/>
              </a:rPr>
              <a:t> у 1802 </a:t>
            </a:r>
            <a:r>
              <a:rPr lang="ru-RU" sz="4000" b="1" dirty="0" err="1" smtClean="0">
                <a:latin typeface="Arial Narrow" panose="020B0606020202030204" pitchFamily="34" charset="0"/>
              </a:rPr>
              <a:t>році</a:t>
            </a:r>
            <a:r>
              <a:rPr lang="ru-RU" sz="4000" b="1" dirty="0" smtClean="0">
                <a:latin typeface="Arial Narrow" panose="020B0606020202030204" pitchFamily="34" charset="0"/>
              </a:rPr>
              <a:t> до </a:t>
            </a:r>
            <a:r>
              <a:rPr lang="ru-RU" sz="4000" b="1" dirty="0" err="1" smtClean="0">
                <a:latin typeface="Arial Narrow" panose="020B0606020202030204" pitchFamily="34" charset="0"/>
              </a:rPr>
              <a:t>міста</a:t>
            </a:r>
            <a:r>
              <a:rPr lang="ru-RU" sz="4000" b="1" dirty="0" smtClean="0">
                <a:latin typeface="Arial Narrow" panose="020B0606020202030204" pitchFamily="34" charset="0"/>
              </a:rPr>
              <a:t> </a:t>
            </a:r>
            <a:r>
              <a:rPr lang="ru-RU" sz="4000" b="1" dirty="0" err="1" smtClean="0">
                <a:latin typeface="Arial Narrow" panose="020B0606020202030204" pitchFamily="34" charset="0"/>
              </a:rPr>
              <a:t>повертається</a:t>
            </a:r>
            <a:r>
              <a:rPr lang="ru-RU" sz="4000" b="1" dirty="0" smtClean="0">
                <a:latin typeface="Arial Narrow" panose="020B0606020202030204" pitchFamily="34" charset="0"/>
              </a:rPr>
              <a:t> початкова </a:t>
            </a:r>
            <a:r>
              <a:rPr lang="ru-RU" sz="4000" b="1" dirty="0" err="1" smtClean="0">
                <a:latin typeface="Arial Narrow" panose="020B0606020202030204" pitchFamily="34" charset="0"/>
              </a:rPr>
              <a:t>назва</a:t>
            </a:r>
            <a:r>
              <a:rPr lang="ru-RU" sz="4000" b="1" dirty="0" smtClean="0">
                <a:latin typeface="Arial Narrow" panose="020B0606020202030204" pitchFamily="34" charset="0"/>
              </a:rPr>
              <a:t> і </a:t>
            </a:r>
            <a:r>
              <a:rPr lang="ru-RU" sz="4000" b="1" dirty="0" err="1" smtClean="0">
                <a:latin typeface="Arial Narrow" panose="020B0606020202030204" pitchFamily="34" charset="0"/>
              </a:rPr>
              <a:t>він</a:t>
            </a:r>
            <a:r>
              <a:rPr lang="ru-RU" sz="4000" b="1" dirty="0" smtClean="0">
                <a:latin typeface="Arial Narrow" panose="020B0606020202030204" pitchFamily="34" charset="0"/>
              </a:rPr>
              <a:t> </a:t>
            </a:r>
            <a:r>
              <a:rPr lang="ru-RU" sz="4000" b="1" dirty="0" err="1" smtClean="0">
                <a:latin typeface="Arial Narrow" panose="020B0606020202030204" pitchFamily="34" charset="0"/>
              </a:rPr>
              <a:t>стає</a:t>
            </a:r>
            <a:r>
              <a:rPr lang="ru-RU" sz="4000" b="1" dirty="0" smtClean="0">
                <a:latin typeface="Arial Narrow" panose="020B0606020202030204" pitchFamily="34" charset="0"/>
              </a:rPr>
              <a:t> центром </a:t>
            </a:r>
            <a:r>
              <a:rPr lang="ru-RU" sz="4000" b="1" dirty="0" err="1" smtClean="0">
                <a:latin typeface="Arial Narrow" panose="020B0606020202030204" pitchFamily="34" charset="0"/>
              </a:rPr>
              <a:t>найбільшої</a:t>
            </a:r>
            <a:r>
              <a:rPr lang="ru-RU" sz="4000" b="1" dirty="0" smtClean="0">
                <a:latin typeface="Arial Narrow" panose="020B0606020202030204" pitchFamily="34" charset="0"/>
              </a:rPr>
              <a:t> </a:t>
            </a:r>
          </a:p>
          <a:p>
            <a:r>
              <a:rPr lang="ru-RU" sz="4000" b="1" dirty="0">
                <a:latin typeface="Arial Narrow" panose="020B0606020202030204" pitchFamily="34" charset="0"/>
              </a:rPr>
              <a:t> </a:t>
            </a:r>
            <a:r>
              <a:rPr lang="ru-RU" sz="4000" b="1" dirty="0" smtClean="0">
                <a:latin typeface="Arial Narrow" panose="020B0606020202030204" pitchFamily="34" charset="0"/>
              </a:rPr>
              <a:t>           </a:t>
            </a:r>
            <a:r>
              <a:rPr lang="ru-RU" sz="4000" b="1" dirty="0" err="1" smtClean="0">
                <a:latin typeface="Arial Narrow" panose="020B0606020202030204" pitchFamily="34" charset="0"/>
              </a:rPr>
              <a:t>Єкатеринославської</a:t>
            </a:r>
            <a:r>
              <a:rPr lang="ru-RU" sz="4000" b="1" dirty="0" smtClean="0">
                <a:latin typeface="Arial Narrow" panose="020B0606020202030204" pitchFamily="34" charset="0"/>
              </a:rPr>
              <a:t> </a:t>
            </a:r>
            <a:r>
              <a:rPr lang="ru-RU" sz="4000" b="1" dirty="0" err="1" smtClean="0">
                <a:latin typeface="Arial Narrow" panose="020B0606020202030204" pitchFamily="34" charset="0"/>
              </a:rPr>
              <a:t>губернії</a:t>
            </a:r>
            <a:r>
              <a:rPr lang="ru-RU" sz="4000" b="1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21312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435</Words>
  <Application>Microsoft Office PowerPoint</Application>
  <PresentationFormat>Экран (4:3)</PresentationFormat>
  <Paragraphs>19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Arial</vt:lpstr>
      <vt:lpstr>Оформление по умолчанию</vt:lpstr>
      <vt:lpstr>Презентація на тему: «Історія міста Дніпропетровська»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Люда</cp:lastModifiedBy>
  <cp:revision>30</cp:revision>
  <cp:lastPrinted>1601-01-01T00:00:00Z</cp:lastPrinted>
  <dcterms:created xsi:type="dcterms:W3CDTF">2012-01-05T18:46:57Z</dcterms:created>
  <dcterms:modified xsi:type="dcterms:W3CDTF">2014-10-11T16:36:09Z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