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24" autoAdjust="0"/>
    <p:restoredTop sz="94660"/>
  </p:normalViewPr>
  <p:slideViewPr>
    <p:cSldViewPr>
      <p:cViewPr varScale="1">
        <p:scale>
          <a:sx n="74" d="100"/>
          <a:sy n="74" d="100"/>
        </p:scale>
        <p:origin x="-4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D1A8-F6A6-47F5-A796-ED433B63894C}" type="datetimeFigureOut">
              <a:rPr lang="ru-RU" smtClean="0"/>
              <a:t>04.12.2013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F14C3-587F-4301-AD92-90D9ABA5CD3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D1A8-F6A6-47F5-A796-ED433B63894C}" type="datetimeFigureOut">
              <a:rPr lang="ru-RU" smtClean="0"/>
              <a:t>04.12.2013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F14C3-587F-4301-AD92-90D9ABA5CD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D1A8-F6A6-47F5-A796-ED433B63894C}" type="datetimeFigureOut">
              <a:rPr lang="ru-RU" smtClean="0"/>
              <a:t>04.12.2013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F14C3-587F-4301-AD92-90D9ABA5CD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D1A8-F6A6-47F5-A796-ED433B63894C}" type="datetimeFigureOut">
              <a:rPr lang="ru-RU" smtClean="0"/>
              <a:t>04.12.2013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F14C3-587F-4301-AD92-90D9ABA5CD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D1A8-F6A6-47F5-A796-ED433B63894C}" type="datetimeFigureOut">
              <a:rPr lang="ru-RU" smtClean="0"/>
              <a:t>04.12.2013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F14C3-587F-4301-AD92-90D9ABA5CD3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D1A8-F6A6-47F5-A796-ED433B63894C}" type="datetimeFigureOut">
              <a:rPr lang="ru-RU" smtClean="0"/>
              <a:t>04.12.2013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F14C3-587F-4301-AD92-90D9ABA5CD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D1A8-F6A6-47F5-A796-ED433B63894C}" type="datetimeFigureOut">
              <a:rPr lang="ru-RU" smtClean="0"/>
              <a:t>04.12.2013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F14C3-587F-4301-AD92-90D9ABA5CD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D1A8-F6A6-47F5-A796-ED433B63894C}" type="datetimeFigureOut">
              <a:rPr lang="ru-RU" smtClean="0"/>
              <a:t>04.12.2013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F14C3-587F-4301-AD92-90D9ABA5CD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D1A8-F6A6-47F5-A796-ED433B63894C}" type="datetimeFigureOut">
              <a:rPr lang="ru-RU" smtClean="0"/>
              <a:t>04.12.2013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F14C3-587F-4301-AD92-90D9ABA5CD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D1A8-F6A6-47F5-A796-ED433B63894C}" type="datetimeFigureOut">
              <a:rPr lang="ru-RU" smtClean="0"/>
              <a:t>04.12.2013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F14C3-587F-4301-AD92-90D9ABA5CD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D1A8-F6A6-47F5-A796-ED433B63894C}" type="datetimeFigureOut">
              <a:rPr lang="ru-RU" smtClean="0"/>
              <a:t>04.12.2013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97F14C3-587F-4301-AD92-90D9ABA5CD3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595D1A8-F6A6-47F5-A796-ED433B63894C}" type="datetimeFigureOut">
              <a:rPr lang="ru-RU" smtClean="0"/>
              <a:t>04.12.2013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97F14C3-587F-4301-AD92-90D9ABA5CD3C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24814" cy="4700606"/>
          </a:xfrm>
        </p:spPr>
        <p:txBody>
          <a:bodyPr>
            <a:noAutofit/>
          </a:bodyPr>
          <a:lstStyle/>
          <a:p>
            <a:r>
              <a:rPr lang="uk-UA" sz="8000" dirty="0" smtClean="0"/>
              <a:t>Культурне життя кінця 40-х початку 50-х років</a:t>
            </a:r>
            <a:endParaRPr lang="ru-RU" sz="80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64294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       </a:t>
            </a:r>
            <a:r>
              <a:rPr lang="uk-UA" dirty="0" err="1" smtClean="0"/>
              <a:t>“</a:t>
            </a:r>
            <a:r>
              <a:rPr lang="uk-UA" dirty="0" err="1" smtClean="0"/>
              <a:t>Жданівщина”</a:t>
            </a:r>
            <a:r>
              <a:rPr lang="uk-UA" dirty="0" smtClean="0"/>
              <a:t> в Україні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071934" y="1142984"/>
            <a:ext cx="4614866" cy="5715016"/>
          </a:xfrm>
        </p:spPr>
        <p:txBody>
          <a:bodyPr>
            <a:normAutofit fontScale="32500" lnSpcReduction="20000"/>
          </a:bodyPr>
          <a:lstStyle/>
          <a:p>
            <a:r>
              <a:rPr lang="ru-RU" sz="4900" dirty="0" err="1" smtClean="0"/>
              <a:t>Це</a:t>
            </a:r>
            <a:r>
              <a:rPr lang="ru-RU" sz="4900" dirty="0" smtClean="0"/>
              <a:t> </a:t>
            </a:r>
            <a:r>
              <a:rPr lang="ru-RU" sz="4900" dirty="0" err="1" smtClean="0"/>
              <a:t>нове</a:t>
            </a:r>
            <a:r>
              <a:rPr lang="ru-RU" sz="4900" dirty="0" smtClean="0"/>
              <a:t> </a:t>
            </a:r>
            <a:r>
              <a:rPr lang="ru-RU" sz="4900" dirty="0" err="1" smtClean="0"/>
              <a:t>ідеологічне</a:t>
            </a:r>
            <a:r>
              <a:rPr lang="ru-RU" sz="4900" dirty="0" smtClean="0"/>
              <a:t> </a:t>
            </a:r>
            <a:r>
              <a:rPr lang="ru-RU" sz="4900" dirty="0" err="1" smtClean="0"/>
              <a:t>забезпечення</a:t>
            </a:r>
            <a:r>
              <a:rPr lang="ru-RU" sz="4900" dirty="0" smtClean="0"/>
              <a:t> </a:t>
            </a:r>
            <a:r>
              <a:rPr lang="ru-RU" sz="4900" dirty="0" err="1" smtClean="0"/>
              <a:t>сталінського</a:t>
            </a:r>
            <a:r>
              <a:rPr lang="ru-RU" sz="4900" dirty="0" smtClean="0"/>
              <a:t> режиму мало особливо </a:t>
            </a:r>
            <a:r>
              <a:rPr lang="ru-RU" sz="4900" dirty="0" err="1" smtClean="0"/>
              <a:t>негативні</a:t>
            </a:r>
            <a:r>
              <a:rPr lang="ru-RU" sz="4900" dirty="0" smtClean="0"/>
              <a:t> </a:t>
            </a:r>
            <a:r>
              <a:rPr lang="ru-RU" sz="4900" dirty="0" err="1" smtClean="0"/>
              <a:t>наслідки</a:t>
            </a:r>
            <a:r>
              <a:rPr lang="ru-RU" sz="4900" dirty="0" smtClean="0"/>
              <a:t> для </a:t>
            </a:r>
            <a:r>
              <a:rPr lang="ru-RU" sz="4900" dirty="0" err="1" smtClean="0"/>
              <a:t>українців</a:t>
            </a:r>
            <a:r>
              <a:rPr lang="ru-RU" sz="4900" dirty="0" smtClean="0"/>
              <a:t>. У 1950 </a:t>
            </a:r>
            <a:r>
              <a:rPr lang="ru-RU" sz="4900" dirty="0" err="1" smtClean="0"/>
              <a:t>р.Сталін</a:t>
            </a:r>
            <a:r>
              <a:rPr lang="ru-RU" sz="4900" dirty="0" smtClean="0"/>
              <a:t>, </a:t>
            </a:r>
            <a:r>
              <a:rPr lang="ru-RU" sz="4900" dirty="0" err="1" smtClean="0"/>
              <a:t>виступаючи</a:t>
            </a:r>
            <a:r>
              <a:rPr lang="ru-RU" sz="4900" dirty="0" smtClean="0"/>
              <a:t> в </a:t>
            </a:r>
            <a:r>
              <a:rPr lang="ru-RU" sz="4900" dirty="0" err="1" smtClean="0"/>
              <a:t>дискусії</a:t>
            </a:r>
            <a:r>
              <a:rPr lang="ru-RU" sz="4900" dirty="0" smtClean="0"/>
              <a:t> </a:t>
            </a:r>
            <a:r>
              <a:rPr lang="ru-RU" sz="4900" dirty="0" err="1" smtClean="0"/>
              <a:t>з</a:t>
            </a:r>
            <a:r>
              <a:rPr lang="ru-RU" sz="4900" dirty="0" smtClean="0"/>
              <a:t> </a:t>
            </a:r>
            <a:r>
              <a:rPr lang="ru-RU" sz="4900" dirty="0" err="1" smtClean="0"/>
              <a:t>мовознавства</a:t>
            </a:r>
            <a:r>
              <a:rPr lang="ru-RU" sz="4900" dirty="0" smtClean="0"/>
              <a:t>, </a:t>
            </a:r>
            <a:r>
              <a:rPr lang="ru-RU" sz="4900" dirty="0" err="1" smtClean="0"/>
              <a:t>висунув</a:t>
            </a:r>
            <a:r>
              <a:rPr lang="ru-RU" sz="4900" dirty="0" smtClean="0"/>
              <a:t> тезу, </a:t>
            </a:r>
            <a:r>
              <a:rPr lang="ru-RU" sz="4900" dirty="0" err="1" smtClean="0"/>
              <a:t>що</a:t>
            </a:r>
            <a:r>
              <a:rPr lang="ru-RU" sz="4900" dirty="0" smtClean="0"/>
              <a:t> </a:t>
            </a:r>
            <a:r>
              <a:rPr lang="ru-RU" sz="4900" dirty="0" err="1" smtClean="0"/>
              <a:t>російська</a:t>
            </a:r>
            <a:r>
              <a:rPr lang="ru-RU" sz="4900" dirty="0" smtClean="0"/>
              <a:t>, </a:t>
            </a:r>
            <a:r>
              <a:rPr lang="ru-RU" sz="4900" dirty="0" err="1" smtClean="0"/>
              <a:t>українська</a:t>
            </a:r>
            <a:r>
              <a:rPr lang="ru-RU" sz="4900" dirty="0" smtClean="0"/>
              <a:t> </a:t>
            </a:r>
            <a:r>
              <a:rPr lang="ru-RU" sz="4900" dirty="0" err="1" smtClean="0"/>
              <a:t>і</a:t>
            </a:r>
            <a:r>
              <a:rPr lang="ru-RU" sz="4900" dirty="0" smtClean="0"/>
              <a:t> </a:t>
            </a:r>
            <a:r>
              <a:rPr lang="ru-RU" sz="4900" dirty="0" err="1" smtClean="0"/>
              <a:t>білоруська</a:t>
            </a:r>
            <a:r>
              <a:rPr lang="ru-RU" sz="4900" dirty="0" smtClean="0"/>
              <a:t> </a:t>
            </a:r>
            <a:r>
              <a:rPr lang="ru-RU" sz="4900" dirty="0" err="1" smtClean="0"/>
              <a:t>нації</a:t>
            </a:r>
            <a:r>
              <a:rPr lang="ru-RU" sz="4900" dirty="0" smtClean="0"/>
              <a:t> </a:t>
            </a:r>
            <a:r>
              <a:rPr lang="ru-RU" sz="4900" dirty="0" err="1" smtClean="0"/>
              <a:t>є</a:t>
            </a:r>
            <a:r>
              <a:rPr lang="ru-RU" sz="4900" dirty="0" smtClean="0"/>
              <a:t> результатом </a:t>
            </a:r>
            <a:r>
              <a:rPr lang="ru-RU" sz="4900" dirty="0" err="1" smtClean="0"/>
              <a:t>розгалуження</a:t>
            </a:r>
            <a:r>
              <a:rPr lang="ru-RU" sz="4900" dirty="0" smtClean="0"/>
              <a:t> "</a:t>
            </a:r>
            <a:r>
              <a:rPr lang="ru-RU" sz="4900" dirty="0" err="1" smtClean="0"/>
              <a:t>єдиної</a:t>
            </a:r>
            <a:r>
              <a:rPr lang="ru-RU" sz="4900" dirty="0" smtClean="0"/>
              <a:t> </a:t>
            </a:r>
            <a:r>
              <a:rPr lang="ru-RU" sz="4900" dirty="0" err="1" smtClean="0"/>
              <a:t>давньоруської</a:t>
            </a:r>
            <a:r>
              <a:rPr lang="ru-RU" sz="4900" dirty="0" smtClean="0"/>
              <a:t>". </a:t>
            </a:r>
            <a:r>
              <a:rPr lang="ru-RU" sz="4900" dirty="0" err="1" smtClean="0"/>
              <a:t>Цю</a:t>
            </a:r>
            <a:r>
              <a:rPr lang="ru-RU" sz="4900" dirty="0" smtClean="0"/>
              <a:t> </a:t>
            </a:r>
            <a:r>
              <a:rPr lang="ru-RU" sz="4900" dirty="0" err="1" smtClean="0"/>
              <a:t>єдину</a:t>
            </a:r>
            <a:r>
              <a:rPr lang="ru-RU" sz="4900" dirty="0" smtClean="0"/>
              <a:t> "</a:t>
            </a:r>
            <a:r>
              <a:rPr lang="ru-RU" sz="4900" dirty="0" err="1" smtClean="0"/>
              <a:t>давньоруськународність</a:t>
            </a:r>
            <a:r>
              <a:rPr lang="ru-RU" sz="4900" dirty="0" smtClean="0"/>
              <a:t>" дозволено </a:t>
            </a:r>
            <a:r>
              <a:rPr lang="ru-RU" sz="4900" dirty="0" err="1" smtClean="0"/>
              <a:t>було</a:t>
            </a:r>
            <a:r>
              <a:rPr lang="ru-RU" sz="4900" dirty="0" smtClean="0"/>
              <a:t> </a:t>
            </a:r>
            <a:r>
              <a:rPr lang="ru-RU" sz="4900" dirty="0" err="1" smtClean="0"/>
              <a:t>тлумачити</a:t>
            </a:r>
            <a:r>
              <a:rPr lang="ru-RU" sz="4900" dirty="0" smtClean="0"/>
              <a:t> як </a:t>
            </a:r>
            <a:r>
              <a:rPr lang="ru-RU" sz="4900" dirty="0" err="1" smtClean="0"/>
              <a:t>давньоросійську</a:t>
            </a:r>
            <a:r>
              <a:rPr lang="ru-RU" sz="4900" dirty="0" smtClean="0"/>
              <a:t>, </a:t>
            </a:r>
            <a:r>
              <a:rPr lang="ru-RU" sz="4900" dirty="0" err="1" smtClean="0"/>
              <a:t>але</a:t>
            </a:r>
            <a:r>
              <a:rPr lang="ru-RU" sz="4900" dirty="0" smtClean="0"/>
              <a:t> в </a:t>
            </a:r>
            <a:r>
              <a:rPr lang="ru-RU" sz="4900" dirty="0" err="1" smtClean="0"/>
              <a:t>жодному</a:t>
            </a:r>
            <a:r>
              <a:rPr lang="ru-RU" sz="4900" dirty="0" smtClean="0"/>
              <a:t> </a:t>
            </a:r>
            <a:r>
              <a:rPr lang="ru-RU" sz="4900" dirty="0" err="1" smtClean="0"/>
              <a:t>випадку</a:t>
            </a:r>
            <a:r>
              <a:rPr lang="ru-RU" sz="4900" dirty="0" smtClean="0"/>
              <a:t> не як </a:t>
            </a:r>
            <a:r>
              <a:rPr lang="ru-RU" sz="4900" dirty="0" err="1" smtClean="0"/>
              <a:t>давню</a:t>
            </a:r>
            <a:r>
              <a:rPr lang="ru-RU" sz="4900" dirty="0" smtClean="0"/>
              <a:t> </a:t>
            </a:r>
            <a:r>
              <a:rPr lang="ru-RU" sz="4900" dirty="0" err="1" smtClean="0"/>
              <a:t>українську</a:t>
            </a:r>
            <a:r>
              <a:rPr lang="ru-RU" sz="4900" dirty="0" smtClean="0"/>
              <a:t>.</a:t>
            </a:r>
            <a:br>
              <a:rPr lang="ru-RU" sz="4900" dirty="0" smtClean="0"/>
            </a:br>
            <a:endParaRPr lang="ru-RU" sz="4900" dirty="0" smtClean="0"/>
          </a:p>
          <a:p>
            <a:endParaRPr lang="ru-RU" sz="4900" dirty="0" smtClean="0"/>
          </a:p>
          <a:p>
            <a:r>
              <a:rPr lang="ru-RU" sz="4900" dirty="0" smtClean="0"/>
              <a:t>Так у СРСР </a:t>
            </a:r>
            <a:r>
              <a:rPr lang="ru-RU" sz="4900" dirty="0" err="1" smtClean="0"/>
              <a:t>з'явилось</a:t>
            </a:r>
            <a:r>
              <a:rPr lang="ru-RU" sz="4900" dirty="0" smtClean="0"/>
              <a:t> </a:t>
            </a:r>
            <a:r>
              <a:rPr lang="ru-RU" sz="4900" dirty="0" err="1" smtClean="0"/>
              <a:t>явище</a:t>
            </a:r>
            <a:r>
              <a:rPr lang="ru-RU" sz="4900" dirty="0" smtClean="0"/>
              <a:t>, яке </a:t>
            </a:r>
            <a:r>
              <a:rPr lang="ru-RU" sz="4900" dirty="0" err="1" smtClean="0"/>
              <a:t>отримало</a:t>
            </a:r>
            <a:r>
              <a:rPr lang="ru-RU" sz="4900" dirty="0" smtClean="0"/>
              <a:t> </a:t>
            </a:r>
            <a:r>
              <a:rPr lang="ru-RU" sz="4900" dirty="0" err="1" smtClean="0"/>
              <a:t>назву</a:t>
            </a:r>
            <a:r>
              <a:rPr lang="ru-RU" sz="4900" dirty="0" smtClean="0"/>
              <a:t> за </a:t>
            </a:r>
            <a:r>
              <a:rPr lang="ru-RU" sz="4900" dirty="0" err="1" smtClean="0"/>
              <a:t>іменем</a:t>
            </a:r>
            <a:r>
              <a:rPr lang="ru-RU" sz="4900" dirty="0" smtClean="0"/>
              <a:t> </a:t>
            </a:r>
            <a:r>
              <a:rPr lang="ru-RU" sz="4900" dirty="0" err="1" smtClean="0"/>
              <a:t>його</a:t>
            </a:r>
            <a:r>
              <a:rPr lang="ru-RU" sz="4900" dirty="0" smtClean="0"/>
              <a:t> головного </a:t>
            </a:r>
            <a:r>
              <a:rPr lang="ru-RU" sz="4900" dirty="0" err="1" smtClean="0"/>
              <a:t>провідника</a:t>
            </a:r>
            <a:r>
              <a:rPr lang="ru-RU" sz="4900" dirty="0" smtClean="0"/>
              <a:t> А.Жданова. "</a:t>
            </a:r>
            <a:r>
              <a:rPr lang="ru-RU" sz="4900" dirty="0" err="1" smtClean="0"/>
              <a:t>Жданівщина</a:t>
            </a:r>
            <a:r>
              <a:rPr lang="ru-RU" sz="4900" dirty="0" smtClean="0"/>
              <a:t>" (1946-1949 </a:t>
            </a:r>
            <a:r>
              <a:rPr lang="ru-RU" sz="4900" dirty="0" err="1" smtClean="0"/>
              <a:t>pp</a:t>
            </a:r>
            <a:r>
              <a:rPr lang="ru-RU" sz="4900" dirty="0" smtClean="0"/>
              <a:t>.) </a:t>
            </a:r>
            <a:r>
              <a:rPr lang="ru-RU" sz="4900" dirty="0" err="1" smtClean="0"/>
              <a:t>означає</a:t>
            </a:r>
            <a:r>
              <a:rPr lang="ru-RU" sz="4900" dirty="0" smtClean="0"/>
              <a:t> широкий </a:t>
            </a:r>
            <a:r>
              <a:rPr lang="ru-RU" sz="4900" dirty="0" err="1" smtClean="0"/>
              <a:t>наступ</a:t>
            </a:r>
            <a:r>
              <a:rPr lang="ru-RU" sz="4900" dirty="0" smtClean="0"/>
              <a:t> </a:t>
            </a:r>
            <a:r>
              <a:rPr lang="ru-RU" sz="4900" dirty="0" err="1" smtClean="0"/>
              <a:t>сталінського</a:t>
            </a:r>
            <a:r>
              <a:rPr lang="ru-RU" sz="4900" dirty="0" smtClean="0"/>
              <a:t> режиму в </a:t>
            </a:r>
            <a:r>
              <a:rPr lang="ru-RU" sz="4900" dirty="0" err="1" smtClean="0"/>
              <a:t>галузі</a:t>
            </a:r>
            <a:r>
              <a:rPr lang="ru-RU" sz="4900" dirty="0" smtClean="0"/>
              <a:t> </a:t>
            </a:r>
            <a:r>
              <a:rPr lang="ru-RU" sz="4900" dirty="0" err="1" smtClean="0"/>
              <a:t>ідеології</a:t>
            </a:r>
            <a:r>
              <a:rPr lang="ru-RU" sz="4900" dirty="0" smtClean="0"/>
              <a:t>, </a:t>
            </a:r>
            <a:r>
              <a:rPr lang="ru-RU" sz="4900" dirty="0" err="1" smtClean="0"/>
              <a:t>культури</a:t>
            </a:r>
            <a:r>
              <a:rPr lang="ru-RU" sz="4900" dirty="0" smtClean="0"/>
              <a:t>, науки, </a:t>
            </a:r>
            <a:r>
              <a:rPr lang="ru-RU" sz="4900" dirty="0" err="1" smtClean="0"/>
              <a:t>літератури</a:t>
            </a:r>
            <a:r>
              <a:rPr lang="ru-RU" sz="4900" dirty="0" smtClean="0"/>
              <a:t>, </a:t>
            </a:r>
            <a:r>
              <a:rPr lang="ru-RU" sz="4900" dirty="0" err="1" smtClean="0"/>
              <a:t>мистецтва</a:t>
            </a:r>
            <a:r>
              <a:rPr lang="ru-RU" sz="4900" dirty="0" smtClean="0"/>
              <a:t> </a:t>
            </a:r>
            <a:r>
              <a:rPr lang="ru-RU" sz="4900" dirty="0" err="1" smtClean="0"/>
              <a:t>з</a:t>
            </a:r>
            <a:r>
              <a:rPr lang="ru-RU" sz="4900" dirty="0" smtClean="0"/>
              <a:t> метою </a:t>
            </a:r>
            <a:r>
              <a:rPr lang="ru-RU" sz="4900" dirty="0" err="1" smtClean="0"/>
              <a:t>встановлення</a:t>
            </a:r>
            <a:r>
              <a:rPr lang="ru-RU" sz="4900" dirty="0" smtClean="0"/>
              <a:t> </a:t>
            </a:r>
            <a:r>
              <a:rPr lang="ru-RU" sz="4900" dirty="0" err="1" smtClean="0"/>
              <a:t>жорстокого</a:t>
            </a:r>
            <a:r>
              <a:rPr lang="ru-RU" sz="4900" dirty="0" smtClean="0"/>
              <a:t> контролю над </a:t>
            </a:r>
            <a:r>
              <a:rPr lang="ru-RU" sz="4900" dirty="0" err="1" smtClean="0"/>
              <a:t>духовним</a:t>
            </a:r>
            <a:r>
              <a:rPr lang="ru-RU" sz="4900" dirty="0" smtClean="0"/>
              <a:t> </a:t>
            </a:r>
            <a:r>
              <a:rPr lang="ru-RU" sz="4900" dirty="0" err="1" smtClean="0"/>
              <a:t>розвитком</a:t>
            </a:r>
            <a:r>
              <a:rPr lang="ru-RU" sz="4900" dirty="0" smtClean="0"/>
              <a:t> </a:t>
            </a:r>
            <a:r>
              <a:rPr lang="ru-RU" sz="4900" dirty="0" err="1" smtClean="0"/>
              <a:t>радянського</a:t>
            </a:r>
            <a:r>
              <a:rPr lang="ru-RU" sz="4900" dirty="0" smtClean="0"/>
              <a:t> </a:t>
            </a:r>
            <a:r>
              <a:rPr lang="ru-RU" sz="4900" dirty="0" err="1" smtClean="0"/>
              <a:t>суспільства</a:t>
            </a:r>
            <a:r>
              <a:rPr lang="ru-RU" sz="4900" dirty="0" smtClean="0"/>
              <a:t>. Жданов </a:t>
            </a:r>
            <a:r>
              <a:rPr lang="ru-RU" sz="4900" dirty="0" err="1" smtClean="0"/>
              <a:t>виступав</a:t>
            </a:r>
            <a:r>
              <a:rPr lang="ru-RU" sz="4900" dirty="0" smtClean="0"/>
              <a:t> </a:t>
            </a:r>
            <a:r>
              <a:rPr lang="ru-RU" sz="4900" dirty="0" err="1" smtClean="0"/>
              <a:t>офіційним</a:t>
            </a:r>
            <a:r>
              <a:rPr lang="ru-RU" sz="4900" dirty="0" smtClean="0"/>
              <a:t> теоретиком </a:t>
            </a:r>
            <a:r>
              <a:rPr lang="ru-RU" sz="4900" dirty="0" err="1" smtClean="0"/>
              <a:t>і</a:t>
            </a:r>
            <a:r>
              <a:rPr lang="ru-RU" sz="4900" dirty="0" smtClean="0"/>
              <a:t> </a:t>
            </a:r>
            <a:r>
              <a:rPr lang="ru-RU" sz="4900" dirty="0" err="1" smtClean="0"/>
              <a:t>організатором</a:t>
            </a:r>
            <a:r>
              <a:rPr lang="ru-RU" sz="4900" dirty="0" smtClean="0"/>
              <a:t> </a:t>
            </a:r>
            <a:r>
              <a:rPr lang="ru-RU" sz="4900" dirty="0" err="1" smtClean="0"/>
              <a:t>цього</a:t>
            </a:r>
            <a:r>
              <a:rPr lang="ru-RU" sz="4900" dirty="0" smtClean="0"/>
              <a:t> </a:t>
            </a:r>
            <a:r>
              <a:rPr lang="ru-RU" sz="4900" dirty="0" err="1" smtClean="0"/>
              <a:t>наступу</a:t>
            </a:r>
            <a:r>
              <a:rPr lang="ru-RU" sz="4900" dirty="0" smtClean="0"/>
              <a:t>.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 smtClean="0"/>
          </a:p>
          <a:p>
            <a:endParaRPr lang="ru-RU" dirty="0"/>
          </a:p>
        </p:txBody>
      </p:sp>
      <p:pic>
        <p:nvPicPr>
          <p:cNvPr id="7" name="Содержимое 5" descr="i.jpe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85786" y="1571612"/>
            <a:ext cx="2750363" cy="392909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85860"/>
          </a:xfrm>
        </p:spPr>
        <p:txBody>
          <a:bodyPr>
            <a:normAutofit fontScale="90000"/>
          </a:bodyPr>
          <a:lstStyle/>
          <a:p>
            <a:r>
              <a:rPr lang="uk-UA" sz="5400" dirty="0" smtClean="0"/>
              <a:t>Боротьба з </a:t>
            </a:r>
            <a:r>
              <a:rPr lang="uk-UA" sz="5400" dirty="0" smtClean="0"/>
              <a:t>  </a:t>
            </a:r>
            <a:r>
              <a:rPr lang="uk-UA" sz="5400" dirty="0" err="1" smtClean="0"/>
              <a:t>“</a:t>
            </a:r>
            <a:r>
              <a:rPr lang="uk-UA" sz="5400" dirty="0" err="1" smtClean="0"/>
              <a:t>космополітизмом”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86412"/>
          </a:xfrm>
        </p:spPr>
        <p:txBody>
          <a:bodyPr>
            <a:noAutofit/>
          </a:bodyPr>
          <a:lstStyle/>
          <a:p>
            <a:r>
              <a:rPr lang="ru-RU" sz="1600" dirty="0" smtClean="0"/>
              <a:t>За </a:t>
            </a:r>
            <a:r>
              <a:rPr lang="ru-RU" sz="1600" dirty="0" err="1" smtClean="0"/>
              <a:t>тодішньою</a:t>
            </a:r>
            <a:r>
              <a:rPr lang="ru-RU" sz="1600" dirty="0" smtClean="0"/>
              <a:t> </a:t>
            </a:r>
            <a:r>
              <a:rPr lang="ru-RU" sz="1600" dirty="0" err="1" smtClean="0"/>
              <a:t>термінологією</a:t>
            </a:r>
            <a:r>
              <a:rPr lang="ru-RU" sz="1600" dirty="0" smtClean="0"/>
              <a:t> </a:t>
            </a:r>
            <a:r>
              <a:rPr lang="ru-RU" sz="1600" dirty="0" err="1" smtClean="0"/>
              <a:t>боротьба</a:t>
            </a:r>
            <a:r>
              <a:rPr lang="ru-RU" sz="1600" dirty="0" smtClean="0"/>
              <a:t> </a:t>
            </a:r>
            <a:r>
              <a:rPr lang="ru-RU" sz="1600" dirty="0" err="1" smtClean="0"/>
              <a:t>розгорталась</a:t>
            </a:r>
            <a:r>
              <a:rPr lang="ru-RU" sz="1600" dirty="0" smtClean="0"/>
              <a:t> </a:t>
            </a:r>
            <a:r>
              <a:rPr lang="ru-RU" sz="1600" dirty="0" err="1" smtClean="0"/>
              <a:t>проти</a:t>
            </a:r>
            <a:r>
              <a:rPr lang="ru-RU" sz="1600" dirty="0" smtClean="0"/>
              <a:t> "</a:t>
            </a:r>
            <a:r>
              <a:rPr lang="ru-RU" sz="1600" dirty="0" err="1" smtClean="0"/>
              <a:t>безідейності</a:t>
            </a:r>
            <a:r>
              <a:rPr lang="ru-RU" sz="1600" dirty="0" smtClean="0"/>
              <a:t>, </a:t>
            </a:r>
            <a:r>
              <a:rPr lang="ru-RU" sz="1600" dirty="0" err="1" smtClean="0"/>
              <a:t>безпринципності</a:t>
            </a:r>
            <a:r>
              <a:rPr lang="ru-RU" sz="1600" dirty="0" smtClean="0"/>
              <a:t>, </a:t>
            </a:r>
            <a:r>
              <a:rPr lang="ru-RU" sz="1600" dirty="0" err="1" smtClean="0"/>
              <a:t>формалізму</a:t>
            </a:r>
            <a:r>
              <a:rPr lang="ru-RU" sz="1600" dirty="0" smtClean="0"/>
              <a:t>, </a:t>
            </a:r>
            <a:r>
              <a:rPr lang="ru-RU" sz="1600" dirty="0" err="1" smtClean="0"/>
              <a:t>космополітизму</a:t>
            </a:r>
            <a:r>
              <a:rPr lang="ru-RU" sz="1600" dirty="0" smtClean="0"/>
              <a:t> </a:t>
            </a:r>
            <a:r>
              <a:rPr lang="ru-RU" sz="1600" dirty="0" err="1" smtClean="0"/>
              <a:t>й</a:t>
            </a:r>
            <a:r>
              <a:rPr lang="ru-RU" sz="1600" dirty="0" smtClean="0"/>
              <a:t> </a:t>
            </a:r>
            <a:r>
              <a:rPr lang="ru-RU" sz="1600" dirty="0" err="1" smtClean="0"/>
              <a:t>низькопоклонства</a:t>
            </a:r>
            <a:r>
              <a:rPr lang="ru-RU" sz="1600" dirty="0" smtClean="0"/>
              <a:t> перед </a:t>
            </a:r>
            <a:r>
              <a:rPr lang="ru-RU" sz="1600" dirty="0" err="1" smtClean="0"/>
              <a:t>гнилим</a:t>
            </a:r>
            <a:r>
              <a:rPr lang="ru-RU" sz="1600" dirty="0" smtClean="0"/>
              <a:t> Заходом", </a:t>
            </a:r>
            <a:r>
              <a:rPr lang="ru-RU" sz="1600" dirty="0" err="1" smtClean="0"/>
              <a:t>проти</a:t>
            </a:r>
            <a:r>
              <a:rPr lang="ru-RU" sz="1600" dirty="0" smtClean="0"/>
              <a:t> "буржуазного </a:t>
            </a:r>
            <a:r>
              <a:rPr lang="ru-RU" sz="1600" dirty="0" err="1" smtClean="0"/>
              <a:t>націоналізму</a:t>
            </a:r>
            <a:r>
              <a:rPr lang="ru-RU" sz="1600" dirty="0" smtClean="0"/>
              <a:t>". За </a:t>
            </a:r>
            <a:r>
              <a:rPr lang="ru-RU" sz="1600" dirty="0" err="1" smtClean="0"/>
              <a:t>період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1946 по 1951 р. </a:t>
            </a:r>
            <a:r>
              <a:rPr lang="ru-RU" sz="1600" dirty="0" err="1" smtClean="0"/>
              <a:t>було</a:t>
            </a:r>
            <a:r>
              <a:rPr lang="ru-RU" sz="1600" dirty="0" smtClean="0"/>
              <a:t> </a:t>
            </a:r>
            <a:r>
              <a:rPr lang="ru-RU" sz="1600" dirty="0" err="1" smtClean="0"/>
              <a:t>прийнято</a:t>
            </a:r>
            <a:r>
              <a:rPr lang="ru-RU" sz="1600" dirty="0" smtClean="0"/>
              <a:t> 12 </a:t>
            </a:r>
            <a:r>
              <a:rPr lang="ru-RU" sz="1600" dirty="0" err="1" smtClean="0"/>
              <a:t>партійних</a:t>
            </a:r>
            <a:r>
              <a:rPr lang="ru-RU" sz="1600" dirty="0" smtClean="0"/>
              <a:t> постанов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ідеологічних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питань</a:t>
            </a:r>
            <a:r>
              <a:rPr lang="ru-RU" sz="1600" dirty="0" smtClean="0"/>
              <a:t>. Початок </a:t>
            </a:r>
            <a:r>
              <a:rPr lang="ru-RU" sz="1600" dirty="0" err="1" smtClean="0"/>
              <a:t>було</a:t>
            </a:r>
            <a:r>
              <a:rPr lang="ru-RU" sz="1600" dirty="0" smtClean="0"/>
              <a:t> </a:t>
            </a:r>
            <a:r>
              <a:rPr lang="ru-RU" sz="1600" dirty="0" err="1" smtClean="0"/>
              <a:t>покладено</a:t>
            </a:r>
            <a:r>
              <a:rPr lang="ru-RU" sz="1600" dirty="0" smtClean="0"/>
              <a:t> постановами ЦК ВКП(б) "Про </a:t>
            </a:r>
            <a:r>
              <a:rPr lang="ru-RU" sz="1600" dirty="0" err="1" smtClean="0"/>
              <a:t>журнали</a:t>
            </a:r>
            <a:r>
              <a:rPr lang="ru-RU" sz="1600" dirty="0" smtClean="0"/>
              <a:t> "Звезда" </a:t>
            </a:r>
            <a:r>
              <a:rPr lang="ru-RU" sz="1600" dirty="0" err="1" smtClean="0"/>
              <a:t>і</a:t>
            </a:r>
            <a:r>
              <a:rPr lang="ru-RU" sz="1600" dirty="0" smtClean="0"/>
              <a:t> "</a:t>
            </a:r>
            <a:r>
              <a:rPr lang="ru-RU" sz="1600" dirty="0" err="1" smtClean="0"/>
              <a:t>Ленінград</a:t>
            </a:r>
            <a:r>
              <a:rPr lang="ru-RU" sz="1600" dirty="0" smtClean="0"/>
              <a:t>", </a:t>
            </a:r>
            <a:r>
              <a:rPr lang="ru-RU" sz="1600" dirty="0" err="1" smtClean="0"/>
              <a:t>спрямовані</a:t>
            </a:r>
            <a:r>
              <a:rPr lang="ru-RU" sz="1600" dirty="0" smtClean="0"/>
              <a:t> </a:t>
            </a:r>
            <a:r>
              <a:rPr lang="ru-RU" sz="1600" dirty="0" err="1" smtClean="0"/>
              <a:t>проти</a:t>
            </a:r>
            <a:r>
              <a:rPr lang="ru-RU" sz="1600" dirty="0" smtClean="0"/>
              <a:t> </a:t>
            </a:r>
            <a:r>
              <a:rPr lang="ru-RU" sz="1600" dirty="0" err="1" smtClean="0"/>
              <a:t>творчості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А.Ахматової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М.Зощенка</a:t>
            </a:r>
            <a:r>
              <a:rPr lang="ru-RU" sz="1600" dirty="0" smtClean="0"/>
              <a:t>, "Про </a:t>
            </a:r>
            <a:r>
              <a:rPr lang="ru-RU" sz="1600" dirty="0" err="1" smtClean="0"/>
              <a:t>кінофільм</a:t>
            </a:r>
            <a:r>
              <a:rPr lang="ru-RU" sz="1600" dirty="0" smtClean="0"/>
              <a:t> "Большая жизнь" та </a:t>
            </a:r>
            <a:r>
              <a:rPr lang="ru-RU" sz="1600" dirty="0" err="1" smtClean="0"/>
              <a:t>ін</a:t>
            </a:r>
            <a:r>
              <a:rPr lang="ru-RU" sz="1600" dirty="0" smtClean="0"/>
              <a:t>. За шаблоном, </a:t>
            </a:r>
            <a:r>
              <a:rPr lang="ru-RU" sz="1600" dirty="0" err="1" smtClean="0"/>
              <a:t>виготовленим</a:t>
            </a:r>
            <a:r>
              <a:rPr lang="ru-RU" sz="1600" dirty="0" smtClean="0"/>
              <a:t> у </a:t>
            </a:r>
            <a:r>
              <a:rPr lang="ru-RU" sz="1600" dirty="0" err="1" smtClean="0"/>
              <a:t>Москві</a:t>
            </a:r>
            <a:r>
              <a:rPr lang="ru-RU" sz="1600" dirty="0" smtClean="0"/>
              <a:t>, </a:t>
            </a:r>
            <a:r>
              <a:rPr lang="ru-RU" sz="1600" dirty="0" err="1" smtClean="0"/>
              <a:t>цього</a:t>
            </a:r>
            <a:r>
              <a:rPr lang="ru-RU" sz="1600" dirty="0" smtClean="0"/>
              <a:t> ж 1946 р. ЦК КП(б)У </a:t>
            </a:r>
            <a:r>
              <a:rPr lang="ru-RU" sz="1600" dirty="0" err="1" smtClean="0"/>
              <a:t>ухвалив</a:t>
            </a:r>
            <a:r>
              <a:rPr lang="ru-RU" sz="1600" dirty="0" smtClean="0"/>
              <a:t> </a:t>
            </a:r>
            <a:r>
              <a:rPr lang="ru-RU" sz="1600" dirty="0" err="1" smtClean="0"/>
              <a:t>кілька</a:t>
            </a:r>
            <a:r>
              <a:rPr lang="ru-RU" sz="1600" dirty="0" smtClean="0"/>
              <a:t> постанов "Про </a:t>
            </a:r>
            <a:r>
              <a:rPr lang="ru-RU" sz="1600" dirty="0" err="1" smtClean="0"/>
              <a:t>перекручення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помилки</a:t>
            </a:r>
            <a:r>
              <a:rPr lang="ru-RU" sz="1600" dirty="0" smtClean="0"/>
              <a:t> у </a:t>
            </a:r>
            <a:r>
              <a:rPr lang="ru-RU" sz="1600" dirty="0" err="1" smtClean="0"/>
              <a:t>висвітленні</a:t>
            </a:r>
            <a:r>
              <a:rPr lang="ru-RU" sz="1600" dirty="0" smtClean="0"/>
              <a:t> </a:t>
            </a:r>
            <a:r>
              <a:rPr lang="ru-RU" sz="1600" dirty="0" err="1" smtClean="0"/>
              <a:t>української</a:t>
            </a:r>
            <a:r>
              <a:rPr lang="ru-RU" sz="1600" dirty="0" smtClean="0"/>
              <a:t> </a:t>
            </a:r>
            <a:r>
              <a:rPr lang="ru-RU" sz="1600" dirty="0" err="1" smtClean="0"/>
              <a:t>літератури</a:t>
            </a:r>
            <a:r>
              <a:rPr lang="ru-RU" sz="1600" dirty="0" smtClean="0"/>
              <a:t> в "</a:t>
            </a:r>
            <a:r>
              <a:rPr lang="ru-RU" sz="1600" dirty="0" err="1" smtClean="0"/>
              <a:t>Нарисі</a:t>
            </a:r>
            <a:r>
              <a:rPr lang="ru-RU" sz="1600" dirty="0" smtClean="0"/>
              <a:t> </a:t>
            </a:r>
            <a:r>
              <a:rPr lang="ru-RU" sz="1600" dirty="0" err="1" smtClean="0"/>
              <a:t>історії</a:t>
            </a:r>
            <a:r>
              <a:rPr lang="ru-RU" sz="1600" dirty="0" smtClean="0"/>
              <a:t> </a:t>
            </a:r>
            <a:r>
              <a:rPr lang="ru-RU" sz="1600" dirty="0" err="1" smtClean="0"/>
              <a:t>української</a:t>
            </a:r>
            <a:r>
              <a:rPr lang="ru-RU" sz="1600" dirty="0" smtClean="0"/>
              <a:t> </a:t>
            </a:r>
            <a:r>
              <a:rPr lang="ru-RU" sz="1600" dirty="0" err="1" smtClean="0"/>
              <a:t>літератури</a:t>
            </a:r>
            <a:r>
              <a:rPr lang="ru-RU" sz="1600" dirty="0" smtClean="0"/>
              <a:t>", "Про журнал </a:t>
            </a:r>
            <a:r>
              <a:rPr lang="ru-RU" sz="1600" dirty="0" err="1" smtClean="0"/>
              <a:t>сатири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гумору</a:t>
            </a:r>
            <a:r>
              <a:rPr lang="ru-RU" sz="1600" dirty="0" smtClean="0"/>
              <a:t> "</a:t>
            </a:r>
            <a:r>
              <a:rPr lang="ru-RU" sz="1600" dirty="0" err="1" smtClean="0"/>
              <a:t>Перець</a:t>
            </a:r>
            <a:r>
              <a:rPr lang="ru-RU" sz="1600" dirty="0" smtClean="0"/>
              <a:t>", "Про журнал "</a:t>
            </a:r>
            <a:r>
              <a:rPr lang="ru-RU" sz="1600" dirty="0" err="1" smtClean="0"/>
              <a:t>Вітчизна</a:t>
            </a:r>
            <a:r>
              <a:rPr lang="ru-RU" sz="1600" dirty="0" smtClean="0"/>
              <a:t>", "Про репертуар </a:t>
            </a:r>
            <a:r>
              <a:rPr lang="ru-RU" sz="1600" dirty="0" err="1" smtClean="0"/>
              <a:t>драматичних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інших</a:t>
            </a:r>
            <a:r>
              <a:rPr lang="ru-RU" sz="1600" dirty="0" smtClean="0"/>
              <a:t> </a:t>
            </a:r>
            <a:r>
              <a:rPr lang="ru-RU" sz="1600" dirty="0" err="1" smtClean="0"/>
              <a:t>театрів</a:t>
            </a:r>
            <a:r>
              <a:rPr lang="ru-RU" sz="1600" dirty="0" smtClean="0"/>
              <a:t> </a:t>
            </a:r>
            <a:r>
              <a:rPr lang="ru-RU" sz="1600" dirty="0" err="1" smtClean="0"/>
              <a:t>України</a:t>
            </a:r>
            <a:r>
              <a:rPr lang="ru-RU" sz="1600" dirty="0" smtClean="0"/>
              <a:t>" та </a:t>
            </a:r>
            <a:r>
              <a:rPr lang="ru-RU" sz="1600" dirty="0" err="1" smtClean="0"/>
              <a:t>ін</a:t>
            </a:r>
            <a:r>
              <a:rPr lang="ru-RU" sz="1600" dirty="0" smtClean="0"/>
              <a:t>. Для "</a:t>
            </a:r>
            <a:r>
              <a:rPr lang="ru-RU" sz="1600" dirty="0" err="1" smtClean="0"/>
              <a:t>зміцнення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керівництва</a:t>
            </a:r>
            <a:r>
              <a:rPr lang="ru-RU" sz="1600" dirty="0" smtClean="0"/>
              <a:t>" </a:t>
            </a:r>
            <a:r>
              <a:rPr lang="ru-RU" sz="1600" dirty="0" err="1" smtClean="0"/>
              <a:t>українською</a:t>
            </a:r>
            <a:r>
              <a:rPr lang="ru-RU" sz="1600" dirty="0" smtClean="0"/>
              <a:t> </a:t>
            </a:r>
            <a:r>
              <a:rPr lang="ru-RU" sz="1600" dirty="0" err="1" smtClean="0"/>
              <a:t>парторганізацією</a:t>
            </a:r>
            <a:r>
              <a:rPr lang="ru-RU" sz="1600" dirty="0" smtClean="0"/>
              <a:t> Москвою </a:t>
            </a:r>
            <a:r>
              <a:rPr lang="ru-RU" sz="1600" dirty="0" err="1" smtClean="0"/>
              <a:t>було</a:t>
            </a:r>
            <a:r>
              <a:rPr lang="ru-RU" sz="1600" dirty="0" smtClean="0"/>
              <a:t> направлено Л.М.Кагановича (</a:t>
            </a:r>
            <a:r>
              <a:rPr lang="ru-RU" sz="1600" dirty="0" err="1" smtClean="0"/>
              <a:t>М.Хрущов</a:t>
            </a:r>
            <a:r>
              <a:rPr lang="ru-RU" sz="1600" dirty="0" smtClean="0"/>
              <a:t> </a:t>
            </a:r>
            <a:r>
              <a:rPr lang="ru-RU" sz="1600" dirty="0" err="1" smtClean="0"/>
              <a:t>був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переміщений</a:t>
            </a:r>
            <a:r>
              <a:rPr lang="ru-RU" sz="1600" dirty="0" smtClean="0"/>
              <a:t> на </a:t>
            </a:r>
            <a:r>
              <a:rPr lang="ru-RU" sz="1600" dirty="0" err="1" smtClean="0"/>
              <a:t>другорядний</a:t>
            </a:r>
            <a:r>
              <a:rPr lang="ru-RU" sz="1600" dirty="0" smtClean="0"/>
              <a:t> пост </a:t>
            </a:r>
            <a:r>
              <a:rPr lang="ru-RU" sz="1600" dirty="0" err="1" smtClean="0"/>
              <a:t>голови</a:t>
            </a:r>
            <a:r>
              <a:rPr lang="ru-RU" sz="1600" dirty="0" smtClean="0"/>
              <a:t> уряду). Каганович </a:t>
            </a:r>
            <a:r>
              <a:rPr lang="ru-RU" sz="1600" dirty="0" err="1" smtClean="0"/>
              <a:t>розгорнув</a:t>
            </a:r>
            <a:r>
              <a:rPr lang="ru-RU" sz="1600" dirty="0" smtClean="0"/>
              <a:t> </a:t>
            </a:r>
            <a:r>
              <a:rPr lang="ru-RU" sz="1600" dirty="0" err="1" smtClean="0"/>
              <a:t>бурхливу</a:t>
            </a:r>
            <a:r>
              <a:rPr lang="ru-RU" sz="1600" dirty="0" smtClean="0"/>
              <a:t> </a:t>
            </a:r>
            <a:r>
              <a:rPr lang="ru-RU" sz="1600" dirty="0" err="1" smtClean="0"/>
              <a:t>діяльність</a:t>
            </a:r>
            <a:r>
              <a:rPr lang="ru-RU" sz="1600" dirty="0" smtClean="0"/>
              <a:t> по </a:t>
            </a:r>
            <a:r>
              <a:rPr lang="ru-RU" sz="1600" dirty="0" err="1" smtClean="0"/>
              <a:t>боротьбі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"</a:t>
            </a:r>
            <a:r>
              <a:rPr lang="ru-RU" sz="1600" dirty="0" err="1" smtClean="0"/>
              <a:t>українським</a:t>
            </a:r>
            <a:r>
              <a:rPr lang="ru-RU" sz="1600" dirty="0" smtClean="0"/>
              <a:t> </a:t>
            </a:r>
            <a:r>
              <a:rPr lang="ru-RU" sz="1600" dirty="0" err="1" smtClean="0"/>
              <a:t>буржуазним</a:t>
            </a:r>
            <a:r>
              <a:rPr lang="ru-RU" sz="1600" dirty="0" smtClean="0"/>
              <a:t> </a:t>
            </a:r>
            <a:r>
              <a:rPr lang="ru-RU" sz="1600" dirty="0" err="1" smtClean="0"/>
              <a:t>націоналізмом</a:t>
            </a:r>
            <a:r>
              <a:rPr lang="ru-RU" sz="1600" dirty="0" smtClean="0"/>
              <a:t>". Ним </a:t>
            </a:r>
            <a:r>
              <a:rPr lang="ru-RU" sz="1600" dirty="0" err="1" smtClean="0"/>
              <a:t>фактично</a:t>
            </a:r>
            <a:r>
              <a:rPr lang="ru-RU" sz="1600" dirty="0" smtClean="0"/>
              <a:t> </a:t>
            </a:r>
            <a:r>
              <a:rPr lang="ru-RU" sz="1600" dirty="0" err="1" smtClean="0"/>
              <a:t>була</a:t>
            </a:r>
            <a:r>
              <a:rPr lang="ru-RU" sz="1600" dirty="0" smtClean="0"/>
              <a:t> </a:t>
            </a:r>
            <a:r>
              <a:rPr lang="ru-RU" sz="1600" dirty="0" err="1" smtClean="0"/>
              <a:t>підготовлена</a:t>
            </a:r>
            <a:r>
              <a:rPr lang="ru-RU" sz="1600" dirty="0" smtClean="0"/>
              <a:t> велика </a:t>
            </a:r>
            <a:r>
              <a:rPr lang="ru-RU" sz="1600" dirty="0" err="1" smtClean="0"/>
              <a:t>розстрільна</a:t>
            </a:r>
            <a:r>
              <a:rPr lang="ru-RU" sz="1600" dirty="0" smtClean="0"/>
              <a:t> справа, жертвами </a:t>
            </a:r>
            <a:r>
              <a:rPr lang="ru-RU" sz="1600" dirty="0" err="1" smtClean="0"/>
              <a:t>якої</a:t>
            </a:r>
            <a:r>
              <a:rPr lang="ru-RU" sz="1600" dirty="0" smtClean="0"/>
              <a:t> </a:t>
            </a:r>
            <a:r>
              <a:rPr lang="ru-RU" sz="1600" dirty="0" err="1" smtClean="0"/>
              <a:t>мав</a:t>
            </a:r>
            <a:r>
              <a:rPr lang="ru-RU" sz="1600" dirty="0" smtClean="0"/>
              <a:t> </a:t>
            </a:r>
            <a:r>
              <a:rPr lang="ru-RU" sz="1600" dirty="0" err="1" smtClean="0"/>
              <a:t>би</a:t>
            </a:r>
            <a:r>
              <a:rPr lang="ru-RU" sz="1600" dirty="0" smtClean="0"/>
              <a:t> стати </a:t>
            </a:r>
            <a:r>
              <a:rPr lang="ru-RU" sz="1600" dirty="0" err="1" smtClean="0"/>
              <a:t>цвіт</a:t>
            </a:r>
            <a:r>
              <a:rPr lang="ru-RU" sz="1600" dirty="0" smtClean="0"/>
              <a:t> </a:t>
            </a:r>
            <a:r>
              <a:rPr lang="ru-RU" sz="1600" dirty="0" err="1" smtClean="0"/>
              <a:t>української</a:t>
            </a:r>
            <a:r>
              <a:rPr lang="ru-RU" sz="1600" dirty="0" smtClean="0"/>
              <a:t> </a:t>
            </a:r>
            <a:r>
              <a:rPr lang="ru-RU" sz="1600" dirty="0" err="1" smtClean="0"/>
              <a:t>інтелігенції</a:t>
            </a:r>
            <a:r>
              <a:rPr lang="ru-RU" sz="1600" dirty="0" smtClean="0"/>
              <a:t> того часу: </a:t>
            </a:r>
            <a:r>
              <a:rPr lang="ru-RU" sz="1600" dirty="0" err="1" smtClean="0"/>
              <a:t>А.Малишко</a:t>
            </a:r>
            <a:r>
              <a:rPr lang="ru-RU" sz="1600" dirty="0" smtClean="0"/>
              <a:t>, П.Панч, </a:t>
            </a:r>
            <a:r>
              <a:rPr lang="ru-RU" sz="1600" dirty="0" err="1" smtClean="0"/>
              <a:t>М.Рильський</a:t>
            </a:r>
            <a:r>
              <a:rPr lang="ru-RU" sz="1600" dirty="0" smtClean="0"/>
              <a:t>, </a:t>
            </a:r>
            <a:r>
              <a:rPr lang="ru-RU" sz="1600" dirty="0" err="1" smtClean="0"/>
              <a:t>Ю.Яновський</a:t>
            </a:r>
            <a:r>
              <a:rPr lang="ru-RU" sz="1600" dirty="0" smtClean="0"/>
              <a:t> та </a:t>
            </a:r>
            <a:r>
              <a:rPr lang="ru-RU" sz="1600" dirty="0" err="1" smtClean="0"/>
              <a:t>ін</a:t>
            </a:r>
            <a:r>
              <a:rPr lang="ru-RU" sz="1600" dirty="0" smtClean="0"/>
              <a:t>. Та </a:t>
            </a:r>
            <a:r>
              <a:rPr lang="ru-RU" sz="1600" dirty="0" err="1" smtClean="0"/>
              <a:t>ініціатива</a:t>
            </a:r>
            <a:r>
              <a:rPr lang="ru-RU" sz="1600" dirty="0" smtClean="0"/>
              <a:t> Кагановича </a:t>
            </a:r>
            <a:r>
              <a:rPr lang="ru-RU" sz="1600" dirty="0" err="1" smtClean="0"/>
              <a:t>виявилась</a:t>
            </a:r>
            <a:r>
              <a:rPr lang="ru-RU" sz="1600" dirty="0" smtClean="0"/>
              <a:t> </a:t>
            </a:r>
            <a:r>
              <a:rPr lang="ru-RU" sz="1600" dirty="0" err="1" smtClean="0"/>
              <a:t>невчасною</a:t>
            </a:r>
            <a:r>
              <a:rPr lang="ru-RU" sz="1600" dirty="0" smtClean="0"/>
              <a:t>,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він</a:t>
            </a:r>
            <a:r>
              <a:rPr lang="ru-RU" sz="1600" dirty="0" smtClean="0"/>
              <a:t> </a:t>
            </a:r>
            <a:r>
              <a:rPr lang="ru-RU" sz="1600" dirty="0" err="1" smtClean="0"/>
              <a:t>був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відкликаний</a:t>
            </a:r>
            <a:r>
              <a:rPr lang="ru-RU" sz="1600" dirty="0" smtClean="0"/>
              <a:t> до </a:t>
            </a:r>
            <a:r>
              <a:rPr lang="ru-RU" sz="1600" dirty="0" err="1" smtClean="0"/>
              <a:t>Москви</a:t>
            </a:r>
            <a:r>
              <a:rPr lang="ru-RU" sz="1600" dirty="0" smtClean="0"/>
              <a:t>. На порядку денному у </a:t>
            </a:r>
            <a:r>
              <a:rPr lang="ru-RU" sz="1600" dirty="0" err="1" smtClean="0"/>
              <a:t>сталінському</a:t>
            </a:r>
            <a:r>
              <a:rPr lang="ru-RU" sz="1600" dirty="0" smtClean="0"/>
              <a:t> </a:t>
            </a:r>
            <a:r>
              <a:rPr lang="ru-RU" sz="1600" dirty="0" err="1" smtClean="0"/>
              <a:t>керівництві</a:t>
            </a:r>
            <a:r>
              <a:rPr lang="ru-RU" sz="1600" dirty="0" smtClean="0"/>
              <a:t> стояло </a:t>
            </a:r>
            <a:r>
              <a:rPr lang="ru-RU" sz="1600" dirty="0" err="1" smtClean="0"/>
              <a:t>питання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боротьби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"</a:t>
            </a:r>
            <a:r>
              <a:rPr lang="ru-RU" sz="1600" dirty="0" err="1" smtClean="0"/>
              <a:t>низькопоклонством</a:t>
            </a:r>
            <a:r>
              <a:rPr lang="ru-RU" sz="1600" dirty="0" smtClean="0"/>
              <a:t>" перед Заходом, </a:t>
            </a:r>
            <a:r>
              <a:rPr lang="ru-RU" sz="1600" dirty="0" err="1" smtClean="0"/>
              <a:t>проти</a:t>
            </a:r>
            <a:r>
              <a:rPr lang="ru-RU" sz="1600" dirty="0" smtClean="0"/>
              <a:t> "</a:t>
            </a:r>
            <a:r>
              <a:rPr lang="ru-RU" sz="1600" dirty="0" err="1" smtClean="0"/>
              <a:t>космополітизму</a:t>
            </a:r>
            <a:r>
              <a:rPr lang="ru-RU" sz="1600" dirty="0" smtClean="0"/>
              <a:t>". </a:t>
            </a:r>
            <a:r>
              <a:rPr lang="ru-RU" sz="1600" dirty="0" err="1" smtClean="0"/>
              <a:t>Об'єктом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переслідувань</a:t>
            </a:r>
            <a:r>
              <a:rPr lang="ru-RU" sz="1600" dirty="0" smtClean="0"/>
              <a:t> </a:t>
            </a:r>
            <a:r>
              <a:rPr lang="ru-RU" sz="1600" dirty="0" err="1" smtClean="0"/>
              <a:t>були</a:t>
            </a:r>
            <a:r>
              <a:rPr lang="ru-RU" sz="1600" dirty="0" smtClean="0"/>
              <a:t> </a:t>
            </a:r>
            <a:r>
              <a:rPr lang="ru-RU" sz="1600" dirty="0" err="1" smtClean="0"/>
              <a:t>обрані</a:t>
            </a:r>
            <a:r>
              <a:rPr lang="ru-RU" sz="1600" dirty="0" smtClean="0"/>
              <a:t> </a:t>
            </a:r>
            <a:r>
              <a:rPr lang="ru-RU" sz="1600" dirty="0" err="1" smtClean="0"/>
              <a:t>літератори</a:t>
            </a:r>
            <a:r>
              <a:rPr lang="ru-RU" sz="1600" dirty="0" smtClean="0"/>
              <a:t>, </a:t>
            </a:r>
            <a:r>
              <a:rPr lang="ru-RU" sz="1600" dirty="0" err="1" smtClean="0"/>
              <a:t>митці</a:t>
            </a:r>
            <a:r>
              <a:rPr lang="ru-RU" sz="1600" dirty="0" smtClean="0"/>
              <a:t>, </a:t>
            </a:r>
            <a:r>
              <a:rPr lang="ru-RU" sz="1600" dirty="0" err="1" smtClean="0"/>
              <a:t>учені</a:t>
            </a:r>
            <a:r>
              <a:rPr lang="ru-RU" sz="1600" dirty="0" smtClean="0"/>
              <a:t>.</a:t>
            </a:r>
            <a:br>
              <a:rPr lang="ru-RU" sz="1600" dirty="0" smtClean="0"/>
            </a:br>
            <a:endParaRPr lang="ru-RU" sz="1600" dirty="0" smtClean="0"/>
          </a:p>
          <a:p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3438" y="928670"/>
            <a:ext cx="4038600" cy="5712007"/>
          </a:xfrm>
        </p:spPr>
        <p:txBody>
          <a:bodyPr>
            <a:normAutofit fontScale="62500" lnSpcReduction="20000"/>
          </a:bodyPr>
          <a:lstStyle/>
          <a:p>
            <a:r>
              <a:rPr lang="ru-RU" sz="2800" dirty="0" err="1" smtClean="0"/>
              <a:t>Ця</a:t>
            </a:r>
            <a:r>
              <a:rPr lang="ru-RU" sz="2800" dirty="0" smtClean="0"/>
              <a:t> </a:t>
            </a:r>
            <a:r>
              <a:rPr lang="ru-RU" sz="2800" dirty="0" err="1" smtClean="0"/>
              <a:t>кампанія</a:t>
            </a:r>
            <a:r>
              <a:rPr lang="ru-RU" sz="2800" dirty="0" smtClean="0"/>
              <a:t> мала на </a:t>
            </a:r>
            <a:r>
              <a:rPr lang="ru-RU" sz="2800" dirty="0" err="1" smtClean="0"/>
              <a:t>меті</a:t>
            </a:r>
            <a:r>
              <a:rPr lang="ru-RU" sz="2800" dirty="0" smtClean="0"/>
              <a:t> </a:t>
            </a:r>
            <a:r>
              <a:rPr lang="ru-RU" sz="2800" dirty="0" err="1" smtClean="0"/>
              <a:t>посилити</a:t>
            </a:r>
            <a:r>
              <a:rPr lang="ru-RU" sz="2800" dirty="0" smtClean="0"/>
              <a:t> </a:t>
            </a:r>
            <a:r>
              <a:rPr lang="ru-RU" sz="2800" dirty="0" err="1" smtClean="0"/>
              <a:t>культурно-ідеологічну</a:t>
            </a:r>
            <a:r>
              <a:rPr lang="ru-RU" sz="2800" dirty="0" smtClean="0"/>
              <a:t> </a:t>
            </a:r>
            <a:r>
              <a:rPr lang="ru-RU" sz="2800" dirty="0" err="1" smtClean="0"/>
              <a:t>ізоляцію</a:t>
            </a:r>
            <a:r>
              <a:rPr lang="ru-RU" sz="2800" dirty="0" smtClean="0"/>
              <a:t> </a:t>
            </a:r>
            <a:r>
              <a:rPr lang="ru-RU" sz="2800" dirty="0" err="1" smtClean="0"/>
              <a:t>радянського</a:t>
            </a:r>
            <a:r>
              <a:rPr lang="ru-RU" sz="2800" dirty="0" smtClean="0"/>
              <a:t> </a:t>
            </a:r>
            <a:r>
              <a:rPr lang="ru-RU" sz="2800" dirty="0" err="1" smtClean="0"/>
              <a:t>суспільства</a:t>
            </a:r>
            <a:r>
              <a:rPr lang="ru-RU" sz="2800" dirty="0" smtClean="0"/>
              <a:t>, </a:t>
            </a:r>
            <a:r>
              <a:rPr lang="ru-RU" sz="2800" dirty="0" err="1" smtClean="0"/>
              <a:t>ізолювати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протиставити</a:t>
            </a:r>
            <a:r>
              <a:rPr lang="ru-RU" sz="2800" dirty="0" smtClean="0"/>
              <a:t> </a:t>
            </a:r>
            <a:r>
              <a:rPr lang="ru-RU" sz="2800" dirty="0" err="1" smtClean="0"/>
              <a:t>інтелігенцію</a:t>
            </a:r>
            <a:r>
              <a:rPr lang="ru-RU" sz="2800" dirty="0" smtClean="0"/>
              <a:t> </a:t>
            </a:r>
            <a:r>
              <a:rPr lang="ru-RU" sz="2800" dirty="0" err="1" smtClean="0"/>
              <a:t>іншим</a:t>
            </a:r>
            <a:r>
              <a:rPr lang="ru-RU" sz="2800" dirty="0" smtClean="0"/>
              <a:t> </a:t>
            </a:r>
            <a:r>
              <a:rPr lang="ru-RU" sz="2800" dirty="0" err="1" smtClean="0"/>
              <a:t>прошаркам</a:t>
            </a:r>
            <a:r>
              <a:rPr lang="ru-RU" sz="2800" dirty="0" smtClean="0"/>
              <a:t> </a:t>
            </a:r>
            <a:r>
              <a:rPr lang="ru-RU" sz="2800" dirty="0" err="1" smtClean="0"/>
              <a:t>суспільства</a:t>
            </a:r>
            <a:r>
              <a:rPr lang="ru-RU" sz="2800" dirty="0" smtClean="0"/>
              <a:t>, </a:t>
            </a:r>
            <a:r>
              <a:rPr lang="ru-RU" sz="2800" dirty="0" err="1" smtClean="0"/>
              <a:t>розпалити</a:t>
            </a:r>
            <a:r>
              <a:rPr lang="ru-RU" sz="2800" dirty="0" smtClean="0"/>
              <a:t> </a:t>
            </a:r>
            <a:r>
              <a:rPr lang="ru-RU" sz="2800" dirty="0" err="1" smtClean="0"/>
              <a:t>шовіністичні</a:t>
            </a:r>
            <a:r>
              <a:rPr lang="ru-RU" sz="2800" dirty="0" smtClean="0"/>
              <a:t> та </a:t>
            </a:r>
            <a:r>
              <a:rPr lang="ru-RU" sz="2800" dirty="0" err="1" smtClean="0"/>
              <a:t>антисемітські</a:t>
            </a:r>
            <a:r>
              <a:rPr lang="ru-RU" sz="2800" dirty="0" smtClean="0"/>
              <a:t> </a:t>
            </a:r>
            <a:r>
              <a:rPr lang="ru-RU" sz="2800" dirty="0" err="1" smtClean="0"/>
              <a:t>настрої</a:t>
            </a:r>
            <a:r>
              <a:rPr lang="ru-RU" sz="2800" dirty="0" smtClean="0"/>
              <a:t>, </a:t>
            </a:r>
            <a:r>
              <a:rPr lang="ru-RU" sz="2800" dirty="0" err="1" smtClean="0"/>
              <a:t>посилити</a:t>
            </a:r>
            <a:r>
              <a:rPr lang="ru-RU" sz="2800" dirty="0" smtClean="0"/>
              <a:t> </a:t>
            </a:r>
            <a:r>
              <a:rPr lang="ru-RU" sz="2800" dirty="0" err="1" smtClean="0"/>
              <a:t>процес</a:t>
            </a:r>
            <a:r>
              <a:rPr lang="ru-RU" sz="2800" dirty="0" smtClean="0"/>
              <a:t> </a:t>
            </a:r>
            <a:r>
              <a:rPr lang="ru-RU" sz="2800" dirty="0" err="1" smtClean="0"/>
              <a:t>русифікації</a:t>
            </a:r>
            <a:r>
              <a:rPr lang="ru-RU" sz="2800" dirty="0" smtClean="0"/>
              <a:t>, </a:t>
            </a:r>
            <a:r>
              <a:rPr lang="ru-RU" sz="2800" dirty="0" err="1" smtClean="0"/>
              <a:t>відновити</a:t>
            </a:r>
            <a:r>
              <a:rPr lang="ru-RU" sz="2800" dirty="0" smtClean="0"/>
              <a:t> образ </a:t>
            </a:r>
            <a:r>
              <a:rPr lang="ru-RU" sz="2800" dirty="0" err="1" smtClean="0"/>
              <a:t>внутрішнього</a:t>
            </a:r>
            <a:r>
              <a:rPr lang="ru-RU" sz="2800" dirty="0" smtClean="0"/>
              <a:t> ворога, так </a:t>
            </a:r>
            <a:r>
              <a:rPr lang="ru-RU" sz="2800" dirty="0" err="1" smtClean="0"/>
              <a:t>необхідного</a:t>
            </a:r>
            <a:r>
              <a:rPr lang="ru-RU" sz="2800" dirty="0" smtClean="0"/>
              <a:t> для </a:t>
            </a:r>
            <a:r>
              <a:rPr lang="ru-RU" sz="2800" dirty="0" err="1" smtClean="0"/>
              <a:t>тоталітарного</a:t>
            </a:r>
            <a:r>
              <a:rPr lang="ru-RU" sz="2800" dirty="0" smtClean="0"/>
              <a:t> режиму.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 smtClean="0"/>
          </a:p>
          <a:p>
            <a:r>
              <a:rPr lang="ru-RU" sz="2800" dirty="0" smtClean="0"/>
              <a:t>Сигналом до атаки </a:t>
            </a:r>
            <a:r>
              <a:rPr lang="ru-RU" sz="2800" dirty="0" err="1" smtClean="0"/>
              <a:t>проти</a:t>
            </a:r>
            <a:r>
              <a:rPr lang="ru-RU" sz="2800" dirty="0" smtClean="0"/>
              <a:t> </a:t>
            </a:r>
            <a:r>
              <a:rPr lang="ru-RU" sz="2800" dirty="0" err="1" smtClean="0"/>
              <a:t>космополітів</a:t>
            </a:r>
            <a:r>
              <a:rPr lang="ru-RU" sz="2800" dirty="0" smtClean="0"/>
              <a:t> стала </a:t>
            </a:r>
            <a:r>
              <a:rPr lang="ru-RU" sz="2800" dirty="0" err="1" smtClean="0"/>
              <a:t>редакційна</a:t>
            </a:r>
            <a:r>
              <a:rPr lang="ru-RU" sz="2800" dirty="0" smtClean="0"/>
              <a:t> </a:t>
            </a:r>
            <a:r>
              <a:rPr lang="ru-RU" sz="2800" dirty="0" err="1" smtClean="0"/>
              <a:t>стаття</a:t>
            </a:r>
            <a:r>
              <a:rPr lang="ru-RU" sz="2800" dirty="0" smtClean="0"/>
              <a:t> "Про одну </a:t>
            </a:r>
            <a:r>
              <a:rPr lang="ru-RU" sz="2800" dirty="0" err="1" smtClean="0"/>
              <a:t>антипатріотичну</a:t>
            </a:r>
            <a:r>
              <a:rPr lang="ru-RU" sz="2800" dirty="0" smtClean="0"/>
              <a:t> </a:t>
            </a:r>
            <a:r>
              <a:rPr lang="ru-RU" sz="2800" dirty="0" err="1" smtClean="0"/>
              <a:t>групу</a:t>
            </a:r>
            <a:r>
              <a:rPr lang="ru-RU" sz="2800" dirty="0" smtClean="0"/>
              <a:t> </a:t>
            </a:r>
            <a:r>
              <a:rPr lang="ru-RU" sz="2800" dirty="0" err="1" smtClean="0"/>
              <a:t>театральних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критиків</a:t>
            </a:r>
            <a:r>
              <a:rPr lang="ru-RU" sz="2800" dirty="0" smtClean="0"/>
              <a:t>", </a:t>
            </a:r>
            <a:r>
              <a:rPr lang="ru-RU" sz="2800" dirty="0" err="1" smtClean="0"/>
              <a:t>опублікована</a:t>
            </a:r>
            <a:r>
              <a:rPr lang="ru-RU" sz="2800" dirty="0" smtClean="0"/>
              <a:t> в </a:t>
            </a:r>
            <a:r>
              <a:rPr lang="ru-RU" sz="2800" dirty="0" err="1" smtClean="0"/>
              <a:t>січні</a:t>
            </a:r>
            <a:r>
              <a:rPr lang="ru-RU" sz="2800" dirty="0" smtClean="0"/>
              <a:t> 1949 р. у </a:t>
            </a:r>
            <a:r>
              <a:rPr lang="ru-RU" sz="2800" dirty="0" err="1" smtClean="0"/>
              <a:t>газеті</a:t>
            </a:r>
            <a:r>
              <a:rPr lang="ru-RU" sz="2800" dirty="0" smtClean="0"/>
              <a:t> "Правда". </a:t>
            </a:r>
            <a:r>
              <a:rPr lang="ru-RU" sz="2800" dirty="0" err="1" smtClean="0"/>
              <a:t>Відгомоном</a:t>
            </a:r>
            <a:r>
              <a:rPr lang="ru-RU" sz="2800" dirty="0" smtClean="0"/>
              <a:t> </a:t>
            </a:r>
            <a:r>
              <a:rPr lang="ru-RU" sz="2800" dirty="0" err="1" smtClean="0"/>
              <a:t>цієї</a:t>
            </a:r>
            <a:r>
              <a:rPr lang="ru-RU" sz="2800" dirty="0" smtClean="0"/>
              <a:t> </a:t>
            </a:r>
            <a:r>
              <a:rPr lang="ru-RU" sz="2800" dirty="0" err="1" smtClean="0"/>
              <a:t>статті</a:t>
            </a:r>
            <a:r>
              <a:rPr lang="ru-RU" sz="2800" dirty="0" smtClean="0"/>
              <a:t> в </a:t>
            </a:r>
            <a:r>
              <a:rPr lang="ru-RU" sz="2800" dirty="0" err="1" smtClean="0"/>
              <a:t>Україні</a:t>
            </a:r>
            <a:r>
              <a:rPr lang="ru-RU" sz="2800" dirty="0" smtClean="0"/>
              <a:t> стало </a:t>
            </a:r>
            <a:r>
              <a:rPr lang="ru-RU" sz="2800" dirty="0" err="1" smtClean="0"/>
              <a:t>навішування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ярликів</a:t>
            </a:r>
            <a:r>
              <a:rPr lang="ru-RU" sz="2800" dirty="0" smtClean="0"/>
              <a:t> "</a:t>
            </a:r>
            <a:r>
              <a:rPr lang="ru-RU" sz="2800" dirty="0" err="1" smtClean="0"/>
              <a:t>безрідних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космополитів</a:t>
            </a:r>
            <a:r>
              <a:rPr lang="ru-RU" sz="2800" dirty="0" smtClean="0"/>
              <a:t>" на </a:t>
            </a:r>
            <a:r>
              <a:rPr lang="ru-RU" sz="2800" dirty="0" err="1" smtClean="0"/>
              <a:t>літературних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театральних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критиків</a:t>
            </a:r>
            <a:r>
              <a:rPr lang="ru-RU" sz="2800" dirty="0" smtClean="0"/>
              <a:t> </a:t>
            </a:r>
            <a:r>
              <a:rPr lang="ru-RU" sz="2800" dirty="0" err="1" smtClean="0"/>
              <a:t>О.Борщагівського</a:t>
            </a:r>
            <a:r>
              <a:rPr lang="ru-RU" sz="2800" dirty="0" smtClean="0"/>
              <a:t>, </a:t>
            </a:r>
            <a:r>
              <a:rPr lang="ru-RU" sz="2800" dirty="0" err="1" smtClean="0"/>
              <a:t>А.Гозенпура</a:t>
            </a:r>
            <a:r>
              <a:rPr lang="ru-RU" sz="2800" dirty="0" smtClean="0"/>
              <a:t>.</a:t>
            </a:r>
            <a:endParaRPr lang="ru-RU" sz="2800" dirty="0" smtClean="0"/>
          </a:p>
          <a:p>
            <a:endParaRPr lang="ru-RU" dirty="0"/>
          </a:p>
        </p:txBody>
      </p:sp>
      <p:pic>
        <p:nvPicPr>
          <p:cNvPr id="7" name="Содержимое 6" descr="i.jpe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71472" y="1071546"/>
            <a:ext cx="3615716" cy="5214974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24492"/>
          </a:xfrm>
        </p:spPr>
        <p:txBody>
          <a:bodyPr/>
          <a:lstStyle/>
          <a:p>
            <a:r>
              <a:rPr lang="ru-RU" dirty="0" err="1" smtClean="0"/>
              <a:t>Кампанія</a:t>
            </a:r>
            <a:r>
              <a:rPr lang="ru-RU" dirty="0" smtClean="0"/>
              <a:t> </a:t>
            </a:r>
            <a:r>
              <a:rPr lang="ru-RU" dirty="0" err="1" smtClean="0"/>
              <a:t>боротьби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косполітами</a:t>
            </a:r>
            <a:r>
              <a:rPr lang="ru-RU" dirty="0" smtClean="0"/>
              <a:t> мала </a:t>
            </a:r>
            <a:r>
              <a:rPr lang="ru-RU" dirty="0" err="1" smtClean="0"/>
              <a:t>негативні</a:t>
            </a:r>
            <a:r>
              <a:rPr lang="ru-RU" dirty="0" smtClean="0"/>
              <a:t> </a:t>
            </a:r>
            <a:r>
              <a:rPr lang="ru-RU" dirty="0" err="1" smtClean="0"/>
              <a:t>наслідки</a:t>
            </a:r>
            <a:r>
              <a:rPr lang="ru-RU" dirty="0" smtClean="0"/>
              <a:t> для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: у </a:t>
            </a:r>
            <a:r>
              <a:rPr lang="ru-RU" dirty="0" err="1" smtClean="0"/>
              <a:t>літературі</a:t>
            </a:r>
            <a:r>
              <a:rPr lang="ru-RU" dirty="0" smtClean="0"/>
              <a:t> та </a:t>
            </a:r>
            <a:r>
              <a:rPr lang="ru-RU" dirty="0" err="1" smtClean="0"/>
              <a:t>театрі</a:t>
            </a:r>
            <a:r>
              <a:rPr lang="ru-RU" dirty="0" smtClean="0"/>
              <a:t>, по </a:t>
            </a:r>
            <a:r>
              <a:rPr lang="ru-RU" dirty="0" err="1" smtClean="0"/>
              <a:t>суті</a:t>
            </a:r>
            <a:r>
              <a:rPr lang="ru-RU" dirty="0" smtClean="0"/>
              <a:t>, </a:t>
            </a:r>
            <a:r>
              <a:rPr lang="ru-RU" dirty="0" err="1" smtClean="0"/>
              <a:t>зникло</a:t>
            </a:r>
            <a:r>
              <a:rPr lang="ru-RU" dirty="0" smtClean="0"/>
              <a:t> </a:t>
            </a:r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 err="1" smtClean="0"/>
              <a:t>мистецької</a:t>
            </a:r>
            <a:r>
              <a:rPr lang="ru-RU" dirty="0" smtClean="0"/>
              <a:t> </a:t>
            </a:r>
            <a:r>
              <a:rPr lang="ru-RU" dirty="0" err="1" smtClean="0"/>
              <a:t>школи</a:t>
            </a:r>
            <a:r>
              <a:rPr lang="ru-RU" dirty="0" smtClean="0"/>
              <a:t>; </a:t>
            </a:r>
            <a:r>
              <a:rPr lang="ru-RU" dirty="0" err="1" smtClean="0"/>
              <a:t>поглибилась</a:t>
            </a:r>
            <a:r>
              <a:rPr lang="ru-RU" dirty="0" smtClean="0"/>
              <a:t> </a:t>
            </a:r>
            <a:r>
              <a:rPr lang="ru-RU" dirty="0" err="1" smtClean="0"/>
              <a:t>ізоляція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надбань</a:t>
            </a:r>
            <a:r>
              <a:rPr lang="ru-RU" dirty="0" smtClean="0"/>
              <a:t> </a:t>
            </a:r>
            <a:r>
              <a:rPr lang="ru-RU" dirty="0" err="1" smtClean="0"/>
              <a:t>західної</a:t>
            </a:r>
            <a:r>
              <a:rPr lang="ru-RU" dirty="0" smtClean="0"/>
              <a:t> </a:t>
            </a:r>
            <a:r>
              <a:rPr lang="ru-RU" dirty="0" err="1" smtClean="0"/>
              <a:t>культури;театральна</a:t>
            </a:r>
            <a:r>
              <a:rPr lang="ru-RU" dirty="0" smtClean="0"/>
              <a:t> та </a:t>
            </a:r>
            <a:r>
              <a:rPr lang="ru-RU" dirty="0" err="1" smtClean="0"/>
              <a:t>літературна</a:t>
            </a:r>
            <a:r>
              <a:rPr lang="ru-RU" dirty="0" smtClean="0"/>
              <a:t> критика </a:t>
            </a:r>
            <a:r>
              <a:rPr lang="ru-RU" dirty="0" err="1" smtClean="0"/>
              <a:t>перетворилася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засобу</a:t>
            </a:r>
            <a:r>
              <a:rPr lang="ru-RU" dirty="0" smtClean="0"/>
              <a:t> </a:t>
            </a:r>
            <a:r>
              <a:rPr lang="ru-RU" dirty="0" err="1" smtClean="0"/>
              <a:t>стимулювання</a:t>
            </a:r>
            <a:r>
              <a:rPr lang="ru-RU" dirty="0" smtClean="0"/>
              <a:t> </a:t>
            </a:r>
            <a:r>
              <a:rPr lang="ru-RU" dirty="0" err="1" smtClean="0"/>
              <a:t>творчого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на </a:t>
            </a:r>
            <a:r>
              <a:rPr lang="ru-RU" dirty="0" err="1" smtClean="0"/>
              <a:t>засіб</a:t>
            </a:r>
            <a:r>
              <a:rPr lang="ru-RU" dirty="0" smtClean="0"/>
              <a:t> </a:t>
            </a:r>
            <a:r>
              <a:rPr lang="ru-RU" dirty="0" err="1" smtClean="0"/>
              <a:t>втримання</a:t>
            </a:r>
            <a:r>
              <a:rPr lang="ru-RU" dirty="0" smtClean="0"/>
              <a:t> </a:t>
            </a:r>
            <a:r>
              <a:rPr lang="ru-RU" dirty="0" err="1" smtClean="0"/>
              <a:t>митців</a:t>
            </a:r>
            <a:r>
              <a:rPr lang="ru-RU" dirty="0" smtClean="0"/>
              <a:t> у рамках </a:t>
            </a:r>
            <a:r>
              <a:rPr lang="ru-RU" dirty="0" err="1" smtClean="0"/>
              <a:t>офіційної</a:t>
            </a:r>
            <a:r>
              <a:rPr lang="ru-RU" dirty="0" smtClean="0"/>
              <a:t> </a:t>
            </a:r>
            <a:r>
              <a:rPr lang="ru-RU" dirty="0" err="1" smtClean="0"/>
              <a:t>ідеології</a:t>
            </a:r>
            <a:r>
              <a:rPr lang="ru-RU" dirty="0" smtClean="0"/>
              <a:t>; </a:t>
            </a:r>
            <a:r>
              <a:rPr lang="ru-RU" dirty="0" err="1" smtClean="0"/>
              <a:t>обмежено</a:t>
            </a:r>
            <a:r>
              <a:rPr lang="ru-RU" dirty="0" smtClean="0"/>
              <a:t> свободу </a:t>
            </a:r>
            <a:r>
              <a:rPr lang="ru-RU" dirty="0" err="1" smtClean="0"/>
              <a:t>творчості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8200" y="571480"/>
            <a:ext cx="4038600" cy="607223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З початку 50-х </a:t>
            </a:r>
            <a:r>
              <a:rPr lang="ru-RU" dirty="0" err="1" smtClean="0"/>
              <a:t>років</a:t>
            </a:r>
            <a:r>
              <a:rPr lang="ru-RU" dirty="0" smtClean="0"/>
              <a:t> </a:t>
            </a:r>
            <a:r>
              <a:rPr lang="ru-RU" dirty="0" err="1" smtClean="0"/>
              <a:t>насувається</a:t>
            </a:r>
            <a:r>
              <a:rPr lang="ru-RU" dirty="0" smtClean="0"/>
              <a:t> нова </a:t>
            </a:r>
            <a:r>
              <a:rPr lang="ru-RU" dirty="0" err="1" smtClean="0"/>
              <a:t>хвиля</a:t>
            </a:r>
            <a:r>
              <a:rPr lang="ru-RU" dirty="0" smtClean="0"/>
              <a:t> </a:t>
            </a:r>
            <a:r>
              <a:rPr lang="ru-RU" dirty="0" err="1" smtClean="0"/>
              <a:t>звинувачень</a:t>
            </a:r>
            <a:r>
              <a:rPr lang="ru-RU" dirty="0" smtClean="0"/>
              <a:t> </a:t>
            </a:r>
            <a:r>
              <a:rPr lang="ru-RU" dirty="0" err="1" smtClean="0"/>
              <a:t>української</a:t>
            </a:r>
            <a:r>
              <a:rPr lang="ru-RU" dirty="0" smtClean="0"/>
              <a:t> </a:t>
            </a:r>
            <a:r>
              <a:rPr lang="ru-RU" dirty="0" err="1" smtClean="0"/>
              <a:t>інтелігенції</a:t>
            </a:r>
            <a:r>
              <a:rPr lang="ru-RU" dirty="0" smtClean="0"/>
              <a:t>. </a:t>
            </a:r>
            <a:r>
              <a:rPr lang="ru-RU" dirty="0" err="1" smtClean="0"/>
              <a:t>Цькували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письменників</a:t>
            </a:r>
            <a:r>
              <a:rPr lang="ru-RU" dirty="0" smtClean="0"/>
              <a:t>. </a:t>
            </a:r>
            <a:r>
              <a:rPr lang="ru-RU" dirty="0" err="1" smtClean="0"/>
              <a:t>Переслідувань</a:t>
            </a:r>
            <a:r>
              <a:rPr lang="ru-RU" dirty="0" smtClean="0"/>
              <a:t> </a:t>
            </a:r>
            <a:r>
              <a:rPr lang="ru-RU" dirty="0" err="1" smtClean="0"/>
              <a:t>зазнали</a:t>
            </a:r>
            <a:r>
              <a:rPr lang="ru-RU" dirty="0" smtClean="0"/>
              <a:t> </a:t>
            </a:r>
            <a:r>
              <a:rPr lang="ru-RU" dirty="0" err="1" smtClean="0"/>
              <a:t>українські</a:t>
            </a:r>
            <a:r>
              <a:rPr lang="ru-RU" dirty="0" smtClean="0"/>
              <a:t> </a:t>
            </a:r>
            <a:r>
              <a:rPr lang="ru-RU" dirty="0" err="1" smtClean="0"/>
              <a:t>композитори</a:t>
            </a:r>
            <a:r>
              <a:rPr lang="ru-RU" dirty="0" smtClean="0"/>
              <a:t> </a:t>
            </a:r>
            <a:r>
              <a:rPr lang="ru-RU" dirty="0" err="1" smtClean="0"/>
              <a:t>Б.Лятошинський</a:t>
            </a:r>
            <a:r>
              <a:rPr lang="ru-RU" dirty="0" smtClean="0"/>
              <a:t>, </a:t>
            </a:r>
            <a:r>
              <a:rPr lang="ru-RU" dirty="0" err="1" smtClean="0"/>
              <a:t>М.Колесса</a:t>
            </a:r>
            <a:r>
              <a:rPr lang="ru-RU" dirty="0" smtClean="0"/>
              <a:t>, </a:t>
            </a:r>
            <a:r>
              <a:rPr lang="ru-RU" dirty="0" err="1" smtClean="0"/>
              <a:t>М.Вериківський</a:t>
            </a:r>
            <a:r>
              <a:rPr lang="ru-RU" dirty="0" smtClean="0"/>
              <a:t>, </a:t>
            </a:r>
            <a:r>
              <a:rPr lang="ru-RU" dirty="0" err="1" smtClean="0"/>
              <a:t>К.Данькевич</a:t>
            </a:r>
            <a:r>
              <a:rPr lang="ru-RU" dirty="0" smtClean="0"/>
              <a:t> (опера "Богдан </a:t>
            </a:r>
            <a:r>
              <a:rPr lang="ru-RU" dirty="0" err="1" smtClean="0"/>
              <a:t>Хмельницький</a:t>
            </a:r>
            <a:r>
              <a:rPr lang="ru-RU" dirty="0" smtClean="0"/>
              <a:t>"), </a:t>
            </a:r>
            <a:r>
              <a:rPr lang="ru-RU" dirty="0" err="1" smtClean="0"/>
              <a:t>науковці</a:t>
            </a:r>
            <a:r>
              <a:rPr lang="ru-RU" dirty="0" smtClean="0"/>
              <a:t>. Особливо </a:t>
            </a:r>
            <a:r>
              <a:rPr lang="ru-RU" dirty="0" err="1" smtClean="0"/>
              <a:t>лютій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нещадній</a:t>
            </a:r>
            <a:r>
              <a:rPr lang="ru-RU" dirty="0" smtClean="0"/>
              <a:t> </a:t>
            </a:r>
            <a:r>
              <a:rPr lang="ru-RU" dirty="0" err="1" smtClean="0"/>
              <a:t>критиці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піддано</a:t>
            </a:r>
            <a:r>
              <a:rPr lang="ru-RU" dirty="0" smtClean="0"/>
              <a:t> </a:t>
            </a:r>
            <a:r>
              <a:rPr lang="ru-RU" dirty="0" err="1" smtClean="0"/>
              <a:t>В.Сосюру</a:t>
            </a:r>
            <a:r>
              <a:rPr lang="ru-RU" dirty="0" smtClean="0"/>
              <a:t> за </a:t>
            </a:r>
            <a:r>
              <a:rPr lang="ru-RU" dirty="0" err="1" smtClean="0"/>
              <a:t>вірш</a:t>
            </a:r>
            <a:r>
              <a:rPr lang="ru-RU" dirty="0" smtClean="0"/>
              <a:t> "</a:t>
            </a:r>
            <a:r>
              <a:rPr lang="ru-RU" dirty="0" err="1" smtClean="0"/>
              <a:t>Любіть</a:t>
            </a:r>
            <a:r>
              <a:rPr lang="ru-RU" dirty="0" smtClean="0"/>
              <a:t> </a:t>
            </a:r>
            <a:r>
              <a:rPr lang="ru-RU" dirty="0" err="1" smtClean="0"/>
              <a:t>Україну</a:t>
            </a:r>
            <a:r>
              <a:rPr lang="ru-RU" dirty="0" smtClean="0"/>
              <a:t>" (1944р.),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оголошувався</a:t>
            </a:r>
            <a:r>
              <a:rPr lang="ru-RU" dirty="0" smtClean="0"/>
              <a:t> "</a:t>
            </a:r>
            <a:r>
              <a:rPr lang="ru-RU" dirty="0" err="1" smtClean="0"/>
              <a:t>ідейно</a:t>
            </a:r>
            <a:r>
              <a:rPr lang="ru-RU" dirty="0" smtClean="0"/>
              <a:t> </a:t>
            </a:r>
            <a:r>
              <a:rPr lang="ru-RU" dirty="0" err="1" smtClean="0"/>
              <a:t>порочним</a:t>
            </a:r>
            <a:r>
              <a:rPr lang="ru-RU" dirty="0" smtClean="0"/>
              <a:t> </a:t>
            </a:r>
            <a:r>
              <a:rPr lang="ru-RU" dirty="0" err="1" smtClean="0"/>
              <a:t>твором</a:t>
            </a:r>
            <a:r>
              <a:rPr lang="ru-RU" dirty="0" smtClean="0"/>
              <a:t>".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7" name="Содержимое 8" descr="i.jpe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71472" y="1285860"/>
            <a:ext cx="3867178" cy="400052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38806"/>
          </a:xfrm>
        </p:spPr>
        <p:txBody>
          <a:bodyPr/>
          <a:lstStyle/>
          <a:p>
            <a:r>
              <a:rPr lang="ru-RU" dirty="0" err="1" smtClean="0"/>
              <a:t>Ждан</a:t>
            </a:r>
            <a:r>
              <a:rPr lang="uk-UA" dirty="0" smtClean="0"/>
              <a:t>і</a:t>
            </a:r>
            <a:r>
              <a:rPr lang="ru-RU" dirty="0" err="1" smtClean="0"/>
              <a:t>вщина</a:t>
            </a:r>
            <a:r>
              <a:rPr lang="ru-RU" dirty="0" smtClean="0"/>
              <a:t> </a:t>
            </a:r>
            <a:r>
              <a:rPr lang="ru-RU" dirty="0" err="1" smtClean="0"/>
              <a:t>призвела</a:t>
            </a:r>
            <a:r>
              <a:rPr lang="ru-RU" dirty="0" smtClean="0"/>
              <a:t> до </a:t>
            </a:r>
            <a:r>
              <a:rPr lang="ru-RU" dirty="0" err="1" smtClean="0"/>
              <a:t>гальмування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науки, </a:t>
            </a:r>
            <a:r>
              <a:rPr lang="ru-RU" dirty="0" err="1" smtClean="0"/>
              <a:t>літератури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мистецтва</a:t>
            </a:r>
            <a:r>
              <a:rPr lang="ru-RU" dirty="0" smtClean="0"/>
              <a:t> в </a:t>
            </a:r>
            <a:r>
              <a:rPr lang="ru-RU" dirty="0" err="1" smtClean="0"/>
              <a:t>країні</a:t>
            </a:r>
            <a:r>
              <a:rPr lang="ru-RU" dirty="0" smtClean="0"/>
              <a:t>, породила </a:t>
            </a:r>
            <a:r>
              <a:rPr lang="ru-RU" dirty="0" err="1" smtClean="0"/>
              <a:t>потворні</a:t>
            </a:r>
            <a:r>
              <a:rPr lang="ru-RU" dirty="0" smtClean="0"/>
              <a:t> </a:t>
            </a:r>
            <a:r>
              <a:rPr lang="ru-RU" dirty="0" err="1" smtClean="0"/>
              <a:t>явища</a:t>
            </a:r>
            <a:r>
              <a:rPr lang="ru-RU" dirty="0" smtClean="0"/>
              <a:t> в </a:t>
            </a:r>
            <a:r>
              <a:rPr lang="ru-RU" dirty="0" err="1" smtClean="0"/>
              <a:t>середовищі</a:t>
            </a:r>
            <a:r>
              <a:rPr lang="ru-RU" dirty="0" smtClean="0"/>
              <a:t> </a:t>
            </a:r>
            <a:r>
              <a:rPr lang="ru-RU" dirty="0" err="1" smtClean="0"/>
              <a:t>радянської</a:t>
            </a:r>
            <a:r>
              <a:rPr lang="ru-RU" dirty="0" smtClean="0"/>
              <a:t> </a:t>
            </a:r>
            <a:r>
              <a:rPr lang="ru-RU" dirty="0" err="1" smtClean="0"/>
              <a:t>інтелігенції</a:t>
            </a:r>
            <a:r>
              <a:rPr lang="ru-RU" dirty="0" smtClean="0"/>
              <a:t> , </a:t>
            </a:r>
            <a:r>
              <a:rPr lang="ru-RU" dirty="0" err="1" smtClean="0"/>
              <a:t>викликала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розмежування</a:t>
            </a:r>
            <a:r>
              <a:rPr lang="ru-RU" dirty="0" smtClean="0"/>
              <a:t>. </a:t>
            </a:r>
            <a:r>
              <a:rPr lang="ru-RU" dirty="0" err="1" smtClean="0"/>
              <a:t>Сталінський</a:t>
            </a:r>
            <a:r>
              <a:rPr lang="ru-RU" dirty="0" smtClean="0"/>
              <a:t> режим остаточно </a:t>
            </a:r>
            <a:r>
              <a:rPr lang="ru-RU" dirty="0" err="1" smtClean="0"/>
              <a:t>протиставив</a:t>
            </a:r>
            <a:r>
              <a:rPr lang="ru-RU" dirty="0" smtClean="0"/>
              <a:t> </a:t>
            </a:r>
            <a:r>
              <a:rPr lang="ru-RU" dirty="0" err="1" smtClean="0"/>
              <a:t>владу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народ, </a:t>
            </a:r>
            <a:r>
              <a:rPr lang="ru-RU" dirty="0" err="1" smtClean="0"/>
              <a:t>ліквідував</a:t>
            </a:r>
            <a:r>
              <a:rPr lang="ru-RU" dirty="0" smtClean="0"/>
              <a:t> </a:t>
            </a:r>
            <a:r>
              <a:rPr lang="ru-RU" dirty="0" err="1" smtClean="0"/>
              <a:t>патріотичне</a:t>
            </a:r>
            <a:r>
              <a:rPr lang="ru-RU" dirty="0" smtClean="0"/>
              <a:t> </a:t>
            </a:r>
            <a:r>
              <a:rPr lang="ru-RU" dirty="0" err="1" smtClean="0"/>
              <a:t>піднесення</a:t>
            </a:r>
            <a:r>
              <a:rPr lang="ru-RU" dirty="0" smtClean="0"/>
              <a:t> </a:t>
            </a:r>
            <a:r>
              <a:rPr lang="ru-RU" dirty="0" err="1" smtClean="0"/>
              <a:t>років</a:t>
            </a:r>
            <a:r>
              <a:rPr lang="ru-RU" dirty="0" smtClean="0"/>
              <a:t> </a:t>
            </a:r>
            <a:r>
              <a:rPr lang="ru-RU" dirty="0" err="1" smtClean="0"/>
              <a:t>війни</a:t>
            </a:r>
            <a:r>
              <a:rPr lang="ru-RU" dirty="0" smtClean="0"/>
              <a:t>, </a:t>
            </a:r>
            <a:r>
              <a:rPr lang="ru-RU" dirty="0" err="1" smtClean="0"/>
              <a:t>паростки</a:t>
            </a:r>
            <a:r>
              <a:rPr lang="ru-RU" dirty="0" smtClean="0"/>
              <a:t> </a:t>
            </a:r>
            <a:r>
              <a:rPr lang="ru-RU" dirty="0" err="1" smtClean="0"/>
              <a:t>відродження</a:t>
            </a:r>
            <a:r>
              <a:rPr lang="ru-RU" dirty="0" smtClean="0"/>
              <a:t> </a:t>
            </a:r>
            <a:r>
              <a:rPr lang="ru-RU" dirty="0" err="1" smtClean="0"/>
              <a:t>української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. У </a:t>
            </a:r>
            <a:r>
              <a:rPr lang="ru-RU" dirty="0" err="1" smtClean="0"/>
              <a:t>міжнародному</a:t>
            </a:r>
            <a:r>
              <a:rPr lang="ru-RU" dirty="0" smtClean="0"/>
              <a:t> </a:t>
            </a:r>
            <a:r>
              <a:rPr lang="ru-RU" dirty="0" err="1" smtClean="0"/>
              <a:t>плані</a:t>
            </a:r>
            <a:r>
              <a:rPr lang="ru-RU" dirty="0" smtClean="0"/>
              <a:t> "</a:t>
            </a:r>
            <a:r>
              <a:rPr lang="ru-RU" dirty="0" err="1" smtClean="0"/>
              <a:t>ждан</a:t>
            </a:r>
            <a:r>
              <a:rPr lang="uk-UA" dirty="0" smtClean="0"/>
              <a:t>і</a:t>
            </a:r>
            <a:r>
              <a:rPr lang="ru-RU" dirty="0" err="1" smtClean="0"/>
              <a:t>вщина</a:t>
            </a:r>
            <a:r>
              <a:rPr lang="ru-RU" dirty="0" smtClean="0"/>
              <a:t>" </a:t>
            </a:r>
            <a:r>
              <a:rPr lang="ru-RU" dirty="0" err="1" smtClean="0"/>
              <a:t>посилила</a:t>
            </a:r>
            <a:r>
              <a:rPr lang="ru-RU" dirty="0" smtClean="0"/>
              <a:t> </a:t>
            </a:r>
            <a:r>
              <a:rPr lang="ru-RU" dirty="0" err="1" smtClean="0"/>
              <a:t>відірваність</a:t>
            </a:r>
            <a:r>
              <a:rPr lang="ru-RU" dirty="0" smtClean="0"/>
              <a:t> </a:t>
            </a:r>
            <a:r>
              <a:rPr lang="ru-RU" dirty="0" err="1" smtClean="0"/>
              <a:t>радянських</a:t>
            </a:r>
            <a:r>
              <a:rPr lang="ru-RU" dirty="0" smtClean="0"/>
              <a:t> </a:t>
            </a:r>
            <a:r>
              <a:rPr lang="ru-RU" dirty="0" err="1" smtClean="0"/>
              <a:t>митців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досягнень</a:t>
            </a:r>
            <a:r>
              <a:rPr lang="ru-RU" dirty="0" smtClean="0"/>
              <a:t> </a:t>
            </a:r>
            <a:r>
              <a:rPr lang="ru-RU" dirty="0" err="1" smtClean="0"/>
              <a:t>світової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, стала </a:t>
            </a:r>
            <a:r>
              <a:rPr lang="ru-RU" dirty="0" err="1" smtClean="0"/>
              <a:t>ідеологічним</a:t>
            </a:r>
            <a:r>
              <a:rPr lang="ru-RU" dirty="0" smtClean="0"/>
              <a:t> </a:t>
            </a:r>
            <a:r>
              <a:rPr lang="ru-RU" dirty="0" err="1" smtClean="0"/>
              <a:t>обгрунтуванням</a:t>
            </a:r>
            <a:r>
              <a:rPr lang="ru-RU" dirty="0" smtClean="0"/>
              <a:t> </a:t>
            </a:r>
            <a:r>
              <a:rPr lang="ru-RU" dirty="0" err="1" smtClean="0"/>
              <a:t>конфронтаційної</a:t>
            </a:r>
            <a:r>
              <a:rPr lang="ru-RU" dirty="0" smtClean="0"/>
              <a:t> </a:t>
            </a:r>
            <a:r>
              <a:rPr lang="ru-RU" dirty="0" err="1" smtClean="0"/>
              <a:t>зовнішньої</a:t>
            </a:r>
            <a:r>
              <a:rPr lang="ru-RU" dirty="0" smtClean="0"/>
              <a:t> </a:t>
            </a:r>
            <a:r>
              <a:rPr lang="ru-RU" dirty="0" err="1" smtClean="0"/>
              <a:t>політики</a:t>
            </a:r>
            <a:r>
              <a:rPr lang="ru-RU" dirty="0" smtClean="0"/>
              <a:t> СРСР.</a:t>
            </a:r>
          </a:p>
          <a:p>
            <a:r>
              <a:rPr lang="uk-UA" dirty="0" smtClean="0"/>
              <a:t>       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58204" cy="938962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err="1" smtClean="0"/>
              <a:t>Внутрішньополітичне</a:t>
            </a:r>
            <a:r>
              <a:rPr lang="ru-RU" sz="3600" dirty="0" smtClean="0"/>
              <a:t> становище </a:t>
            </a:r>
            <a:r>
              <a:rPr lang="ru-RU" sz="3600" dirty="0" err="1" smtClean="0"/>
              <a:t>України</a:t>
            </a:r>
            <a:r>
              <a:rPr lang="ru-RU" sz="3600" dirty="0" smtClean="0"/>
              <a:t> на початку 50-х </a:t>
            </a:r>
            <a:r>
              <a:rPr lang="ru-RU" sz="3600" dirty="0" err="1" smtClean="0"/>
              <a:t>років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 smtClean="0"/>
              <a:t>Завершення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 </a:t>
            </a:r>
            <a:r>
              <a:rPr lang="ru-RU" dirty="0" err="1" smtClean="0"/>
              <a:t>відбудови</a:t>
            </a:r>
            <a:r>
              <a:rPr lang="ru-RU" dirty="0" smtClean="0"/>
              <a:t> не </a:t>
            </a:r>
            <a:r>
              <a:rPr lang="ru-RU" dirty="0" err="1" smtClean="0"/>
              <a:t>призвело</a:t>
            </a:r>
            <a:r>
              <a:rPr lang="ru-RU" dirty="0" smtClean="0"/>
              <a:t> до </a:t>
            </a:r>
            <a:r>
              <a:rPr lang="ru-RU" dirty="0" err="1" smtClean="0"/>
              <a:t>послаблення</a:t>
            </a:r>
            <a:r>
              <a:rPr lang="ru-RU" dirty="0" smtClean="0"/>
              <a:t> </a:t>
            </a:r>
            <a:r>
              <a:rPr lang="ru-RU" dirty="0" err="1" smtClean="0"/>
              <a:t>адміністративно-командної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надзвичайними</a:t>
            </a:r>
            <a:r>
              <a:rPr lang="ru-RU" dirty="0" smtClean="0"/>
              <a:t> заходами </a:t>
            </a:r>
            <a:r>
              <a:rPr lang="ru-RU" dirty="0" err="1" smtClean="0"/>
              <a:t>управління</a:t>
            </a:r>
            <a:r>
              <a:rPr lang="ru-RU" dirty="0" smtClean="0"/>
              <a:t>. Вона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зміцніла</a:t>
            </a:r>
            <a:r>
              <a:rPr lang="ru-RU" dirty="0" smtClean="0"/>
              <a:t>. </a:t>
            </a:r>
            <a:r>
              <a:rPr lang="ru-RU" dirty="0" err="1" smtClean="0"/>
              <a:t>Свідченням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став XIX </a:t>
            </a:r>
            <a:r>
              <a:rPr lang="ru-RU" dirty="0" err="1" smtClean="0"/>
              <a:t>з'їзд</a:t>
            </a:r>
            <a:r>
              <a:rPr lang="ru-RU" dirty="0" smtClean="0"/>
              <a:t> КПРС (на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з'їзді</a:t>
            </a:r>
            <a:r>
              <a:rPr lang="ru-RU" dirty="0" smtClean="0"/>
              <a:t> ВКП(б)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перейменовано</a:t>
            </a:r>
            <a:r>
              <a:rPr lang="ru-RU" dirty="0" smtClean="0"/>
              <a:t> в </a:t>
            </a:r>
            <a:r>
              <a:rPr lang="ru-RU" dirty="0" err="1" smtClean="0"/>
              <a:t>Комуністичну</a:t>
            </a:r>
            <a:r>
              <a:rPr lang="ru-RU" dirty="0" smtClean="0"/>
              <a:t> </a:t>
            </a:r>
            <a:r>
              <a:rPr lang="ru-RU" dirty="0" err="1" smtClean="0"/>
              <a:t>партію</a:t>
            </a:r>
            <a:r>
              <a:rPr lang="ru-RU" dirty="0" smtClean="0"/>
              <a:t> </a:t>
            </a:r>
            <a:r>
              <a:rPr lang="ru-RU" dirty="0" err="1" smtClean="0"/>
              <a:t>Радянського</a:t>
            </a:r>
            <a:r>
              <a:rPr lang="ru-RU" dirty="0" smtClean="0"/>
              <a:t> Союзу), </a:t>
            </a:r>
            <a:r>
              <a:rPr lang="ru-RU" dirty="0" err="1" smtClean="0"/>
              <a:t>останній</a:t>
            </a:r>
            <a:r>
              <a:rPr lang="ru-RU" dirty="0" smtClean="0"/>
              <a:t> </a:t>
            </a:r>
            <a:r>
              <a:rPr lang="ru-RU" dirty="0" err="1" smtClean="0"/>
              <a:t>з'їзд</a:t>
            </a:r>
            <a:r>
              <a:rPr lang="ru-RU" dirty="0" smtClean="0"/>
              <a:t> за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Й.Сталіна</a:t>
            </a:r>
            <a:r>
              <a:rPr lang="ru-RU" dirty="0" smtClean="0"/>
              <a:t>. </a:t>
            </a:r>
            <a:r>
              <a:rPr lang="ru-RU" dirty="0" err="1" smtClean="0"/>
              <a:t>З'їзд</a:t>
            </a:r>
            <a:r>
              <a:rPr lang="ru-RU" dirty="0" smtClean="0"/>
              <a:t> затвердив </a:t>
            </a:r>
            <a:r>
              <a:rPr lang="ru-RU" dirty="0" err="1" smtClean="0"/>
              <a:t>новий</a:t>
            </a:r>
            <a:r>
              <a:rPr lang="ru-RU" dirty="0" smtClean="0"/>
              <a:t> </a:t>
            </a:r>
            <a:r>
              <a:rPr lang="ru-RU" dirty="0" err="1" smtClean="0"/>
              <a:t>п'ятирічний</a:t>
            </a:r>
            <a:r>
              <a:rPr lang="ru-RU" dirty="0" smtClean="0"/>
              <a:t> план </a:t>
            </a:r>
            <a:r>
              <a:rPr lang="ru-RU" dirty="0" err="1" smtClean="0"/>
              <a:t>розвитку</a:t>
            </a:r>
            <a:r>
              <a:rPr lang="ru-RU" dirty="0" smtClean="0"/>
              <a:t> СРСР у 1951-1955 </a:t>
            </a:r>
            <a:r>
              <a:rPr lang="ru-RU" dirty="0" err="1" smtClean="0"/>
              <a:t>pp</a:t>
            </a:r>
            <a:r>
              <a:rPr lang="ru-RU" dirty="0" smtClean="0"/>
              <a:t>. На </a:t>
            </a:r>
            <a:r>
              <a:rPr lang="ru-RU" dirty="0" err="1" smtClean="0"/>
              <a:t>ньому</a:t>
            </a:r>
            <a:r>
              <a:rPr lang="ru-RU" dirty="0" smtClean="0"/>
              <a:t> </a:t>
            </a:r>
            <a:r>
              <a:rPr lang="ru-RU" dirty="0" err="1" smtClean="0"/>
              <a:t>головним</a:t>
            </a:r>
            <a:r>
              <a:rPr lang="ru-RU" dirty="0" smtClean="0"/>
              <a:t> </a:t>
            </a:r>
            <a:r>
              <a:rPr lang="ru-RU" dirty="0" err="1" smtClean="0"/>
              <a:t>завданням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поставлено </a:t>
            </a:r>
            <a:r>
              <a:rPr lang="ru-RU" dirty="0" err="1" smtClean="0"/>
              <a:t>наздогнати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перегнати</a:t>
            </a:r>
            <a:r>
              <a:rPr lang="ru-RU" dirty="0" smtClean="0"/>
              <a:t> </a:t>
            </a:r>
            <a:r>
              <a:rPr lang="ru-RU" dirty="0" err="1" smtClean="0"/>
              <a:t>провідні</a:t>
            </a:r>
            <a:r>
              <a:rPr lang="ru-RU" dirty="0" smtClean="0"/>
              <a:t> </a:t>
            </a:r>
            <a:r>
              <a:rPr lang="ru-RU" dirty="0" err="1" smtClean="0"/>
              <a:t>капіталістичні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за </a:t>
            </a:r>
            <a:r>
              <a:rPr lang="ru-RU" dirty="0" err="1" smtClean="0"/>
              <a:t>всіма</a:t>
            </a:r>
            <a:r>
              <a:rPr lang="ru-RU" dirty="0" smtClean="0"/>
              <a:t> </a:t>
            </a:r>
            <a:r>
              <a:rPr lang="ru-RU" dirty="0" err="1" smtClean="0"/>
              <a:t>показниками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XVII </a:t>
            </a:r>
            <a:r>
              <a:rPr lang="ru-RU" dirty="0" err="1" smtClean="0"/>
              <a:t>з'їзд</a:t>
            </a:r>
            <a:r>
              <a:rPr lang="ru-RU" dirty="0" smtClean="0"/>
              <a:t> </a:t>
            </a:r>
            <a:r>
              <a:rPr lang="ru-RU" dirty="0" err="1" smtClean="0"/>
              <a:t>Компартії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продублював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</a:t>
            </a:r>
            <a:r>
              <a:rPr lang="ru-RU" dirty="0" err="1" smtClean="0"/>
              <a:t>з'їзду</a:t>
            </a:r>
            <a:r>
              <a:rPr lang="ru-RU" dirty="0" smtClean="0"/>
              <a:t> КПРС. </a:t>
            </a:r>
            <a:r>
              <a:rPr lang="ru-RU" dirty="0" err="1" smtClean="0"/>
              <a:t>Виступаючи</a:t>
            </a:r>
            <a:r>
              <a:rPr lang="ru-RU" dirty="0" smtClean="0"/>
              <a:t> на </a:t>
            </a:r>
            <a:r>
              <a:rPr lang="ru-RU" dirty="0" err="1" smtClean="0"/>
              <a:t>з'їзді</a:t>
            </a:r>
            <a:r>
              <a:rPr lang="ru-RU" dirty="0" smtClean="0"/>
              <a:t>, </a:t>
            </a:r>
            <a:r>
              <a:rPr lang="ru-RU" dirty="0" err="1" smtClean="0"/>
              <a:t>делегати</a:t>
            </a:r>
            <a:r>
              <a:rPr lang="ru-RU" dirty="0" smtClean="0"/>
              <a:t> </a:t>
            </a:r>
            <a:r>
              <a:rPr lang="ru-RU" dirty="0" err="1" smtClean="0"/>
              <a:t>неначе</a:t>
            </a:r>
            <a:r>
              <a:rPr lang="ru-RU" dirty="0" smtClean="0"/>
              <a:t> </a:t>
            </a:r>
            <a:r>
              <a:rPr lang="ru-RU" dirty="0" err="1" smtClean="0"/>
              <a:t>змагались</a:t>
            </a:r>
            <a:r>
              <a:rPr lang="ru-RU" dirty="0" smtClean="0"/>
              <a:t> у </a:t>
            </a:r>
            <a:r>
              <a:rPr lang="ru-RU" dirty="0" err="1" smtClean="0"/>
              <a:t>словослів'ї</a:t>
            </a:r>
            <a:r>
              <a:rPr lang="ru-RU" dirty="0" smtClean="0"/>
              <a:t> на честь "великого вождя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вчителя</a:t>
            </a:r>
            <a:r>
              <a:rPr lang="ru-RU" dirty="0" smtClean="0"/>
              <a:t> тов. </a:t>
            </a:r>
            <a:r>
              <a:rPr lang="ru-RU" dirty="0" err="1" smtClean="0"/>
              <a:t>Сталіна</a:t>
            </a:r>
            <a:r>
              <a:rPr lang="ru-RU" dirty="0" smtClean="0"/>
              <a:t>".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i.jpe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14348" y="1142984"/>
            <a:ext cx="3332327" cy="4423443"/>
          </a:xfrm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214810" y="714356"/>
            <a:ext cx="4471990" cy="5857916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На </a:t>
            </a:r>
            <a:r>
              <a:rPr lang="ru-RU" dirty="0" err="1" smtClean="0"/>
              <a:t>чолі</a:t>
            </a:r>
            <a:r>
              <a:rPr lang="ru-RU" dirty="0" smtClean="0"/>
              <a:t> КПУ </a:t>
            </a:r>
            <a:r>
              <a:rPr lang="ru-RU" dirty="0" err="1" smtClean="0"/>
              <a:t>продовжував</a:t>
            </a:r>
            <a:r>
              <a:rPr lang="ru-RU" dirty="0" smtClean="0"/>
              <a:t> </a:t>
            </a:r>
            <a:r>
              <a:rPr lang="ru-RU" dirty="0" err="1" smtClean="0"/>
              <a:t>залишатися</a:t>
            </a:r>
            <a:r>
              <a:rPr lang="ru-RU" dirty="0" smtClean="0"/>
              <a:t> Л.Мельник (Перший </a:t>
            </a:r>
            <a:r>
              <a:rPr lang="ru-RU" dirty="0" err="1" smtClean="0"/>
              <a:t>секретар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грудня</a:t>
            </a:r>
            <a:r>
              <a:rPr lang="ru-RU" dirty="0" smtClean="0"/>
              <a:t> 1949 р. по </a:t>
            </a:r>
            <a:r>
              <a:rPr lang="ru-RU" dirty="0" err="1" smtClean="0"/>
              <a:t>червень</a:t>
            </a:r>
            <a:r>
              <a:rPr lang="ru-RU" dirty="0" smtClean="0"/>
              <a:t> 1953 </a:t>
            </a:r>
            <a:r>
              <a:rPr lang="ru-RU" dirty="0" err="1" smtClean="0"/>
              <a:t>p</a:t>
            </a:r>
            <a:r>
              <a:rPr lang="ru-RU" dirty="0" smtClean="0"/>
              <a:t>.), а головою уряду УРСР - Д.Коротченко (до </a:t>
            </a:r>
            <a:r>
              <a:rPr lang="ru-RU" dirty="0" err="1" smtClean="0"/>
              <a:t>січня</a:t>
            </a:r>
            <a:r>
              <a:rPr lang="ru-RU" dirty="0" smtClean="0"/>
              <a:t> 1954 </a:t>
            </a:r>
            <a:r>
              <a:rPr lang="ru-RU" dirty="0" err="1" smtClean="0"/>
              <a:t>p</a:t>
            </a:r>
            <a:r>
              <a:rPr lang="ru-RU" dirty="0" smtClean="0"/>
              <a:t>.),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слухняними</a:t>
            </a:r>
            <a:r>
              <a:rPr lang="ru-RU" dirty="0" smtClean="0"/>
              <a:t> </a:t>
            </a:r>
            <a:r>
              <a:rPr lang="ru-RU" dirty="0" err="1" smtClean="0"/>
              <a:t>виконавцями</a:t>
            </a:r>
            <a:r>
              <a:rPr lang="ru-RU" dirty="0" smtClean="0"/>
              <a:t> </a:t>
            </a:r>
            <a:r>
              <a:rPr lang="ru-RU" dirty="0" err="1" smtClean="0"/>
              <a:t>волі</a:t>
            </a:r>
            <a:r>
              <a:rPr lang="ru-RU" dirty="0" smtClean="0"/>
              <a:t> "вождя".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5 </a:t>
            </a:r>
            <a:r>
              <a:rPr lang="ru-RU" dirty="0" err="1" smtClean="0"/>
              <a:t>березня</a:t>
            </a:r>
            <a:r>
              <a:rPr lang="ru-RU" dirty="0" smtClean="0"/>
              <a:t> 1953 р. помер </a:t>
            </a:r>
            <a:r>
              <a:rPr lang="ru-RU" dirty="0" err="1" smtClean="0"/>
              <a:t>Й.Сталін</a:t>
            </a:r>
            <a:r>
              <a:rPr lang="ru-RU" dirty="0" smtClean="0"/>
              <a:t>. </a:t>
            </a:r>
            <a:r>
              <a:rPr lang="ru-RU" dirty="0" err="1" smtClean="0"/>
              <a:t>Ця</a:t>
            </a:r>
            <a:r>
              <a:rPr lang="ru-RU" dirty="0" smtClean="0"/>
              <a:t> дата стала початком </a:t>
            </a:r>
            <a:r>
              <a:rPr lang="ru-RU" dirty="0" err="1" smtClean="0"/>
              <a:t>процесу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згодом</a:t>
            </a:r>
            <a:r>
              <a:rPr lang="ru-RU" dirty="0" smtClean="0"/>
              <a:t> </a:t>
            </a:r>
            <a:r>
              <a:rPr lang="ru-RU" dirty="0" err="1" smtClean="0"/>
              <a:t>отримав</a:t>
            </a:r>
            <a:r>
              <a:rPr lang="ru-RU" dirty="0" smtClean="0"/>
              <a:t> </a:t>
            </a:r>
            <a:r>
              <a:rPr lang="ru-RU" dirty="0" err="1" smtClean="0"/>
              <a:t>назву</a:t>
            </a:r>
            <a:r>
              <a:rPr lang="ru-RU" dirty="0" smtClean="0"/>
              <a:t> "</a:t>
            </a:r>
            <a:r>
              <a:rPr lang="ru-RU" dirty="0" err="1" smtClean="0"/>
              <a:t>відлига</a:t>
            </a:r>
            <a:r>
              <a:rPr lang="ru-RU" dirty="0" smtClean="0"/>
              <a:t>" —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спроб</a:t>
            </a:r>
            <a:r>
              <a:rPr lang="ru-RU" dirty="0" smtClean="0"/>
              <a:t> </a:t>
            </a:r>
            <a:r>
              <a:rPr lang="ru-RU" dirty="0" err="1" smtClean="0"/>
              <a:t>лібералізації</a:t>
            </a:r>
            <a:r>
              <a:rPr lang="ru-RU" dirty="0" smtClean="0"/>
              <a:t> </a:t>
            </a:r>
            <a:r>
              <a:rPr lang="ru-RU" dirty="0" err="1" smtClean="0"/>
              <a:t>суспільно-політичного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,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значних</a:t>
            </a:r>
            <a:r>
              <a:rPr lang="ru-RU" dirty="0" smtClean="0"/>
              <a:t> </a:t>
            </a:r>
            <a:r>
              <a:rPr lang="ru-RU" dirty="0" err="1" smtClean="0"/>
              <a:t>соціально-економічних</a:t>
            </a:r>
            <a:r>
              <a:rPr lang="ru-RU" dirty="0" smtClean="0"/>
              <a:t> реформ.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поглиблення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 став основою </a:t>
            </a:r>
            <a:r>
              <a:rPr lang="ru-RU" dirty="0" err="1" smtClean="0"/>
              <a:t>десталінізації</a:t>
            </a:r>
            <a:r>
              <a:rPr lang="ru-RU" dirty="0" smtClean="0"/>
              <a:t> —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відхід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одіозних</a:t>
            </a:r>
            <a:r>
              <a:rPr lang="ru-RU" dirty="0" smtClean="0"/>
              <a:t> </a:t>
            </a:r>
            <a:r>
              <a:rPr lang="ru-RU" dirty="0" err="1" smtClean="0"/>
              <a:t>проявів</a:t>
            </a:r>
            <a:r>
              <a:rPr lang="ru-RU" dirty="0" smtClean="0"/>
              <a:t> </a:t>
            </a:r>
            <a:r>
              <a:rPr lang="ru-RU" dirty="0" err="1" smtClean="0"/>
              <a:t>сталінського</a:t>
            </a:r>
            <a:r>
              <a:rPr lang="ru-RU" dirty="0" smtClean="0"/>
              <a:t> </a:t>
            </a:r>
            <a:r>
              <a:rPr lang="ru-RU" dirty="0" err="1" smtClean="0"/>
              <a:t>тоталітарного</a:t>
            </a:r>
            <a:r>
              <a:rPr lang="ru-RU" dirty="0" smtClean="0"/>
              <a:t> режиму.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радикальних</a:t>
            </a:r>
            <a:r>
              <a:rPr lang="ru-RU" dirty="0" smtClean="0"/>
              <a:t> рис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набув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XX </a:t>
            </a:r>
            <a:r>
              <a:rPr lang="ru-RU" dirty="0" err="1" smtClean="0"/>
              <a:t>з'їзду</a:t>
            </a:r>
            <a:r>
              <a:rPr lang="ru-RU" dirty="0" smtClean="0"/>
              <a:t> КПРС (1956).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115328" cy="58177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Початок </a:t>
            </a:r>
            <a:r>
              <a:rPr lang="uk-UA" dirty="0" err="1" smtClean="0"/>
              <a:t>десталінізіції</a:t>
            </a:r>
            <a:r>
              <a:rPr lang="uk-UA" dirty="0" smtClean="0"/>
              <a:t> в Україні</a:t>
            </a:r>
            <a:endParaRPr lang="ru-RU" dirty="0"/>
          </a:p>
        </p:txBody>
      </p:sp>
      <p:pic>
        <p:nvPicPr>
          <p:cNvPr id="5" name="Содержимое 4" descr="i.jpe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14348" y="1857364"/>
            <a:ext cx="2918938" cy="3710515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071934" y="1285860"/>
            <a:ext cx="4643470" cy="507209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Початок </a:t>
            </a:r>
            <a:r>
              <a:rPr lang="ru-RU" dirty="0" err="1" smtClean="0"/>
              <a:t>процесу</a:t>
            </a:r>
            <a:r>
              <a:rPr lang="ru-RU" dirty="0" smtClean="0"/>
              <a:t> </a:t>
            </a:r>
            <a:r>
              <a:rPr lang="ru-RU" dirty="0" err="1" smtClean="0"/>
              <a:t>десталінізації</a:t>
            </a:r>
            <a:r>
              <a:rPr lang="ru-RU" dirty="0" smtClean="0"/>
              <a:t> </a:t>
            </a:r>
            <a:r>
              <a:rPr lang="ru-RU" dirty="0" err="1" smtClean="0"/>
              <a:t>супроводжувався</a:t>
            </a:r>
            <a:r>
              <a:rPr lang="ru-RU" dirty="0" smtClean="0"/>
              <a:t> </a:t>
            </a:r>
            <a:r>
              <a:rPr lang="ru-RU" dirty="0" err="1" smtClean="0"/>
              <a:t>гострою</a:t>
            </a:r>
            <a:r>
              <a:rPr lang="ru-RU" dirty="0" smtClean="0"/>
              <a:t> </a:t>
            </a:r>
            <a:r>
              <a:rPr lang="ru-RU" dirty="0" err="1" smtClean="0"/>
              <a:t>боротьбою</a:t>
            </a:r>
            <a:r>
              <a:rPr lang="ru-RU" dirty="0" smtClean="0"/>
              <a:t> за </a:t>
            </a:r>
            <a:r>
              <a:rPr lang="ru-RU" dirty="0" err="1" smtClean="0"/>
              <a:t>владу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прихильниками</a:t>
            </a:r>
            <a:r>
              <a:rPr lang="ru-RU" dirty="0" smtClean="0"/>
              <a:t> </a:t>
            </a:r>
            <a:r>
              <a:rPr lang="ru-RU" dirty="0" err="1" smtClean="0"/>
              <a:t>Хрущова</a:t>
            </a:r>
            <a:r>
              <a:rPr lang="ru-RU" dirty="0" smtClean="0"/>
              <a:t> та </a:t>
            </a:r>
            <a:r>
              <a:rPr lang="ru-RU" dirty="0" err="1" smtClean="0"/>
              <a:t>Берії</a:t>
            </a:r>
            <a:r>
              <a:rPr lang="ru-RU" dirty="0" smtClean="0"/>
              <a:t>. У </a:t>
            </a:r>
            <a:r>
              <a:rPr lang="ru-RU" dirty="0" err="1" smtClean="0"/>
              <a:t>цій</a:t>
            </a:r>
            <a:r>
              <a:rPr lang="ru-RU" dirty="0" smtClean="0"/>
              <a:t> </a:t>
            </a:r>
            <a:r>
              <a:rPr lang="ru-RU" dirty="0" err="1" smtClean="0"/>
              <a:t>боротьбі</a:t>
            </a:r>
            <a:r>
              <a:rPr lang="ru-RU" dirty="0" smtClean="0"/>
              <a:t> </a:t>
            </a:r>
            <a:r>
              <a:rPr lang="ru-RU" dirty="0" err="1" smtClean="0"/>
              <a:t>переміг</a:t>
            </a:r>
            <a:r>
              <a:rPr lang="ru-RU" dirty="0" smtClean="0"/>
              <a:t> перший. </a:t>
            </a:r>
            <a:r>
              <a:rPr lang="ru-RU" dirty="0" err="1" smtClean="0"/>
              <a:t>Ця</a:t>
            </a:r>
            <a:r>
              <a:rPr lang="ru-RU" dirty="0" smtClean="0"/>
              <a:t> </a:t>
            </a:r>
            <a:r>
              <a:rPr lang="ru-RU" dirty="0" err="1" smtClean="0"/>
              <a:t>боротьба</a:t>
            </a:r>
            <a:r>
              <a:rPr lang="ru-RU" dirty="0" smtClean="0"/>
              <a:t> мала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одголоски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r>
              <a:rPr lang="ru-RU" dirty="0" smtClean="0"/>
              <a:t>. </a:t>
            </a:r>
            <a:r>
              <a:rPr lang="ru-RU" dirty="0" err="1" smtClean="0"/>
              <a:t>Республіканська</a:t>
            </a:r>
            <a:r>
              <a:rPr lang="ru-RU" dirty="0" smtClean="0"/>
              <a:t> </a:t>
            </a:r>
            <a:r>
              <a:rPr lang="ru-RU" dirty="0" err="1" smtClean="0"/>
              <a:t>партійна</a:t>
            </a:r>
            <a:r>
              <a:rPr lang="ru-RU" dirty="0" smtClean="0"/>
              <a:t> </a:t>
            </a:r>
            <a:r>
              <a:rPr lang="ru-RU" dirty="0" err="1" smtClean="0"/>
              <a:t>організація</a:t>
            </a:r>
            <a:r>
              <a:rPr lang="ru-RU" dirty="0" smtClean="0"/>
              <a:t> </a:t>
            </a:r>
            <a:r>
              <a:rPr lang="ru-RU" dirty="0" err="1" smtClean="0"/>
              <a:t>підтримала</a:t>
            </a:r>
            <a:r>
              <a:rPr lang="ru-RU" dirty="0" smtClean="0"/>
              <a:t> в </a:t>
            </a:r>
            <a:r>
              <a:rPr lang="ru-RU" dirty="0" err="1" smtClean="0"/>
              <a:t>цій</a:t>
            </a:r>
            <a:r>
              <a:rPr lang="ru-RU" dirty="0" smtClean="0"/>
              <a:t> </a:t>
            </a:r>
            <a:r>
              <a:rPr lang="ru-RU" dirty="0" err="1" smtClean="0"/>
              <a:t>боротьбі</a:t>
            </a:r>
            <a:r>
              <a:rPr lang="ru-RU" dirty="0" smtClean="0"/>
              <a:t> </a:t>
            </a:r>
            <a:r>
              <a:rPr lang="ru-RU" dirty="0" err="1" smtClean="0"/>
              <a:t>Хрущова</a:t>
            </a:r>
            <a:r>
              <a:rPr lang="ru-RU" dirty="0" smtClean="0"/>
              <a:t>. </a:t>
            </a:r>
            <a:r>
              <a:rPr lang="ru-RU" dirty="0" err="1" smtClean="0"/>
              <a:t>Згодом</a:t>
            </a:r>
            <a:r>
              <a:rPr lang="ru-RU" dirty="0" smtClean="0"/>
              <a:t> </a:t>
            </a:r>
            <a:r>
              <a:rPr lang="ru-RU" dirty="0" err="1" smtClean="0"/>
              <a:t>Хрущов</a:t>
            </a:r>
            <a:r>
              <a:rPr lang="ru-RU" dirty="0" smtClean="0"/>
              <a:t> </a:t>
            </a:r>
            <a:r>
              <a:rPr lang="ru-RU" dirty="0" err="1" smtClean="0"/>
              <a:t>віддячив</a:t>
            </a:r>
            <a:r>
              <a:rPr lang="ru-RU" dirty="0" smtClean="0"/>
              <a:t> </a:t>
            </a:r>
            <a:r>
              <a:rPr lang="ru-RU" dirty="0" err="1" smtClean="0"/>
              <a:t>послугою</a:t>
            </a:r>
            <a:r>
              <a:rPr lang="ru-RU" dirty="0" smtClean="0"/>
              <a:t> за </a:t>
            </a:r>
            <a:r>
              <a:rPr lang="ru-RU" dirty="0" err="1" smtClean="0"/>
              <a:t>послугу</a:t>
            </a:r>
            <a:r>
              <a:rPr lang="ru-RU" dirty="0" smtClean="0"/>
              <a:t>. Через </a:t>
            </a:r>
            <a:r>
              <a:rPr lang="ru-RU" dirty="0" err="1" smtClean="0"/>
              <a:t>кілька</a:t>
            </a:r>
            <a:r>
              <a:rPr lang="ru-RU" dirty="0" smtClean="0"/>
              <a:t> </a:t>
            </a:r>
            <a:r>
              <a:rPr lang="ru-RU" dirty="0" err="1" smtClean="0"/>
              <a:t>місяців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смерті</a:t>
            </a:r>
            <a:r>
              <a:rPr lang="ru-RU" dirty="0" smtClean="0"/>
              <a:t> </a:t>
            </a:r>
            <a:r>
              <a:rPr lang="ru-RU" dirty="0" err="1" smtClean="0"/>
              <a:t>Сталіна</a:t>
            </a:r>
            <a:r>
              <a:rPr lang="ru-RU" dirty="0" smtClean="0"/>
              <a:t> за </a:t>
            </a:r>
            <a:r>
              <a:rPr lang="ru-RU" dirty="0" err="1" smtClean="0"/>
              <a:t>звинуваченням</a:t>
            </a:r>
            <a:r>
              <a:rPr lang="ru-RU" dirty="0" smtClean="0"/>
              <a:t> у </a:t>
            </a:r>
            <a:r>
              <a:rPr lang="ru-RU" dirty="0" err="1" smtClean="0"/>
              <a:t>русифікації</a:t>
            </a:r>
            <a:r>
              <a:rPr lang="ru-RU" dirty="0" smtClean="0"/>
              <a:t> </a:t>
            </a:r>
            <a:r>
              <a:rPr lang="ru-RU" dirty="0" err="1" smtClean="0"/>
              <a:t>вищої</a:t>
            </a:r>
            <a:r>
              <a:rPr lang="ru-RU" dirty="0" smtClean="0"/>
              <a:t> </a:t>
            </a:r>
            <a:r>
              <a:rPr lang="ru-RU" dirty="0" err="1" smtClean="0"/>
              <a:t>освіти</a:t>
            </a:r>
            <a:r>
              <a:rPr lang="ru-RU" dirty="0" smtClean="0"/>
              <a:t> на </a:t>
            </a:r>
            <a:r>
              <a:rPr lang="ru-RU" dirty="0" err="1" smtClean="0"/>
              <a:t>Західній</a:t>
            </a:r>
            <a:r>
              <a:rPr lang="ru-RU" dirty="0" smtClean="0"/>
              <a:t> </a:t>
            </a:r>
            <a:r>
              <a:rPr lang="ru-RU" dirty="0" err="1" smtClean="0"/>
              <a:t>Україні</a:t>
            </a:r>
            <a:r>
              <a:rPr lang="ru-RU" dirty="0" smtClean="0"/>
              <a:t> та </a:t>
            </a:r>
            <a:r>
              <a:rPr lang="ru-RU" dirty="0" err="1" smtClean="0"/>
              <a:t>дискримінації</a:t>
            </a:r>
            <a:r>
              <a:rPr lang="ru-RU" dirty="0" smtClean="0"/>
              <a:t> </a:t>
            </a:r>
            <a:r>
              <a:rPr lang="ru-RU" dirty="0" err="1" smtClean="0"/>
              <a:t>місцевих</a:t>
            </a:r>
            <a:r>
              <a:rPr lang="ru-RU" dirty="0" smtClean="0"/>
              <a:t> </a:t>
            </a:r>
            <a:r>
              <a:rPr lang="ru-RU" dirty="0" err="1" smtClean="0"/>
              <a:t>кадрів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усунуто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smtClean="0"/>
              <a:t>посади.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i.jpe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19074" y="785794"/>
            <a:ext cx="3681422" cy="5309744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429124" y="642918"/>
            <a:ext cx="4257676" cy="6072230"/>
          </a:xfrm>
        </p:spPr>
        <p:txBody>
          <a:bodyPr>
            <a:noAutofit/>
          </a:bodyPr>
          <a:lstStyle/>
          <a:p>
            <a:r>
              <a:rPr lang="ru-RU" sz="1400" dirty="0" err="1" smtClean="0"/>
              <a:t>Першого</a:t>
            </a:r>
            <a:r>
              <a:rPr lang="ru-RU" sz="1400" dirty="0" smtClean="0"/>
              <a:t> секретаря КПУ </a:t>
            </a:r>
            <a:r>
              <a:rPr lang="ru-RU" sz="1400" dirty="0" err="1" smtClean="0"/>
              <a:t>росіянина</a:t>
            </a:r>
            <a:r>
              <a:rPr lang="ru-RU" sz="1400" dirty="0" smtClean="0"/>
              <a:t> Л.Мельникова. </a:t>
            </a:r>
            <a:r>
              <a:rPr lang="ru-RU" sz="1400" dirty="0" err="1" smtClean="0"/>
              <a:t>Натомість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було</a:t>
            </a:r>
            <a:r>
              <a:rPr lang="ru-RU" sz="1400" dirty="0" smtClean="0"/>
              <a:t> </a:t>
            </a:r>
            <a:r>
              <a:rPr lang="ru-RU" sz="1400" dirty="0" err="1" smtClean="0"/>
              <a:t>призначено</a:t>
            </a:r>
            <a:r>
              <a:rPr lang="ru-RU" sz="1400" dirty="0" smtClean="0"/>
              <a:t> </a:t>
            </a:r>
            <a:r>
              <a:rPr lang="ru-RU" sz="1400" dirty="0" err="1" smtClean="0"/>
              <a:t>О.Кириченка</a:t>
            </a:r>
            <a:r>
              <a:rPr lang="ru-RU" sz="1400" dirty="0" smtClean="0"/>
              <a:t>, </a:t>
            </a:r>
            <a:r>
              <a:rPr lang="ru-RU" sz="1400" dirty="0" err="1" smtClean="0"/>
              <a:t>першого</a:t>
            </a:r>
            <a:r>
              <a:rPr lang="ru-RU" sz="1400" dirty="0" smtClean="0"/>
              <a:t> на </a:t>
            </a:r>
            <a:r>
              <a:rPr lang="ru-RU" sz="1400" dirty="0" err="1" smtClean="0"/>
              <a:t>цій</a:t>
            </a:r>
            <a:r>
              <a:rPr lang="ru-RU" sz="1400" dirty="0" smtClean="0"/>
              <a:t> </a:t>
            </a:r>
            <a:r>
              <a:rPr lang="ru-RU" sz="1400" dirty="0" err="1" smtClean="0"/>
              <a:t>посаді</a:t>
            </a:r>
            <a:r>
              <a:rPr lang="ru-RU" sz="1400" dirty="0" smtClean="0"/>
              <a:t> </a:t>
            </a:r>
            <a:r>
              <a:rPr lang="ru-RU" sz="1400" dirty="0" err="1" smtClean="0"/>
              <a:t>українця</a:t>
            </a:r>
            <a:r>
              <a:rPr lang="ru-RU" sz="1400" dirty="0" smtClean="0"/>
              <a:t> (</a:t>
            </a:r>
            <a:r>
              <a:rPr lang="ru-RU" sz="1400" dirty="0" err="1" smtClean="0"/>
              <a:t>з</a:t>
            </a:r>
            <a:r>
              <a:rPr lang="ru-RU" sz="1400" dirty="0" smtClean="0"/>
              <a:t> того часу на </a:t>
            </a:r>
            <a:r>
              <a:rPr lang="ru-RU" sz="1400" dirty="0" err="1" smtClean="0"/>
              <a:t>цю</a:t>
            </a:r>
            <a:r>
              <a:rPr lang="ru-RU" sz="1400" dirty="0" smtClean="0"/>
              <a:t> посаду </a:t>
            </a:r>
            <a:r>
              <a:rPr lang="ru-RU" sz="1400" dirty="0" err="1" smtClean="0"/>
              <a:t>призначались</a:t>
            </a:r>
            <a:r>
              <a:rPr lang="ru-RU" sz="1400" dirty="0" smtClean="0"/>
              <a:t> </a:t>
            </a:r>
            <a:r>
              <a:rPr lang="ru-RU" sz="1400" dirty="0" err="1" smtClean="0"/>
              <a:t>лише</a:t>
            </a:r>
            <a:r>
              <a:rPr lang="ru-RU" sz="1400" dirty="0" smtClean="0"/>
              <a:t> </a:t>
            </a:r>
            <a:r>
              <a:rPr lang="ru-RU" sz="1400" dirty="0" err="1" smtClean="0"/>
              <a:t>українці</a:t>
            </a:r>
            <a:r>
              <a:rPr lang="ru-RU" sz="1400" dirty="0" smtClean="0"/>
              <a:t>). </a:t>
            </a:r>
            <a:r>
              <a:rPr lang="ru-RU" sz="1400" dirty="0" err="1" smtClean="0"/>
              <a:t>Після</a:t>
            </a:r>
            <a:r>
              <a:rPr lang="ru-RU" sz="1400" dirty="0" smtClean="0"/>
              <a:t> </a:t>
            </a:r>
            <a:r>
              <a:rPr lang="ru-RU" sz="1400" dirty="0" err="1" smtClean="0"/>
              <a:t>цього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пішла</a:t>
            </a:r>
            <a:r>
              <a:rPr lang="ru-RU" sz="1400" dirty="0" smtClean="0"/>
              <a:t> широка </a:t>
            </a:r>
            <a:r>
              <a:rPr lang="ru-RU" sz="1400" dirty="0" err="1" smtClean="0"/>
              <a:t>хвиля</a:t>
            </a:r>
            <a:r>
              <a:rPr lang="ru-RU" sz="1400" dirty="0" smtClean="0"/>
              <a:t> </a:t>
            </a:r>
            <a:r>
              <a:rPr lang="ru-RU" sz="1400" dirty="0" err="1" smtClean="0"/>
              <a:t>висування</a:t>
            </a:r>
            <a:r>
              <a:rPr lang="ru-RU" sz="1400" dirty="0" smtClean="0"/>
              <a:t> на </a:t>
            </a:r>
            <a:r>
              <a:rPr lang="ru-RU" sz="1400" dirty="0" err="1" smtClean="0"/>
              <a:t>керівні</a:t>
            </a:r>
            <a:r>
              <a:rPr lang="ru-RU" sz="1400" dirty="0" smtClean="0"/>
              <a:t> посади </a:t>
            </a:r>
            <a:r>
              <a:rPr lang="ru-RU" sz="1400" dirty="0" err="1" smtClean="0"/>
              <a:t>представників</a:t>
            </a:r>
            <a:r>
              <a:rPr lang="ru-RU" sz="1400" dirty="0" smtClean="0"/>
              <a:t> </a:t>
            </a:r>
            <a:r>
              <a:rPr lang="ru-RU" sz="1400" dirty="0" err="1" smtClean="0"/>
              <a:t>місцевих</a:t>
            </a:r>
            <a:r>
              <a:rPr lang="ru-RU" sz="1400" dirty="0" smtClean="0"/>
              <a:t> </a:t>
            </a:r>
            <a:r>
              <a:rPr lang="ru-RU" sz="1400" dirty="0" err="1" smtClean="0"/>
              <a:t>кадрів</a:t>
            </a:r>
            <a:r>
              <a:rPr lang="ru-RU" sz="1400" dirty="0" smtClean="0"/>
              <a:t>. У </a:t>
            </a:r>
            <a:r>
              <a:rPr lang="ru-RU" sz="1400" dirty="0" err="1" smtClean="0"/>
              <a:t>результаті</a:t>
            </a:r>
            <a:r>
              <a:rPr lang="ru-RU" sz="1400" dirty="0" smtClean="0"/>
              <a:t> на 1 </a:t>
            </a:r>
            <a:r>
              <a:rPr lang="ru-RU" sz="1400" dirty="0" err="1" smtClean="0"/>
              <a:t>червня</a:t>
            </a:r>
            <a:r>
              <a:rPr lang="ru-RU" sz="1400" dirty="0" smtClean="0"/>
              <a:t> 1954 р. у ЦК КПУ </a:t>
            </a:r>
            <a:r>
              <a:rPr lang="ru-RU" sz="1400" dirty="0" err="1" smtClean="0"/>
              <a:t>українців</a:t>
            </a:r>
            <a:r>
              <a:rPr lang="ru-RU" sz="1400" dirty="0" smtClean="0"/>
              <a:t> </a:t>
            </a:r>
            <a:r>
              <a:rPr lang="ru-RU" sz="1400" dirty="0" err="1" smtClean="0"/>
              <a:t>було</a:t>
            </a:r>
            <a:r>
              <a:rPr lang="ru-RU" sz="1400" dirty="0" smtClean="0"/>
              <a:t> 72%, у </a:t>
            </a:r>
            <a:r>
              <a:rPr lang="ru-RU" sz="1400" dirty="0" err="1" smtClean="0"/>
              <a:t>Верховній</a:t>
            </a:r>
            <a:r>
              <a:rPr lang="ru-RU" sz="1400" dirty="0" smtClean="0"/>
              <a:t> </a:t>
            </a:r>
            <a:r>
              <a:rPr lang="ru-RU" sz="1400" dirty="0" err="1" smtClean="0"/>
              <a:t>Раді</a:t>
            </a:r>
            <a:r>
              <a:rPr lang="ru-RU" sz="1400" dirty="0" smtClean="0"/>
              <a:t> - 75%, а </a:t>
            </a:r>
            <a:r>
              <a:rPr lang="ru-RU" sz="1400" dirty="0" err="1" smtClean="0"/>
              <a:t>серед</a:t>
            </a:r>
            <a:r>
              <a:rPr lang="ru-RU" sz="1400" dirty="0" smtClean="0"/>
              <a:t> </a:t>
            </a:r>
            <a:r>
              <a:rPr lang="ru-RU" sz="1400" dirty="0" err="1" smtClean="0"/>
              <a:t>директорів</a:t>
            </a:r>
            <a:r>
              <a:rPr lang="ru-RU" sz="1400" dirty="0" smtClean="0"/>
              <a:t> великих </a:t>
            </a:r>
            <a:r>
              <a:rPr lang="ru-RU" sz="1400" dirty="0" err="1" smtClean="0"/>
              <a:t>підприємств</a:t>
            </a:r>
            <a:r>
              <a:rPr lang="ru-RU" sz="1400" dirty="0" smtClean="0"/>
              <a:t> - 51%. У 1958 р. </a:t>
            </a:r>
            <a:r>
              <a:rPr lang="ru-RU" sz="1400" dirty="0" err="1" smtClean="0"/>
              <a:t>українці</a:t>
            </a:r>
            <a:r>
              <a:rPr lang="ru-RU" sz="1400" dirty="0" smtClean="0"/>
              <a:t> становили 60% </a:t>
            </a:r>
            <a:r>
              <a:rPr lang="ru-RU" sz="1400" dirty="0" err="1" smtClean="0"/>
              <a:t>членів</a:t>
            </a:r>
            <a:r>
              <a:rPr lang="ru-RU" sz="1400" dirty="0" smtClean="0"/>
              <a:t> КПУ. </a:t>
            </a:r>
            <a:r>
              <a:rPr lang="ru-RU" sz="1400" dirty="0" err="1" smtClean="0"/>
              <a:t>Вихідці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України</a:t>
            </a:r>
            <a:r>
              <a:rPr lang="ru-RU" sz="1400" dirty="0" smtClean="0"/>
              <a:t> </a:t>
            </a:r>
            <a:r>
              <a:rPr lang="ru-RU" sz="1400" dirty="0" err="1" smtClean="0"/>
              <a:t>зайняли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провідні</a:t>
            </a:r>
            <a:r>
              <a:rPr lang="ru-RU" sz="1400" dirty="0" smtClean="0"/>
              <a:t> </a:t>
            </a:r>
            <a:r>
              <a:rPr lang="ru-RU" sz="1400" dirty="0" err="1" smtClean="0"/>
              <a:t>місця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в союзному </a:t>
            </a:r>
            <a:r>
              <a:rPr lang="ru-RU" sz="1400" dirty="0" err="1" smtClean="0"/>
              <a:t>керівництві</a:t>
            </a:r>
            <a:r>
              <a:rPr lang="ru-RU" sz="1400" dirty="0" smtClean="0"/>
              <a:t>. Так, </a:t>
            </a:r>
            <a:r>
              <a:rPr lang="ru-RU" sz="1400" dirty="0" err="1" smtClean="0"/>
              <a:t>Родіон</a:t>
            </a:r>
            <a:r>
              <a:rPr lang="ru-RU" sz="1400" dirty="0" smtClean="0"/>
              <a:t> </a:t>
            </a:r>
            <a:r>
              <a:rPr lang="ru-RU" sz="1400" dirty="0" err="1" smtClean="0"/>
              <a:t>Малиновський</a:t>
            </a:r>
            <a:r>
              <a:rPr lang="ru-RU" sz="1400" dirty="0" smtClean="0"/>
              <a:t>, </a:t>
            </a:r>
            <a:r>
              <a:rPr lang="ru-RU" sz="1400" dirty="0" err="1" smtClean="0"/>
              <a:t>Андрій</a:t>
            </a:r>
            <a:r>
              <a:rPr lang="ru-RU" sz="1400" dirty="0" smtClean="0"/>
              <a:t> Гречко та </a:t>
            </a:r>
            <a:r>
              <a:rPr lang="ru-RU" sz="1400" dirty="0" err="1" smtClean="0"/>
              <a:t>Кирило</a:t>
            </a:r>
            <a:r>
              <a:rPr lang="ru-RU" sz="1400" dirty="0" smtClean="0"/>
              <a:t> </a:t>
            </a:r>
            <a:r>
              <a:rPr lang="ru-RU" sz="1400" dirty="0" err="1" smtClean="0"/>
              <a:t>Москаленко</a:t>
            </a:r>
            <a:r>
              <a:rPr lang="ru-RU" sz="1400" dirty="0" smtClean="0"/>
              <a:t> </a:t>
            </a:r>
            <a:r>
              <a:rPr lang="ru-RU" sz="1400" dirty="0" err="1" smtClean="0"/>
              <a:t>досягли</a:t>
            </a:r>
            <a:r>
              <a:rPr lang="ru-RU" sz="1400" dirty="0" smtClean="0"/>
              <a:t> </a:t>
            </a:r>
            <a:r>
              <a:rPr lang="ru-RU" sz="1400" dirty="0" err="1" smtClean="0"/>
              <a:t>високого</a:t>
            </a:r>
            <a:r>
              <a:rPr lang="ru-RU" sz="1400" dirty="0" smtClean="0"/>
              <a:t> рангу Маршала </a:t>
            </a:r>
            <a:r>
              <a:rPr lang="ru-RU" sz="1400" dirty="0" err="1" smtClean="0"/>
              <a:t>Радянського</a:t>
            </a:r>
            <a:r>
              <a:rPr lang="ru-RU" sz="1400" dirty="0" smtClean="0"/>
              <a:t> Союзу, а два </a:t>
            </a:r>
            <a:r>
              <a:rPr lang="ru-RU" sz="1400" dirty="0" err="1" smtClean="0"/>
              <a:t>перші</a:t>
            </a:r>
            <a:r>
              <a:rPr lang="ru-RU" sz="1400" dirty="0" smtClean="0"/>
              <a:t> </a:t>
            </a:r>
            <a:r>
              <a:rPr lang="ru-RU" sz="1400" dirty="0" err="1" smtClean="0"/>
              <a:t>згодом</a:t>
            </a:r>
            <a:r>
              <a:rPr lang="ru-RU" sz="1400" dirty="0" smtClean="0"/>
              <a:t> </a:t>
            </a:r>
            <a:r>
              <a:rPr lang="ru-RU" sz="1400" dirty="0" err="1" smtClean="0"/>
              <a:t>навіть</a:t>
            </a:r>
            <a:r>
              <a:rPr lang="ru-RU" sz="1400" dirty="0" smtClean="0"/>
              <a:t> </a:t>
            </a:r>
            <a:r>
              <a:rPr lang="ru-RU" sz="1400" dirty="0" err="1" smtClean="0"/>
              <a:t>були</a:t>
            </a:r>
            <a:r>
              <a:rPr lang="ru-RU" sz="1400" dirty="0" smtClean="0"/>
              <a:t> </a:t>
            </a:r>
            <a:r>
              <a:rPr lang="ru-RU" sz="1400" dirty="0" err="1" smtClean="0"/>
              <a:t>міністрами</a:t>
            </a:r>
            <a:r>
              <a:rPr lang="ru-RU" sz="1400" dirty="0" smtClean="0"/>
              <a:t> оборони СРСР. </a:t>
            </a:r>
            <a:r>
              <a:rPr lang="ru-RU" sz="1400" dirty="0" err="1" smtClean="0"/>
              <a:t>Володимир</a:t>
            </a:r>
            <a:r>
              <a:rPr lang="ru-RU" sz="1400" dirty="0" smtClean="0"/>
              <a:t> </a:t>
            </a:r>
            <a:r>
              <a:rPr lang="ru-RU" sz="1400" dirty="0" err="1" smtClean="0"/>
              <a:t>Семичасний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обійняв</a:t>
            </a:r>
            <a:r>
              <a:rPr lang="ru-RU" sz="1400" dirty="0" smtClean="0"/>
              <a:t> пост </a:t>
            </a:r>
            <a:r>
              <a:rPr lang="ru-RU" sz="1400" dirty="0" err="1" smtClean="0"/>
              <a:t>голови</a:t>
            </a:r>
            <a:r>
              <a:rPr lang="ru-RU" sz="1400" dirty="0" smtClean="0"/>
              <a:t> союзного КДБ, а </a:t>
            </a:r>
            <a:r>
              <a:rPr lang="ru-RU" sz="1400" dirty="0" err="1" smtClean="0"/>
              <a:t>чотири</a:t>
            </a:r>
            <a:r>
              <a:rPr lang="ru-RU" sz="1400" dirty="0" smtClean="0"/>
              <a:t> </a:t>
            </a:r>
            <a:r>
              <a:rPr lang="ru-RU" sz="1400" dirty="0" err="1" smtClean="0"/>
              <a:t>українці</a:t>
            </a:r>
            <a:r>
              <a:rPr lang="ru-RU" sz="1400" dirty="0" smtClean="0"/>
              <a:t> - О.Кириченко, </a:t>
            </a:r>
            <a:r>
              <a:rPr lang="ru-RU" sz="1400" dirty="0" err="1" smtClean="0"/>
              <a:t>М.Підгорний</a:t>
            </a:r>
            <a:r>
              <a:rPr lang="ru-RU" sz="1400" dirty="0" smtClean="0"/>
              <a:t>, </a:t>
            </a:r>
            <a:r>
              <a:rPr lang="ru-RU" sz="1400" dirty="0" err="1" smtClean="0"/>
              <a:t>Д.Полянський</a:t>
            </a:r>
            <a:r>
              <a:rPr lang="ru-RU" sz="1400" dirty="0" smtClean="0"/>
              <a:t> та П.Шелест - </a:t>
            </a:r>
            <a:r>
              <a:rPr lang="ru-RU" sz="1400" dirty="0" err="1" smtClean="0"/>
              <a:t>увійшли</a:t>
            </a:r>
            <a:r>
              <a:rPr lang="ru-RU" sz="1400" dirty="0" smtClean="0"/>
              <a:t> в </a:t>
            </a:r>
            <a:r>
              <a:rPr lang="ru-RU" sz="1400" dirty="0" err="1" smtClean="0"/>
              <a:t>одинадцятку</a:t>
            </a:r>
            <a:r>
              <a:rPr lang="ru-RU" sz="1400" dirty="0" smtClean="0"/>
              <a:t> </a:t>
            </a:r>
            <a:r>
              <a:rPr lang="ru-RU" sz="1400" dirty="0" err="1" smtClean="0"/>
              <a:t>Політбюро</a:t>
            </a:r>
            <a:r>
              <a:rPr lang="ru-RU" sz="1400" dirty="0" smtClean="0"/>
              <a:t> ЦК КПРС. </a:t>
            </a:r>
            <a:r>
              <a:rPr lang="ru-RU" sz="1400" dirty="0" err="1" smtClean="0"/>
              <a:t>Такі</a:t>
            </a:r>
            <a:r>
              <a:rPr lang="ru-RU" sz="1400" dirty="0" smtClean="0"/>
              <a:t> </a:t>
            </a:r>
            <a:r>
              <a:rPr lang="ru-RU" sz="1400" dirty="0" err="1" smtClean="0"/>
              <a:t>успіхи</a:t>
            </a:r>
            <a:r>
              <a:rPr lang="ru-RU" sz="1400" dirty="0" smtClean="0"/>
              <a:t> </a:t>
            </a:r>
            <a:r>
              <a:rPr lang="ru-RU" sz="1400" dirty="0" err="1" smtClean="0"/>
              <a:t>українців</a:t>
            </a:r>
            <a:r>
              <a:rPr lang="ru-RU" sz="1400" dirty="0" smtClean="0"/>
              <a:t> у </a:t>
            </a:r>
            <a:r>
              <a:rPr lang="ru-RU" sz="1400" dirty="0" err="1" smtClean="0"/>
              <a:t>радянській</a:t>
            </a:r>
            <a:r>
              <a:rPr lang="ru-RU" sz="1400" dirty="0" smtClean="0"/>
              <a:t> </a:t>
            </a:r>
            <a:r>
              <a:rPr lang="ru-RU" sz="1400" dirty="0" err="1" smtClean="0"/>
              <a:t>ієрархічній</a:t>
            </a:r>
            <a:r>
              <a:rPr lang="ru-RU" sz="1400" dirty="0" smtClean="0"/>
              <a:t> </a:t>
            </a:r>
            <a:r>
              <a:rPr lang="ru-RU" sz="1400" dirty="0" err="1" smtClean="0"/>
              <a:t>системі</a:t>
            </a:r>
            <a:r>
              <a:rPr lang="ru-RU" sz="1400" dirty="0" smtClean="0"/>
              <a:t> </a:t>
            </a:r>
            <a:r>
              <a:rPr lang="ru-RU" sz="1400" dirty="0" err="1" smtClean="0"/>
              <a:t>можна</a:t>
            </a:r>
            <a:r>
              <a:rPr lang="ru-RU" sz="1400" dirty="0" smtClean="0"/>
              <a:t> </a:t>
            </a:r>
            <a:r>
              <a:rPr lang="ru-RU" sz="1400" dirty="0" err="1" smtClean="0"/>
              <a:t>пояснити</a:t>
            </a:r>
            <a:r>
              <a:rPr lang="ru-RU" sz="1400" dirty="0" smtClean="0"/>
              <a:t> </a:t>
            </a:r>
            <a:r>
              <a:rPr lang="ru-RU" sz="1400" dirty="0" err="1" smtClean="0"/>
              <a:t>їх</a:t>
            </a:r>
            <a:r>
              <a:rPr lang="ru-RU" sz="1400" dirty="0" smtClean="0"/>
              <a:t> </a:t>
            </a:r>
            <a:r>
              <a:rPr lang="ru-RU" sz="1400" dirty="0" err="1" smtClean="0"/>
              <a:t>тісними</a:t>
            </a:r>
            <a:r>
              <a:rPr lang="ru-RU" sz="1400" dirty="0" smtClean="0"/>
              <a:t> </a:t>
            </a:r>
            <a:r>
              <a:rPr lang="ru-RU" sz="1400" dirty="0" err="1" smtClean="0"/>
              <a:t>зв'язками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М.Хрущовим</a:t>
            </a:r>
            <a:r>
              <a:rPr lang="ru-RU" sz="1400" dirty="0" smtClean="0"/>
              <a:t>, </a:t>
            </a:r>
            <a:r>
              <a:rPr lang="ru-RU" sz="1400" dirty="0" err="1" smtClean="0"/>
              <a:t>їх</a:t>
            </a:r>
            <a:r>
              <a:rPr lang="ru-RU" sz="1400" dirty="0" smtClean="0"/>
              <a:t> </a:t>
            </a:r>
            <a:r>
              <a:rPr lang="ru-RU" sz="1400" dirty="0" err="1" smtClean="0"/>
              <a:t>особистими</a:t>
            </a:r>
            <a:r>
              <a:rPr lang="ru-RU" sz="1400" dirty="0" smtClean="0"/>
              <a:t> </a:t>
            </a:r>
            <a:r>
              <a:rPr lang="ru-RU" sz="1400" dirty="0" err="1" smtClean="0"/>
              <a:t>якостями</a:t>
            </a:r>
            <a:r>
              <a:rPr lang="ru-RU" sz="1400" dirty="0" smtClean="0"/>
              <a:t> як </a:t>
            </a:r>
            <a:r>
              <a:rPr lang="ru-RU" sz="1400" dirty="0" err="1" smtClean="0"/>
              <a:t>лояльних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виконавців</a:t>
            </a:r>
            <a:r>
              <a:rPr lang="ru-RU" sz="1400" dirty="0" smtClean="0"/>
              <a:t> </a:t>
            </a:r>
            <a:r>
              <a:rPr lang="ru-RU" sz="1400" dirty="0" err="1" smtClean="0"/>
              <a:t>волі</a:t>
            </a:r>
            <a:r>
              <a:rPr lang="ru-RU" sz="1400" dirty="0" smtClean="0"/>
              <a:t> </a:t>
            </a:r>
            <a:r>
              <a:rPr lang="ru-RU" sz="1400" dirty="0" err="1" smtClean="0"/>
              <a:t>вистеми</a:t>
            </a:r>
            <a:r>
              <a:rPr lang="ru-RU" sz="1400" dirty="0" smtClean="0"/>
              <a:t> та </a:t>
            </a:r>
            <a:r>
              <a:rPr lang="ru-RU" sz="1400" dirty="0" err="1" smtClean="0"/>
              <a:t>тим</a:t>
            </a:r>
            <a:r>
              <a:rPr lang="ru-RU" sz="1400" dirty="0" smtClean="0"/>
              <a:t> </a:t>
            </a:r>
            <a:r>
              <a:rPr lang="ru-RU" sz="1400" dirty="0" err="1" smtClean="0"/>
              <a:t>місцем</a:t>
            </a:r>
            <a:r>
              <a:rPr lang="ru-RU" sz="1400" dirty="0" smtClean="0"/>
              <a:t>, яке </a:t>
            </a:r>
            <a:r>
              <a:rPr lang="ru-RU" sz="1400" dirty="0" err="1" smtClean="0"/>
              <a:t>зайняла</a:t>
            </a:r>
            <a:r>
              <a:rPr lang="ru-RU" sz="1400" dirty="0" smtClean="0"/>
              <a:t> </a:t>
            </a:r>
            <a:r>
              <a:rPr lang="ru-RU" sz="1400" dirty="0" err="1" smtClean="0"/>
              <a:t>Україна</a:t>
            </a:r>
            <a:r>
              <a:rPr lang="ru-RU" sz="1400" dirty="0" smtClean="0"/>
              <a:t> в </a:t>
            </a:r>
            <a:r>
              <a:rPr lang="ru-RU" sz="1400" dirty="0" err="1" smtClean="0"/>
              <a:t>Радянському</a:t>
            </a:r>
            <a:r>
              <a:rPr lang="ru-RU" sz="1400" dirty="0" smtClean="0"/>
              <a:t> </a:t>
            </a:r>
            <a:r>
              <a:rPr lang="ru-RU" sz="1400" dirty="0" err="1" smtClean="0"/>
              <a:t>Союзі</a:t>
            </a:r>
            <a:r>
              <a:rPr lang="ru-RU" sz="1400" dirty="0" smtClean="0"/>
              <a:t>.</a:t>
            </a:r>
            <a:br>
              <a:rPr lang="ru-RU" sz="14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Історичні умови відродження культури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Відродження</a:t>
            </a:r>
            <a:r>
              <a:rPr lang="ru-RU" dirty="0" smtClean="0"/>
              <a:t> культурного </a:t>
            </a:r>
            <a:r>
              <a:rPr lang="ru-RU" dirty="0" err="1" smtClean="0"/>
              <a:t>життя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r>
              <a:rPr lang="ru-RU" dirty="0" smtClean="0"/>
              <a:t> у </a:t>
            </a:r>
            <a:r>
              <a:rPr lang="ru-RU" dirty="0" err="1" smtClean="0"/>
              <a:t>післявоєнні</a:t>
            </a:r>
            <a:r>
              <a:rPr lang="ru-RU" dirty="0" smtClean="0"/>
              <a:t> роки </a:t>
            </a:r>
            <a:r>
              <a:rPr lang="ru-RU" dirty="0" err="1" smtClean="0"/>
              <a:t>наражалося</a:t>
            </a:r>
            <a:r>
              <a:rPr lang="ru-RU" dirty="0" smtClean="0"/>
              <a:t> на </a:t>
            </a:r>
            <a:r>
              <a:rPr lang="ru-RU" dirty="0" err="1" smtClean="0"/>
              <a:t>великі</a:t>
            </a:r>
            <a:r>
              <a:rPr lang="ru-RU" dirty="0" smtClean="0"/>
              <a:t> </a:t>
            </a:r>
            <a:r>
              <a:rPr lang="ru-RU" dirty="0" err="1" smtClean="0"/>
              <a:t>труднощі</a:t>
            </a:r>
            <a:r>
              <a:rPr lang="ru-RU" dirty="0" smtClean="0"/>
              <a:t>. </a:t>
            </a:r>
            <a:r>
              <a:rPr lang="ru-RU" dirty="0" err="1" smtClean="0"/>
              <a:t>Культурне</a:t>
            </a:r>
            <a:r>
              <a:rPr lang="ru-RU" dirty="0" smtClean="0"/>
              <a:t> </a:t>
            </a:r>
            <a:r>
              <a:rPr lang="ru-RU" dirty="0" err="1" smtClean="0"/>
              <a:t>будівництво</a:t>
            </a:r>
            <a:r>
              <a:rPr lang="ru-RU" dirty="0" smtClean="0"/>
              <a:t>, як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раніше</a:t>
            </a:r>
            <a:r>
              <a:rPr lang="ru-RU" dirty="0" smtClean="0"/>
              <a:t>, </a:t>
            </a:r>
            <a:r>
              <a:rPr lang="ru-RU" dirty="0" err="1" smtClean="0"/>
              <a:t>фінансувалося</a:t>
            </a:r>
            <a:r>
              <a:rPr lang="ru-RU" dirty="0" smtClean="0"/>
              <a:t> за </a:t>
            </a:r>
            <a:r>
              <a:rPr lang="ru-RU" dirty="0" err="1" smtClean="0"/>
              <a:t>залишковим</a:t>
            </a:r>
            <a:r>
              <a:rPr lang="ru-RU" dirty="0" smtClean="0"/>
              <a:t> принципом. Перемога СРСР у </a:t>
            </a:r>
            <a:r>
              <a:rPr lang="ru-RU" dirty="0" err="1" smtClean="0"/>
              <a:t>війні</a:t>
            </a:r>
            <a:r>
              <a:rPr lang="ru-RU" dirty="0" smtClean="0"/>
              <a:t> </a:t>
            </a:r>
            <a:r>
              <a:rPr lang="ru-RU" dirty="0" err="1" smtClean="0"/>
              <a:t>посилила</a:t>
            </a:r>
            <a:r>
              <a:rPr lang="ru-RU" dirty="0" smtClean="0"/>
              <a:t>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у</a:t>
            </a:r>
            <a:r>
              <a:rPr lang="ru-RU" dirty="0" smtClean="0"/>
              <a:t> </a:t>
            </a:r>
            <a:r>
              <a:rPr lang="ru-RU" dirty="0" err="1" smtClean="0"/>
              <a:t>радянському</a:t>
            </a:r>
            <a:r>
              <a:rPr lang="ru-RU" dirty="0" smtClean="0"/>
              <a:t> </a:t>
            </a:r>
            <a:r>
              <a:rPr lang="ru-RU" dirty="0" err="1" smtClean="0"/>
              <a:t>суспільстві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взаємовиключали</a:t>
            </a:r>
            <a:r>
              <a:rPr lang="ru-RU" dirty="0" smtClean="0"/>
              <a:t> один одного: </a:t>
            </a:r>
            <a:r>
              <a:rPr lang="ru-RU" dirty="0" err="1" smtClean="0"/>
              <a:t>зміцнення</a:t>
            </a:r>
            <a:r>
              <a:rPr lang="ru-RU" dirty="0" smtClean="0"/>
              <a:t> </a:t>
            </a:r>
            <a:r>
              <a:rPr lang="ru-RU" dirty="0" err="1" smtClean="0"/>
              <a:t>тоталітарного</a:t>
            </a:r>
            <a:r>
              <a:rPr lang="ru-RU" dirty="0" smtClean="0"/>
              <a:t> режиму (</a:t>
            </a:r>
            <a:r>
              <a:rPr lang="ru-RU" dirty="0" err="1" smtClean="0"/>
              <a:t>офіційно</a:t>
            </a:r>
            <a:r>
              <a:rPr lang="ru-RU" dirty="0" smtClean="0"/>
              <a:t> </a:t>
            </a:r>
            <a:r>
              <a:rPr lang="ru-RU" dirty="0" err="1" smtClean="0"/>
              <a:t>вважалось</a:t>
            </a:r>
            <a:r>
              <a:rPr lang="ru-RU" dirty="0" smtClean="0"/>
              <a:t> та активно </a:t>
            </a:r>
            <a:r>
              <a:rPr lang="ru-RU" dirty="0" err="1" smtClean="0"/>
              <a:t>пропагувалось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забезпечив</a:t>
            </a:r>
            <a:r>
              <a:rPr lang="ru-RU" dirty="0" smtClean="0"/>
              <a:t> </a:t>
            </a:r>
            <a:r>
              <a:rPr lang="ru-RU" dirty="0" err="1" smtClean="0"/>
              <a:t>кінцевий</a:t>
            </a:r>
            <a:r>
              <a:rPr lang="ru-RU" dirty="0" smtClean="0"/>
              <a:t> </a:t>
            </a:r>
            <a:r>
              <a:rPr lang="ru-RU" dirty="0" err="1" smtClean="0"/>
              <a:t>успіх</a:t>
            </a:r>
            <a:r>
              <a:rPr lang="ru-RU" dirty="0" smtClean="0"/>
              <a:t>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зростання</a:t>
            </a:r>
            <a:r>
              <a:rPr lang="ru-RU" dirty="0" smtClean="0"/>
              <a:t> </a:t>
            </a:r>
            <a:r>
              <a:rPr lang="ru-RU" dirty="0" err="1" smtClean="0"/>
              <a:t>суспільної</a:t>
            </a:r>
            <a:r>
              <a:rPr lang="ru-RU" dirty="0" smtClean="0"/>
              <a:t> </a:t>
            </a:r>
            <a:r>
              <a:rPr lang="ru-RU" dirty="0" err="1" smtClean="0"/>
              <a:t>свідомості</a:t>
            </a:r>
            <a:r>
              <a:rPr lang="ru-RU" dirty="0" smtClean="0"/>
              <a:t> (перемогла </a:t>
            </a:r>
            <a:r>
              <a:rPr lang="ru-RU" dirty="0" err="1" smtClean="0"/>
              <a:t>армія</a:t>
            </a:r>
            <a:r>
              <a:rPr lang="ru-RU" dirty="0" smtClean="0"/>
              <a:t>, народ). </a:t>
            </a:r>
            <a:r>
              <a:rPr lang="ru-RU" dirty="0" err="1" smtClean="0"/>
              <a:t>Війна</a:t>
            </a:r>
            <a:r>
              <a:rPr lang="ru-RU" dirty="0" smtClean="0"/>
              <a:t> радикально </a:t>
            </a:r>
            <a:r>
              <a:rPr lang="ru-RU" dirty="0" err="1" smtClean="0"/>
              <a:t>підірвала</a:t>
            </a:r>
            <a:r>
              <a:rPr lang="ru-RU" dirty="0" smtClean="0"/>
              <a:t> </a:t>
            </a:r>
            <a:r>
              <a:rPr lang="ru-RU" dirty="0" err="1" smtClean="0"/>
              <a:t>ідеологію</a:t>
            </a:r>
            <a:r>
              <a:rPr lang="ru-RU" dirty="0" smtClean="0"/>
              <a:t> "</a:t>
            </a:r>
            <a:r>
              <a:rPr lang="ru-RU" dirty="0" err="1" smtClean="0"/>
              <a:t>гвинтика</a:t>
            </a:r>
            <a:r>
              <a:rPr lang="ru-RU" dirty="0" smtClean="0"/>
              <a:t>", </a:t>
            </a:r>
            <a:r>
              <a:rPr lang="ru-RU" dirty="0" err="1" smtClean="0"/>
              <a:t>адже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могли </a:t>
            </a:r>
            <a:r>
              <a:rPr lang="ru-RU" dirty="0" err="1" smtClean="0"/>
              <a:t>виграти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самостійно</a:t>
            </a:r>
            <a:r>
              <a:rPr lang="ru-RU" dirty="0" smtClean="0"/>
              <a:t> </a:t>
            </a:r>
            <a:r>
              <a:rPr lang="ru-RU" dirty="0" err="1" smtClean="0"/>
              <a:t>мислячі</a:t>
            </a:r>
            <a:r>
              <a:rPr lang="ru-RU" dirty="0" smtClean="0"/>
              <a:t>, а не </a:t>
            </a:r>
            <a:r>
              <a:rPr lang="ru-RU" dirty="0" err="1" smtClean="0"/>
              <a:t>сліпі</a:t>
            </a:r>
            <a:r>
              <a:rPr lang="ru-RU" dirty="0" smtClean="0"/>
              <a:t> </a:t>
            </a:r>
            <a:r>
              <a:rPr lang="ru-RU" dirty="0" err="1" smtClean="0"/>
              <a:t>виконавці</a:t>
            </a:r>
            <a:r>
              <a:rPr lang="ru-RU" dirty="0" smtClean="0"/>
              <a:t> </a:t>
            </a:r>
            <a:r>
              <a:rPr lang="ru-RU" dirty="0" err="1" smtClean="0"/>
              <a:t>волі</a:t>
            </a:r>
            <a:r>
              <a:rPr lang="ru-RU" dirty="0" smtClean="0"/>
              <a:t> вождя.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857916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 smtClean="0"/>
              <a:t>Зростання</a:t>
            </a:r>
            <a:r>
              <a:rPr lang="ru-RU" dirty="0" smtClean="0"/>
              <a:t> </a:t>
            </a:r>
            <a:r>
              <a:rPr lang="ru-RU" dirty="0" err="1" smtClean="0"/>
              <a:t>ролі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українців</a:t>
            </a:r>
            <a:r>
              <a:rPr lang="ru-RU" dirty="0" smtClean="0"/>
              <a:t> у </a:t>
            </a:r>
            <a:r>
              <a:rPr lang="ru-RU" dirty="0" err="1" smtClean="0"/>
              <a:t>партійно-державному</a:t>
            </a:r>
            <a:r>
              <a:rPr lang="ru-RU" dirty="0" smtClean="0"/>
              <a:t> </a:t>
            </a:r>
            <a:r>
              <a:rPr lang="ru-RU" dirty="0" err="1" smtClean="0"/>
              <a:t>апараті</a:t>
            </a:r>
            <a:r>
              <a:rPr lang="ru-RU" dirty="0" smtClean="0"/>
              <a:t> </a:t>
            </a:r>
            <a:r>
              <a:rPr lang="ru-RU" dirty="0" err="1" smtClean="0"/>
              <a:t>супроводжувалось</a:t>
            </a:r>
            <a:r>
              <a:rPr lang="ru-RU" dirty="0" smtClean="0"/>
              <a:t> </a:t>
            </a:r>
            <a:r>
              <a:rPr lang="ru-RU" dirty="0" err="1" smtClean="0"/>
              <a:t>процесом</a:t>
            </a:r>
            <a:r>
              <a:rPr lang="ru-RU" dirty="0" smtClean="0"/>
              <a:t> </a:t>
            </a:r>
            <a:r>
              <a:rPr lang="ru-RU" dirty="0" err="1" smtClean="0"/>
              <a:t>перебудови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вдосконалення</a:t>
            </a:r>
            <a:r>
              <a:rPr lang="ru-RU" dirty="0" smtClean="0"/>
              <a:t> самого </a:t>
            </a:r>
            <a:r>
              <a:rPr lang="ru-RU" dirty="0" err="1" smtClean="0"/>
              <a:t>апарату</a:t>
            </a:r>
            <a:r>
              <a:rPr lang="ru-RU" dirty="0" smtClean="0"/>
              <a:t>. У </a:t>
            </a:r>
            <a:r>
              <a:rPr lang="ru-RU" dirty="0" err="1" smtClean="0"/>
              <a:t>міністерствах</a:t>
            </a:r>
            <a:r>
              <a:rPr lang="ru-RU" dirty="0" smtClean="0"/>
              <a:t>, </a:t>
            </a:r>
            <a:r>
              <a:rPr lang="ru-RU" dirty="0" err="1" smtClean="0"/>
              <a:t>відомствах</a:t>
            </a:r>
            <a:r>
              <a:rPr lang="ru-RU" dirty="0" smtClean="0"/>
              <a:t> та органах </a:t>
            </a:r>
            <a:r>
              <a:rPr lang="ru-RU" dirty="0" err="1" smtClean="0"/>
              <a:t>управління</a:t>
            </a:r>
            <a:r>
              <a:rPr lang="ru-RU" dirty="0" smtClean="0"/>
              <a:t> на </a:t>
            </a:r>
            <a:r>
              <a:rPr lang="ru-RU" dirty="0" err="1" smtClean="0"/>
              <a:t>місцях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1955-1956 </a:t>
            </a:r>
            <a:r>
              <a:rPr lang="ru-RU" dirty="0" err="1" smtClean="0"/>
              <a:t>pp</a:t>
            </a:r>
            <a:r>
              <a:rPr lang="ru-RU" dirty="0" smtClean="0"/>
              <a:t>.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ліквідовано</a:t>
            </a:r>
            <a:r>
              <a:rPr lang="ru-RU" dirty="0" smtClean="0"/>
              <a:t> 4867 </a:t>
            </a:r>
            <a:r>
              <a:rPr lang="ru-RU" dirty="0" err="1" smtClean="0"/>
              <a:t>структурних</a:t>
            </a:r>
            <a:r>
              <a:rPr lang="ru-RU" dirty="0" smtClean="0"/>
              <a:t> </a:t>
            </a:r>
            <a:r>
              <a:rPr lang="ru-RU" dirty="0" err="1" smtClean="0"/>
              <a:t>підрозділів</a:t>
            </a:r>
            <a:r>
              <a:rPr lang="ru-RU" dirty="0" smtClean="0"/>
              <a:t>, </a:t>
            </a:r>
            <a:r>
              <a:rPr lang="ru-RU" dirty="0" err="1" smtClean="0"/>
              <a:t>організацій</a:t>
            </a:r>
            <a:r>
              <a:rPr lang="ru-RU" dirty="0" smtClean="0"/>
              <a:t> та </a:t>
            </a:r>
            <a:r>
              <a:rPr lang="ru-RU" dirty="0" err="1" smtClean="0"/>
              <a:t>установ</a:t>
            </a:r>
            <a:r>
              <a:rPr lang="ru-RU" dirty="0" smtClean="0"/>
              <a:t>, </a:t>
            </a:r>
            <a:r>
              <a:rPr lang="ru-RU" dirty="0" err="1" smtClean="0"/>
              <a:t>скорочено</a:t>
            </a:r>
            <a:r>
              <a:rPr lang="ru-RU" dirty="0" smtClean="0"/>
              <a:t> 92,5 тис. посад </a:t>
            </a:r>
            <a:r>
              <a:rPr lang="ru-RU" dirty="0" err="1" smtClean="0"/>
              <a:t>адміністративно-управлінського</a:t>
            </a:r>
            <a:r>
              <a:rPr lang="ru-RU" dirty="0" smtClean="0"/>
              <a:t> </a:t>
            </a:r>
            <a:r>
              <a:rPr lang="ru-RU" dirty="0" err="1" smtClean="0"/>
              <a:t>апарату</a:t>
            </a:r>
            <a:r>
              <a:rPr lang="ru-RU" dirty="0" smtClean="0"/>
              <a:t>. </a:t>
            </a:r>
            <a:r>
              <a:rPr lang="ru-RU" dirty="0" err="1" smtClean="0"/>
              <a:t>Водночас</a:t>
            </a:r>
            <a:r>
              <a:rPr lang="ru-RU" dirty="0" smtClean="0"/>
              <a:t> </a:t>
            </a:r>
            <a:r>
              <a:rPr lang="ru-RU" dirty="0" err="1" smtClean="0"/>
              <a:t>розширювались</a:t>
            </a:r>
            <a:r>
              <a:rPr lang="ru-RU" dirty="0" smtClean="0"/>
              <a:t> права </a:t>
            </a:r>
            <a:r>
              <a:rPr lang="ru-RU" dirty="0" err="1" smtClean="0"/>
              <a:t>місцевих</a:t>
            </a:r>
            <a:r>
              <a:rPr lang="ru-RU" dirty="0" smtClean="0"/>
              <a:t> </a:t>
            </a:r>
            <a:r>
              <a:rPr lang="ru-RU" dirty="0" err="1" smtClean="0"/>
              <a:t>органів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.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 справили </a:t>
            </a:r>
            <a:r>
              <a:rPr lang="ru-RU" dirty="0" err="1" smtClean="0"/>
              <a:t>позитивний</a:t>
            </a:r>
            <a:r>
              <a:rPr lang="ru-RU" dirty="0" smtClean="0"/>
              <a:t> </a:t>
            </a:r>
            <a:r>
              <a:rPr lang="ru-RU" dirty="0" err="1" smtClean="0"/>
              <a:t>вплив</a:t>
            </a:r>
            <a:r>
              <a:rPr lang="ru-RU" dirty="0" smtClean="0"/>
              <a:t> на </a:t>
            </a:r>
            <a:r>
              <a:rPr lang="ru-RU" dirty="0" err="1" smtClean="0"/>
              <a:t>суспільно-політичне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країни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r>
              <a:rPr lang="ru-RU" dirty="0" err="1" smtClean="0"/>
              <a:t>Крім</a:t>
            </a:r>
            <a:r>
              <a:rPr lang="ru-RU" dirty="0" smtClean="0"/>
              <a:t> </a:t>
            </a:r>
            <a:r>
              <a:rPr lang="ru-RU" dirty="0" err="1" smtClean="0"/>
              <a:t>змін</a:t>
            </a:r>
            <a:r>
              <a:rPr lang="ru-RU" dirty="0" smtClean="0"/>
              <a:t> в </a:t>
            </a:r>
            <a:r>
              <a:rPr lang="ru-RU" dirty="0" err="1" smtClean="0"/>
              <a:t>партійному</a:t>
            </a:r>
            <a:r>
              <a:rPr lang="ru-RU" dirty="0" smtClean="0"/>
              <a:t> та державному </a:t>
            </a:r>
            <a:r>
              <a:rPr lang="ru-RU" dirty="0" err="1" smtClean="0"/>
              <a:t>керівництві</a:t>
            </a:r>
            <a:r>
              <a:rPr lang="ru-RU" dirty="0" smtClean="0"/>
              <a:t> </a:t>
            </a:r>
            <a:r>
              <a:rPr lang="ru-RU" dirty="0" err="1" smtClean="0"/>
              <a:t>почався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поступового</a:t>
            </a:r>
            <a:r>
              <a:rPr lang="ru-RU" dirty="0" smtClean="0"/>
              <a:t> </a:t>
            </a:r>
            <a:r>
              <a:rPr lang="ru-RU" dirty="0" err="1" smtClean="0"/>
              <a:t>відходу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одіозних</a:t>
            </a:r>
            <a:r>
              <a:rPr lang="ru-RU" dirty="0" smtClean="0"/>
              <a:t> </a:t>
            </a:r>
            <a:r>
              <a:rPr lang="ru-RU" dirty="0" err="1" smtClean="0"/>
              <a:t>проявів</a:t>
            </a:r>
            <a:r>
              <a:rPr lang="ru-RU" dirty="0" smtClean="0"/>
              <a:t> </a:t>
            </a:r>
            <a:r>
              <a:rPr lang="ru-RU" dirty="0" err="1" smtClean="0"/>
              <a:t>сталінського</a:t>
            </a:r>
            <a:r>
              <a:rPr lang="ru-RU" dirty="0" smtClean="0"/>
              <a:t> режиму. </a:t>
            </a:r>
            <a:r>
              <a:rPr lang="ru-RU" dirty="0" err="1" smtClean="0"/>
              <a:t>Припинились</a:t>
            </a:r>
            <a:r>
              <a:rPr lang="ru-RU" dirty="0" smtClean="0"/>
              <a:t> </a:t>
            </a:r>
            <a:r>
              <a:rPr lang="ru-RU" dirty="0" err="1" smtClean="0"/>
              <a:t>масові</a:t>
            </a:r>
            <a:r>
              <a:rPr lang="ru-RU" dirty="0" smtClean="0"/>
              <a:t> </a:t>
            </a:r>
            <a:r>
              <a:rPr lang="ru-RU" dirty="0" err="1" smtClean="0"/>
              <a:t>репресії</a:t>
            </a:r>
            <a:r>
              <a:rPr lang="ru-RU" dirty="0" smtClean="0"/>
              <a:t>, </a:t>
            </a:r>
            <a:r>
              <a:rPr lang="ru-RU" dirty="0" err="1" smtClean="0"/>
              <a:t>почався</a:t>
            </a:r>
            <a:r>
              <a:rPr lang="ru-RU" dirty="0" smtClean="0"/>
              <a:t> </a:t>
            </a:r>
            <a:r>
              <a:rPr lang="ru-RU" dirty="0" err="1" smtClean="0"/>
              <a:t>обережний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реабілітації</a:t>
            </a:r>
            <a:r>
              <a:rPr lang="ru-RU" dirty="0" smtClean="0"/>
              <a:t> </a:t>
            </a:r>
            <a:r>
              <a:rPr lang="ru-RU" dirty="0" err="1" smtClean="0"/>
              <a:t>репресованих</a:t>
            </a:r>
            <a:r>
              <a:rPr lang="ru-RU" dirty="0" smtClean="0"/>
              <a:t> у 30-40-і роки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повернення</a:t>
            </a:r>
            <a:r>
              <a:rPr lang="ru-RU" dirty="0" smtClean="0"/>
              <a:t> </a:t>
            </a:r>
            <a:r>
              <a:rPr lang="ru-RU" dirty="0" err="1" smtClean="0"/>
              <a:t>депортованих</a:t>
            </a:r>
            <a:r>
              <a:rPr lang="ru-RU" dirty="0" smtClean="0"/>
              <a:t> </a:t>
            </a:r>
            <a:r>
              <a:rPr lang="ru-RU" dirty="0" err="1" smtClean="0"/>
              <a:t>членів</a:t>
            </a:r>
            <a:r>
              <a:rPr lang="ru-RU" dirty="0" smtClean="0"/>
              <a:t>, </a:t>
            </a:r>
            <a:r>
              <a:rPr lang="ru-RU" dirty="0" err="1" smtClean="0"/>
              <a:t>пов'язаних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діяльністю</a:t>
            </a:r>
            <a:r>
              <a:rPr lang="ru-RU" dirty="0" smtClean="0"/>
              <a:t> ОУН-УПА.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186766" cy="65321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Стан промисловості і с/г на початку 50-х років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214974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Нове</a:t>
            </a:r>
            <a:r>
              <a:rPr lang="ru-RU" dirty="0" smtClean="0"/>
              <a:t> </a:t>
            </a:r>
            <a:r>
              <a:rPr lang="ru-RU" dirty="0" err="1" smtClean="0"/>
              <a:t>радянське</a:t>
            </a:r>
            <a:r>
              <a:rPr lang="ru-RU" dirty="0" smtClean="0"/>
              <a:t> </a:t>
            </a:r>
            <a:r>
              <a:rPr lang="ru-RU" dirty="0" err="1" smtClean="0"/>
              <a:t>керівництво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стало до </a:t>
            </a:r>
            <a:r>
              <a:rPr lang="ru-RU" dirty="0" err="1" smtClean="0"/>
              <a:t>керівництва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смерті</a:t>
            </a:r>
            <a:r>
              <a:rPr lang="ru-RU" dirty="0" smtClean="0"/>
              <a:t> </a:t>
            </a:r>
            <a:r>
              <a:rPr lang="ru-RU" dirty="0" err="1" smtClean="0"/>
              <a:t>Сталіна</a:t>
            </a:r>
            <a:r>
              <a:rPr lang="ru-RU" dirty="0" smtClean="0"/>
              <a:t>, </a:t>
            </a:r>
            <a:r>
              <a:rPr lang="ru-RU" dirty="0" err="1" smtClean="0"/>
              <a:t>усвідомлювало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майбутнє</a:t>
            </a:r>
            <a:r>
              <a:rPr lang="ru-RU" dirty="0" smtClean="0"/>
              <a:t> </a:t>
            </a:r>
            <a:r>
              <a:rPr lang="ru-RU" dirty="0" err="1" smtClean="0"/>
              <a:t>Радянського</a:t>
            </a:r>
            <a:r>
              <a:rPr lang="ru-RU" dirty="0" smtClean="0"/>
              <a:t> Союзу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успіхів</a:t>
            </a:r>
            <a:r>
              <a:rPr lang="ru-RU" dirty="0" smtClean="0"/>
              <a:t> СРСР в </a:t>
            </a:r>
            <a:r>
              <a:rPr lang="ru-RU" dirty="0" err="1" smtClean="0"/>
              <a:t>економічному</a:t>
            </a:r>
            <a:r>
              <a:rPr lang="ru-RU" dirty="0" smtClean="0"/>
              <a:t> </a:t>
            </a:r>
            <a:r>
              <a:rPr lang="ru-RU" dirty="0" err="1" smtClean="0"/>
              <a:t>змаганні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Заходом. </a:t>
            </a:r>
            <a:r>
              <a:rPr lang="ru-RU" dirty="0" err="1" smtClean="0"/>
              <a:t>Успіхи</a:t>
            </a:r>
            <a:r>
              <a:rPr lang="ru-RU" dirty="0" smtClean="0"/>
              <a:t> в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змаганні</a:t>
            </a:r>
            <a:r>
              <a:rPr lang="ru-RU" dirty="0" smtClean="0"/>
              <a:t> </a:t>
            </a:r>
            <a:r>
              <a:rPr lang="ru-RU" dirty="0" err="1" smtClean="0"/>
              <a:t>зміцнили</a:t>
            </a:r>
            <a:r>
              <a:rPr lang="ru-RU" dirty="0" smtClean="0"/>
              <a:t> б </a:t>
            </a:r>
            <a:r>
              <a:rPr lang="ru-RU" dirty="0" err="1" smtClean="0"/>
              <a:t>внутрішнє</a:t>
            </a:r>
            <a:r>
              <a:rPr lang="ru-RU" dirty="0" smtClean="0"/>
              <a:t> становище </a:t>
            </a:r>
            <a:r>
              <a:rPr lang="ru-RU" dirty="0" err="1" smtClean="0"/>
              <a:t>радянської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, а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іншого</a:t>
            </a:r>
            <a:r>
              <a:rPr lang="ru-RU" dirty="0" smtClean="0"/>
              <a:t> боку, довели б </a:t>
            </a:r>
            <a:r>
              <a:rPr lang="ru-RU" dirty="0" err="1" smtClean="0"/>
              <a:t>переваги</a:t>
            </a:r>
            <a:r>
              <a:rPr lang="ru-RU" dirty="0" smtClean="0"/>
              <a:t> </a:t>
            </a:r>
            <a:r>
              <a:rPr lang="ru-RU" dirty="0" err="1" smtClean="0"/>
              <a:t>комуністичної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. Уже </a:t>
            </a:r>
            <a:r>
              <a:rPr lang="ru-RU" dirty="0" err="1" smtClean="0"/>
              <a:t>починаючи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1953 </a:t>
            </a:r>
            <a:r>
              <a:rPr lang="ru-RU" dirty="0" err="1" smtClean="0"/>
              <a:t>p</a:t>
            </a:r>
            <a:r>
              <a:rPr lang="ru-RU" dirty="0" smtClean="0"/>
              <a:t>., </a:t>
            </a:r>
            <a:r>
              <a:rPr lang="ru-RU" dirty="0" err="1" smtClean="0"/>
              <a:t>починається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реформ. Але </a:t>
            </a:r>
            <a:r>
              <a:rPr lang="ru-RU" dirty="0" err="1" smtClean="0"/>
              <a:t>відразу</a:t>
            </a:r>
            <a:r>
              <a:rPr lang="ru-RU" dirty="0" smtClean="0"/>
              <a:t> </a:t>
            </a:r>
            <a:r>
              <a:rPr lang="ru-RU" dirty="0" err="1" smtClean="0"/>
              <a:t>постало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, в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напрямку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проводити</a:t>
            </a:r>
            <a:r>
              <a:rPr lang="ru-RU" dirty="0" smtClean="0"/>
              <a:t>. </a:t>
            </a:r>
            <a:r>
              <a:rPr lang="ru-RU" dirty="0" err="1" smtClean="0"/>
              <a:t>Усі</a:t>
            </a:r>
            <a:r>
              <a:rPr lang="ru-RU" dirty="0" smtClean="0"/>
              <a:t> сходились на </a:t>
            </a:r>
            <a:r>
              <a:rPr lang="ru-RU" dirty="0" err="1" smtClean="0"/>
              <a:t>думці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найслабшою</a:t>
            </a:r>
            <a:r>
              <a:rPr lang="ru-RU" dirty="0" smtClean="0"/>
              <a:t> ланкою </a:t>
            </a:r>
            <a:r>
              <a:rPr lang="ru-RU" dirty="0" err="1" smtClean="0"/>
              <a:t>радянської</a:t>
            </a:r>
            <a:r>
              <a:rPr lang="ru-RU" dirty="0" smtClean="0"/>
              <a:t> </a:t>
            </a:r>
            <a:r>
              <a:rPr lang="ru-RU" dirty="0" err="1" smtClean="0"/>
              <a:t>економіки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сільське</a:t>
            </a:r>
            <a:r>
              <a:rPr lang="ru-RU" dirty="0" smtClean="0"/>
              <a:t> </a:t>
            </a:r>
            <a:r>
              <a:rPr lang="ru-RU" dirty="0" err="1" smtClean="0"/>
              <a:t>господарство</a:t>
            </a:r>
            <a:r>
              <a:rPr lang="ru-RU" dirty="0" smtClean="0"/>
              <a:t>,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зростання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 в </a:t>
            </a:r>
            <a:r>
              <a:rPr lang="ru-RU" dirty="0" err="1" smtClean="0"/>
              <a:t>якому</a:t>
            </a:r>
            <a:r>
              <a:rPr lang="ru-RU" dirty="0" smtClean="0"/>
              <a:t> за </a:t>
            </a:r>
            <a:r>
              <a:rPr lang="ru-RU" dirty="0" err="1" smtClean="0"/>
              <a:t>період</a:t>
            </a:r>
            <a:r>
              <a:rPr lang="ru-RU" dirty="0" smtClean="0"/>
              <a:t> 1949-1952 </a:t>
            </a:r>
            <a:r>
              <a:rPr lang="ru-RU" dirty="0" err="1" smtClean="0"/>
              <a:t>pp</a:t>
            </a:r>
            <a:r>
              <a:rPr lang="ru-RU" dirty="0" smtClean="0"/>
              <a:t>. </a:t>
            </a:r>
            <a:r>
              <a:rPr lang="ru-RU" dirty="0" err="1" smtClean="0"/>
              <a:t>складав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10%, у той час як у </a:t>
            </a:r>
            <a:r>
              <a:rPr lang="ru-RU" dirty="0" err="1" smtClean="0"/>
              <a:t>промисловості</a:t>
            </a:r>
            <a:r>
              <a:rPr lang="ru-RU" dirty="0" smtClean="0"/>
              <a:t> — 230%. До того ж </a:t>
            </a:r>
            <a:r>
              <a:rPr lang="ru-RU" dirty="0" err="1" smtClean="0"/>
              <a:t>сільське</a:t>
            </a:r>
            <a:r>
              <a:rPr lang="ru-RU" dirty="0" smtClean="0"/>
              <a:t> </a:t>
            </a:r>
            <a:r>
              <a:rPr lang="ru-RU" dirty="0" err="1" smtClean="0"/>
              <a:t>господарство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збитковим</a:t>
            </a:r>
            <a:r>
              <a:rPr lang="ru-RU" dirty="0" smtClean="0"/>
              <a:t>. </a:t>
            </a:r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спроби</a:t>
            </a:r>
            <a:r>
              <a:rPr lang="ru-RU" dirty="0" smtClean="0"/>
              <a:t> </a:t>
            </a:r>
            <a:r>
              <a:rPr lang="ru-RU" dirty="0" err="1" smtClean="0"/>
              <a:t>наприкінці</a:t>
            </a:r>
            <a:r>
              <a:rPr lang="ru-RU" dirty="0" smtClean="0"/>
              <a:t> 40-х </a:t>
            </a:r>
            <a:r>
              <a:rPr lang="ru-RU" dirty="0" err="1" smtClean="0"/>
              <a:t>років</a:t>
            </a:r>
            <a:r>
              <a:rPr lang="ru-RU" dirty="0" smtClean="0"/>
              <a:t> </a:t>
            </a:r>
            <a:r>
              <a:rPr lang="ru-RU" dirty="0" err="1" smtClean="0"/>
              <a:t>стимулювати</a:t>
            </a:r>
            <a:r>
              <a:rPr lang="ru-RU" dirty="0" smtClean="0"/>
              <a:t> </a:t>
            </a:r>
            <a:r>
              <a:rPr lang="ru-RU" dirty="0" err="1" smtClean="0"/>
              <a:t>сільгоспвиробництво</a:t>
            </a:r>
            <a:r>
              <a:rPr lang="ru-RU" dirty="0" smtClean="0"/>
              <a:t> не </a:t>
            </a:r>
            <a:r>
              <a:rPr lang="ru-RU" dirty="0" err="1" smtClean="0"/>
              <a:t>мали</a:t>
            </a:r>
            <a:r>
              <a:rPr lang="ru-RU" dirty="0" smtClean="0"/>
              <a:t> </a:t>
            </a:r>
            <a:r>
              <a:rPr lang="ru-RU" dirty="0" err="1" smtClean="0"/>
              <a:t>успіху</a:t>
            </a:r>
            <a:r>
              <a:rPr lang="ru-RU" dirty="0" smtClean="0"/>
              <a:t>. Не </a:t>
            </a:r>
            <a:r>
              <a:rPr lang="ru-RU" dirty="0" err="1" smtClean="0"/>
              <a:t>допомогло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укрупнення</a:t>
            </a:r>
            <a:r>
              <a:rPr lang="ru-RU" dirty="0" smtClean="0"/>
              <a:t> </a:t>
            </a:r>
            <a:r>
              <a:rPr lang="ru-RU" dirty="0" err="1" smtClean="0"/>
              <a:t>колгоспів</a:t>
            </a:r>
            <a:r>
              <a:rPr lang="ru-RU" dirty="0" smtClean="0"/>
              <a:t> у 1950 </a:t>
            </a:r>
            <a:r>
              <a:rPr lang="ru-RU" dirty="0" err="1" smtClean="0"/>
              <a:t>p</a:t>
            </a:r>
            <a:r>
              <a:rPr lang="ru-RU" dirty="0" smtClean="0"/>
              <a:t>.,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скоротилась</a:t>
            </a:r>
            <a:r>
              <a:rPr lang="ru-RU" dirty="0" smtClean="0"/>
              <a:t> на 42%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складала</a:t>
            </a:r>
            <a:r>
              <a:rPr lang="ru-RU" dirty="0" smtClean="0"/>
              <a:t> на </a:t>
            </a:r>
            <a:r>
              <a:rPr lang="ru-RU" dirty="0" err="1" smtClean="0"/>
              <a:t>кінець</a:t>
            </a:r>
            <a:r>
              <a:rPr lang="ru-RU" dirty="0" smtClean="0"/>
              <a:t> року 19295.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71504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Початок </a:t>
            </a:r>
            <a:r>
              <a:rPr lang="ru-RU" dirty="0" err="1" smtClean="0"/>
              <a:t>реформування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покладено</a:t>
            </a:r>
            <a:r>
              <a:rPr lang="ru-RU" dirty="0" smtClean="0"/>
              <a:t> на </a:t>
            </a:r>
            <a:r>
              <a:rPr lang="ru-RU" dirty="0" err="1" smtClean="0"/>
              <a:t>вересневому</a:t>
            </a:r>
            <a:r>
              <a:rPr lang="ru-RU" dirty="0" smtClean="0"/>
              <a:t> (1953 р.) </a:t>
            </a:r>
            <a:r>
              <a:rPr lang="ru-RU" dirty="0" err="1" smtClean="0"/>
              <a:t>Пленумі</a:t>
            </a:r>
            <a:r>
              <a:rPr lang="ru-RU" dirty="0" smtClean="0"/>
              <a:t> ЦК КПРС,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намітив</a:t>
            </a:r>
            <a:r>
              <a:rPr lang="ru-RU" dirty="0" smtClean="0"/>
              <a:t> заходи, </a:t>
            </a:r>
            <a:r>
              <a:rPr lang="ru-RU" dirty="0" err="1" smtClean="0"/>
              <a:t>спрямовані</a:t>
            </a:r>
            <a:r>
              <a:rPr lang="ru-RU" dirty="0" smtClean="0"/>
              <a:t> на </a:t>
            </a:r>
            <a:r>
              <a:rPr lang="ru-RU" dirty="0" err="1" smtClean="0"/>
              <a:t>піднесення</a:t>
            </a:r>
            <a:r>
              <a:rPr lang="ru-RU" dirty="0" smtClean="0"/>
              <a:t> </a:t>
            </a:r>
            <a:r>
              <a:rPr lang="ru-RU" dirty="0" err="1" smtClean="0"/>
              <a:t>сільського</a:t>
            </a:r>
            <a:r>
              <a:rPr lang="ru-RU" dirty="0" smtClean="0"/>
              <a:t> </a:t>
            </a:r>
            <a:r>
              <a:rPr lang="ru-RU" dirty="0" err="1" smtClean="0"/>
              <a:t>господарства</a:t>
            </a:r>
            <a:r>
              <a:rPr lang="ru-RU" dirty="0" smtClean="0"/>
              <a:t>. Так, </a:t>
            </a:r>
            <a:r>
              <a:rPr lang="ru-RU" dirty="0" err="1" smtClean="0"/>
              <a:t>передбачалось</a:t>
            </a:r>
            <a:r>
              <a:rPr lang="ru-RU" dirty="0" smtClean="0"/>
              <a:t> </a:t>
            </a:r>
            <a:r>
              <a:rPr lang="ru-RU" dirty="0" err="1" smtClean="0"/>
              <a:t>укріплення</a:t>
            </a:r>
            <a:r>
              <a:rPr lang="ru-RU" dirty="0" smtClean="0"/>
              <a:t> </a:t>
            </a:r>
            <a:r>
              <a:rPr lang="ru-RU" dirty="0" err="1" smtClean="0"/>
              <a:t>матеріально-технічної</a:t>
            </a:r>
            <a:r>
              <a:rPr lang="ru-RU" dirty="0" smtClean="0"/>
              <a:t> </a:t>
            </a:r>
            <a:r>
              <a:rPr lang="ru-RU" dirty="0" err="1" smtClean="0"/>
              <a:t>бази</a:t>
            </a:r>
            <a:r>
              <a:rPr lang="ru-RU" dirty="0" smtClean="0"/>
              <a:t> </a:t>
            </a:r>
            <a:r>
              <a:rPr lang="ru-RU" dirty="0" err="1" smtClean="0"/>
              <a:t>господарств</a:t>
            </a:r>
            <a:r>
              <a:rPr lang="ru-RU" dirty="0" smtClean="0"/>
              <a:t>, </a:t>
            </a:r>
            <a:r>
              <a:rPr lang="ru-RU" dirty="0" err="1" smtClean="0"/>
              <a:t>матеріальне</a:t>
            </a:r>
            <a:r>
              <a:rPr lang="ru-RU" dirty="0" smtClean="0"/>
              <a:t> </a:t>
            </a:r>
            <a:r>
              <a:rPr lang="ru-RU" dirty="0" err="1" smtClean="0"/>
              <a:t>заохочення</a:t>
            </a:r>
            <a:r>
              <a:rPr lang="ru-RU" dirty="0" smtClean="0"/>
              <a:t> </a:t>
            </a:r>
            <a:r>
              <a:rPr lang="ru-RU" dirty="0" err="1" smtClean="0"/>
              <a:t>мешканців</a:t>
            </a:r>
            <a:r>
              <a:rPr lang="ru-RU" dirty="0" smtClean="0"/>
              <a:t> села, </a:t>
            </a: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закупівельних</a:t>
            </a:r>
            <a:r>
              <a:rPr lang="ru-RU" dirty="0" smtClean="0"/>
              <a:t> </a:t>
            </a:r>
            <a:r>
              <a:rPr lang="ru-RU" dirty="0" err="1" smtClean="0"/>
              <a:t>цін</a:t>
            </a:r>
            <a:r>
              <a:rPr lang="ru-RU" dirty="0" smtClean="0"/>
              <a:t> на </a:t>
            </a:r>
            <a:r>
              <a:rPr lang="ru-RU" dirty="0" err="1" smtClean="0"/>
              <a:t>сільгосппродукцію</a:t>
            </a:r>
            <a:r>
              <a:rPr lang="ru-RU" dirty="0" smtClean="0"/>
              <a:t>, </a:t>
            </a:r>
            <a:r>
              <a:rPr lang="ru-RU" dirty="0" err="1" smtClean="0"/>
              <a:t>зменшення</a:t>
            </a:r>
            <a:r>
              <a:rPr lang="ru-RU" dirty="0" smtClean="0"/>
              <a:t> </a:t>
            </a:r>
            <a:r>
              <a:rPr lang="ru-RU" dirty="0" err="1" smtClean="0"/>
              <a:t>податків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присадибне</a:t>
            </a:r>
            <a:r>
              <a:rPr lang="ru-RU" dirty="0" smtClean="0"/>
              <a:t> </a:t>
            </a:r>
            <a:r>
              <a:rPr lang="ru-RU" dirty="0" err="1" smtClean="0"/>
              <a:t>господарство</a:t>
            </a:r>
            <a:r>
              <a:rPr lang="ru-RU" dirty="0" smtClean="0"/>
              <a:t>, </a:t>
            </a:r>
            <a:r>
              <a:rPr lang="ru-RU" dirty="0" err="1" smtClean="0"/>
              <a:t>списування</a:t>
            </a:r>
            <a:r>
              <a:rPr lang="ru-RU" dirty="0" smtClean="0"/>
              <a:t> </a:t>
            </a:r>
            <a:r>
              <a:rPr lang="ru-RU" dirty="0" err="1" smtClean="0"/>
              <a:t>заборгованості</a:t>
            </a:r>
            <a:r>
              <a:rPr lang="ru-RU" dirty="0" smtClean="0"/>
              <a:t> </a:t>
            </a:r>
            <a:r>
              <a:rPr lang="ru-RU" dirty="0" err="1" smtClean="0"/>
              <a:t>колгоспів</a:t>
            </a:r>
            <a:r>
              <a:rPr lang="ru-RU" dirty="0" smtClean="0"/>
              <a:t>, </a:t>
            </a:r>
            <a:r>
              <a:rPr lang="ru-RU" dirty="0" err="1" smtClean="0"/>
              <a:t>поліпшення</a:t>
            </a:r>
            <a:r>
              <a:rPr lang="ru-RU" dirty="0" smtClean="0"/>
              <a:t> </a:t>
            </a:r>
            <a:r>
              <a:rPr lang="ru-RU" dirty="0" err="1" smtClean="0"/>
              <a:t>якісного</a:t>
            </a:r>
            <a:r>
              <a:rPr lang="ru-RU" dirty="0" smtClean="0"/>
              <a:t> складу </a:t>
            </a:r>
            <a:r>
              <a:rPr lang="ru-RU" dirty="0" err="1" smtClean="0"/>
              <a:t>керівників</a:t>
            </a:r>
            <a:r>
              <a:rPr lang="ru-RU" dirty="0" smtClean="0"/>
              <a:t> </a:t>
            </a:r>
            <a:r>
              <a:rPr lang="ru-RU" dirty="0" err="1" smtClean="0"/>
              <a:t>сільськогосподарських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smtClean="0"/>
              <a:t>таким заходам </a:t>
            </a:r>
            <a:r>
              <a:rPr lang="ru-RU" dirty="0" err="1" smtClean="0"/>
              <a:t>сільське</a:t>
            </a:r>
            <a:r>
              <a:rPr lang="ru-RU" dirty="0" smtClean="0"/>
              <a:t> </a:t>
            </a:r>
            <a:r>
              <a:rPr lang="ru-RU" dirty="0" err="1" smtClean="0"/>
              <a:t>господарство</a:t>
            </a:r>
            <a:r>
              <a:rPr lang="ru-RU" dirty="0" smtClean="0"/>
              <a:t> </a:t>
            </a:r>
            <a:r>
              <a:rPr lang="ru-RU" dirty="0" err="1" smtClean="0"/>
              <a:t>вперше</a:t>
            </a:r>
            <a:r>
              <a:rPr lang="ru-RU" dirty="0" smtClean="0"/>
              <a:t> за </a:t>
            </a:r>
            <a:r>
              <a:rPr lang="ru-RU" dirty="0" err="1" smtClean="0"/>
              <a:t>довгі</a:t>
            </a:r>
            <a:r>
              <a:rPr lang="ru-RU" dirty="0" smtClean="0"/>
              <a:t> роки стало </a:t>
            </a:r>
            <a:r>
              <a:rPr lang="ru-RU" dirty="0" err="1" smtClean="0"/>
              <a:t>рентабельним</a:t>
            </a:r>
            <a:r>
              <a:rPr lang="ru-RU" dirty="0" smtClean="0"/>
              <a:t>. Середина 50-х </a:t>
            </a:r>
            <a:r>
              <a:rPr lang="ru-RU" dirty="0" err="1" smtClean="0"/>
              <a:t>років</a:t>
            </a:r>
            <a:r>
              <a:rPr lang="ru-RU" dirty="0" smtClean="0"/>
              <a:t>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періодом</a:t>
            </a:r>
            <a:r>
              <a:rPr lang="ru-RU" dirty="0" smtClean="0"/>
              <a:t> </a:t>
            </a:r>
            <a:r>
              <a:rPr lang="ru-RU" dirty="0" err="1" smtClean="0"/>
              <a:t>найбільшого</a:t>
            </a:r>
            <a:r>
              <a:rPr lang="ru-RU" dirty="0" smtClean="0"/>
              <a:t> </a:t>
            </a:r>
            <a:r>
              <a:rPr lang="ru-RU" dirty="0" err="1" smtClean="0"/>
              <a:t>піднесення</a:t>
            </a:r>
            <a:r>
              <a:rPr lang="ru-RU" dirty="0" smtClean="0"/>
              <a:t> в </a:t>
            </a:r>
            <a:r>
              <a:rPr lang="ru-RU" dirty="0" err="1" smtClean="0"/>
              <a:t>історії</a:t>
            </a:r>
            <a:r>
              <a:rPr lang="ru-RU" dirty="0" smtClean="0"/>
              <a:t> </a:t>
            </a:r>
            <a:r>
              <a:rPr lang="ru-RU" dirty="0" err="1" smtClean="0"/>
              <a:t>колгоспно-радгоспної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СРСР. </a:t>
            </a:r>
            <a:r>
              <a:rPr lang="ru-RU" dirty="0" err="1" smtClean="0"/>
              <a:t>Валова</a:t>
            </a:r>
            <a:r>
              <a:rPr lang="ru-RU" dirty="0" smtClean="0"/>
              <a:t> </a:t>
            </a:r>
            <a:r>
              <a:rPr lang="ru-RU" dirty="0" err="1" smtClean="0"/>
              <a:t>продукція</a:t>
            </a:r>
            <a:r>
              <a:rPr lang="ru-RU" dirty="0" smtClean="0"/>
              <a:t> </a:t>
            </a:r>
            <a:r>
              <a:rPr lang="ru-RU" dirty="0" err="1" smtClean="0"/>
              <a:t>сільського</a:t>
            </a:r>
            <a:r>
              <a:rPr lang="ru-RU" dirty="0" smtClean="0"/>
              <a:t> </a:t>
            </a:r>
            <a:r>
              <a:rPr lang="ru-RU" dirty="0" err="1" smtClean="0"/>
              <a:t>господарства</a:t>
            </a:r>
            <a:r>
              <a:rPr lang="ru-RU" dirty="0" smtClean="0"/>
              <a:t> за 1954-1958 </a:t>
            </a:r>
            <a:r>
              <a:rPr lang="ru-RU" dirty="0" err="1" smtClean="0"/>
              <a:t>pp</a:t>
            </a:r>
            <a:r>
              <a:rPr lang="ru-RU" dirty="0" smtClean="0"/>
              <a:t>. </a:t>
            </a:r>
            <a:r>
              <a:rPr lang="ru-RU" dirty="0" err="1" smtClean="0"/>
              <a:t>порівняно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попередньою</a:t>
            </a:r>
            <a:r>
              <a:rPr lang="ru-RU" dirty="0" smtClean="0"/>
              <a:t> </a:t>
            </a:r>
            <a:r>
              <a:rPr lang="ru-RU" dirty="0" err="1" smtClean="0"/>
              <a:t>п'ятирічкою</a:t>
            </a:r>
            <a:r>
              <a:rPr lang="ru-RU" dirty="0" smtClean="0"/>
              <a:t> </a:t>
            </a:r>
            <a:r>
              <a:rPr lang="ru-RU" dirty="0" err="1" smtClean="0"/>
              <a:t>зросла</a:t>
            </a:r>
            <a:r>
              <a:rPr lang="ru-RU" dirty="0" smtClean="0"/>
              <a:t> на 35,3%.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Содержимое 8" descr="i.jpe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14282" y="928670"/>
            <a:ext cx="3571901" cy="3357586"/>
          </a:xfrm>
        </p:spPr>
      </p:pic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>
          <a:xfrm>
            <a:off x="3929058" y="285728"/>
            <a:ext cx="4757742" cy="6429420"/>
          </a:xfrm>
        </p:spPr>
        <p:txBody>
          <a:bodyPr>
            <a:noAutofit/>
          </a:bodyPr>
          <a:lstStyle/>
          <a:p>
            <a:r>
              <a:rPr lang="ru-RU" sz="1400" dirty="0" err="1" smtClean="0"/>
              <a:t>Позитивні</a:t>
            </a:r>
            <a:r>
              <a:rPr lang="ru-RU" sz="1400" dirty="0" smtClean="0"/>
              <a:t> </a:t>
            </a:r>
            <a:r>
              <a:rPr lang="ru-RU" sz="1400" dirty="0" err="1" smtClean="0"/>
              <a:t>зрушення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були</a:t>
            </a:r>
            <a:r>
              <a:rPr lang="ru-RU" sz="1400" dirty="0" smtClean="0"/>
              <a:t> б </a:t>
            </a:r>
            <a:r>
              <a:rPr lang="ru-RU" sz="1400" dirty="0" err="1" smtClean="0"/>
              <a:t>більш</a:t>
            </a:r>
            <a:r>
              <a:rPr lang="ru-RU" sz="1400" dirty="0" smtClean="0"/>
              <a:t> </a:t>
            </a:r>
            <a:r>
              <a:rPr lang="ru-RU" sz="1400" dirty="0" err="1" smtClean="0"/>
              <a:t>вагомими</a:t>
            </a:r>
            <a:r>
              <a:rPr lang="ru-RU" sz="1400" dirty="0" smtClean="0"/>
              <a:t>, як </a:t>
            </a:r>
            <a:r>
              <a:rPr lang="ru-RU" sz="1400" dirty="0" err="1" smtClean="0"/>
              <a:t>би</a:t>
            </a:r>
            <a:r>
              <a:rPr lang="ru-RU" sz="1400" dirty="0" smtClean="0"/>
              <a:t> не </a:t>
            </a:r>
            <a:r>
              <a:rPr lang="ru-RU" sz="1400" dirty="0" err="1" smtClean="0"/>
              <a:t>волюнтаристські</a:t>
            </a:r>
            <a:r>
              <a:rPr lang="ru-RU" sz="1400" dirty="0" smtClean="0"/>
              <a:t> </a:t>
            </a:r>
            <a:r>
              <a:rPr lang="ru-RU" sz="1400" dirty="0" err="1" smtClean="0"/>
              <a:t>нереалістичні</a:t>
            </a:r>
            <a:r>
              <a:rPr lang="ru-RU" sz="1400" dirty="0" smtClean="0"/>
              <a:t> </a:t>
            </a:r>
            <a:r>
              <a:rPr lang="ru-RU" sz="1400" dirty="0" err="1" smtClean="0"/>
              <a:t>надпрограми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почались</a:t>
            </a:r>
            <a:r>
              <a:rPr lang="ru-RU" sz="1400" dirty="0" smtClean="0"/>
              <a:t> </a:t>
            </a:r>
            <a:r>
              <a:rPr lang="ru-RU" sz="1400" dirty="0" err="1" smtClean="0"/>
              <a:t>втілюватись</a:t>
            </a:r>
            <a:r>
              <a:rPr lang="ru-RU" sz="1400" dirty="0" smtClean="0"/>
              <a:t> у </a:t>
            </a:r>
            <a:r>
              <a:rPr lang="ru-RU" sz="1400" dirty="0" err="1" smtClean="0"/>
              <a:t>життя</a:t>
            </a:r>
            <a:r>
              <a:rPr lang="ru-RU" sz="1400" dirty="0" smtClean="0"/>
              <a:t> </a:t>
            </a:r>
            <a:r>
              <a:rPr lang="ru-RU" sz="1400" dirty="0" err="1" smtClean="0"/>
              <a:t>вже</a:t>
            </a:r>
            <a:r>
              <a:rPr lang="ru-RU" sz="1400" dirty="0" smtClean="0"/>
              <a:t> в 1954 р. </a:t>
            </a:r>
            <a:r>
              <a:rPr lang="ru-RU" sz="1400" dirty="0" err="1" smtClean="0"/>
              <a:t>Першою</a:t>
            </a:r>
            <a:r>
              <a:rPr lang="ru-RU" sz="1400" dirty="0" smtClean="0"/>
              <a:t> такою </a:t>
            </a:r>
            <a:r>
              <a:rPr lang="ru-RU" sz="1400" dirty="0" err="1" smtClean="0"/>
              <a:t>програмою</a:t>
            </a:r>
            <a:r>
              <a:rPr lang="ru-RU" sz="1400" dirty="0" smtClean="0"/>
              <a:t> стало </a:t>
            </a:r>
            <a:r>
              <a:rPr lang="ru-RU" sz="1400" dirty="0" err="1" smtClean="0"/>
              <a:t>освоєння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цілинних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перелогових</a:t>
            </a:r>
            <a:r>
              <a:rPr lang="ru-RU" sz="1400" dirty="0" smtClean="0"/>
              <a:t> земель. </a:t>
            </a:r>
            <a:r>
              <a:rPr lang="ru-RU" sz="1400" dirty="0" err="1" smtClean="0"/>
              <a:t>її</a:t>
            </a:r>
            <a:r>
              <a:rPr lang="ru-RU" sz="1400" dirty="0" smtClean="0"/>
              <a:t> </a:t>
            </a:r>
            <a:r>
              <a:rPr lang="ru-RU" sz="1400" dirty="0" err="1" smtClean="0"/>
              <a:t>було</a:t>
            </a:r>
            <a:r>
              <a:rPr lang="ru-RU" sz="1400" dirty="0" smtClean="0"/>
              <a:t> </a:t>
            </a:r>
            <a:r>
              <a:rPr lang="ru-RU" sz="1400" dirty="0" err="1" smtClean="0"/>
              <a:t>започатковано</a:t>
            </a:r>
            <a:r>
              <a:rPr lang="ru-RU" sz="1400" dirty="0" smtClean="0"/>
              <a:t> на </a:t>
            </a:r>
            <a:r>
              <a:rPr lang="ru-RU" sz="1400" dirty="0" err="1" smtClean="0"/>
              <a:t>лютнево-березневому</a:t>
            </a:r>
            <a:r>
              <a:rPr lang="ru-RU" sz="1400" dirty="0" smtClean="0"/>
              <a:t> </a:t>
            </a:r>
            <a:r>
              <a:rPr lang="ru-RU" sz="1400" dirty="0" err="1" smtClean="0"/>
              <a:t>пленумі</a:t>
            </a:r>
            <a:r>
              <a:rPr lang="ru-RU" sz="1400" dirty="0" smtClean="0"/>
              <a:t> ЦК КПРС. </a:t>
            </a:r>
            <a:r>
              <a:rPr lang="ru-RU" sz="1400" dirty="0" err="1" smtClean="0"/>
              <a:t>її</a:t>
            </a:r>
            <a:r>
              <a:rPr lang="ru-RU" sz="1400" dirty="0" smtClean="0"/>
              <a:t> суть </a:t>
            </a:r>
            <a:r>
              <a:rPr lang="ru-RU" sz="1400" dirty="0" err="1" smtClean="0"/>
              <a:t>полягала</a:t>
            </a:r>
            <a:r>
              <a:rPr lang="ru-RU" sz="1400" dirty="0" smtClean="0"/>
              <a:t> в </a:t>
            </a:r>
            <a:r>
              <a:rPr lang="ru-RU" sz="1400" dirty="0" err="1" smtClean="0"/>
              <a:t>освоєнні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подальшої</a:t>
            </a:r>
            <a:r>
              <a:rPr lang="ru-RU" sz="1400" dirty="0" smtClean="0"/>
              <a:t> </a:t>
            </a:r>
            <a:r>
              <a:rPr lang="ru-RU" sz="1400" dirty="0" err="1" smtClean="0"/>
              <a:t>культивації</a:t>
            </a:r>
            <a:r>
              <a:rPr lang="ru-RU" sz="1400" dirty="0" smtClean="0"/>
              <a:t> </a:t>
            </a:r>
            <a:r>
              <a:rPr lang="ru-RU" sz="1400" dirty="0" err="1" smtClean="0"/>
              <a:t>майже</a:t>
            </a:r>
            <a:r>
              <a:rPr lang="ru-RU" sz="1400" dirty="0" smtClean="0"/>
              <a:t> 13 млн. га (</a:t>
            </a:r>
            <a:r>
              <a:rPr lang="ru-RU" sz="1400" dirty="0" err="1" smtClean="0"/>
              <a:t>пізніше</a:t>
            </a:r>
            <a:r>
              <a:rPr lang="ru-RU" sz="1400" dirty="0" smtClean="0"/>
              <a:t> </a:t>
            </a:r>
            <a:r>
              <a:rPr lang="ru-RU" sz="1400" dirty="0" err="1" smtClean="0"/>
              <a:t>цю</a:t>
            </a:r>
            <a:r>
              <a:rPr lang="ru-RU" sz="1400" dirty="0" smtClean="0"/>
              <a:t> цифру </a:t>
            </a:r>
            <a:r>
              <a:rPr lang="ru-RU" sz="1400" dirty="0" err="1" smtClean="0"/>
              <a:t>збільшили</a:t>
            </a:r>
            <a:r>
              <a:rPr lang="ru-RU" sz="1400" dirty="0" smtClean="0"/>
              <a:t> до 28-30 млн. га) у </a:t>
            </a:r>
            <a:r>
              <a:rPr lang="ru-RU" sz="1400" dirty="0" err="1" smtClean="0"/>
              <a:t>Казахстані</a:t>
            </a:r>
            <a:r>
              <a:rPr lang="ru-RU" sz="1400" dirty="0" smtClean="0"/>
              <a:t>, </a:t>
            </a:r>
            <a:r>
              <a:rPr lang="ru-RU" sz="1400" dirty="0" err="1" smtClean="0"/>
              <a:t>Сибіру</a:t>
            </a:r>
            <a:r>
              <a:rPr lang="ru-RU" sz="1400" dirty="0" smtClean="0"/>
              <a:t> та </a:t>
            </a:r>
            <a:r>
              <a:rPr lang="ru-RU" sz="1400" dirty="0" err="1" smtClean="0"/>
              <a:t>Північному</a:t>
            </a:r>
            <a:r>
              <a:rPr lang="ru-RU" sz="1400" dirty="0" smtClean="0"/>
              <a:t> </a:t>
            </a:r>
            <a:r>
              <a:rPr lang="ru-RU" sz="1400" dirty="0" err="1" smtClean="0"/>
              <a:t>Кавказі</a:t>
            </a:r>
            <a:r>
              <a:rPr lang="ru-RU" sz="1400" dirty="0" smtClean="0"/>
              <a:t>. </a:t>
            </a:r>
            <a:r>
              <a:rPr lang="ru-RU" sz="1400" dirty="0" err="1" smtClean="0"/>
              <a:t>Україні</a:t>
            </a:r>
            <a:r>
              <a:rPr lang="ru-RU" sz="1400" dirty="0" smtClean="0"/>
              <a:t> в </a:t>
            </a:r>
            <a:r>
              <a:rPr lang="ru-RU" sz="1400" dirty="0" err="1" smtClean="0"/>
              <a:t>цій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програмі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відводилась</a:t>
            </a:r>
            <a:r>
              <a:rPr lang="ru-RU" sz="1400" dirty="0" smtClean="0"/>
              <a:t> роль </a:t>
            </a:r>
            <a:r>
              <a:rPr lang="ru-RU" sz="1400" dirty="0" err="1" smtClean="0"/>
              <a:t>джерела</a:t>
            </a:r>
            <a:r>
              <a:rPr lang="ru-RU" sz="1400" dirty="0" smtClean="0"/>
              <a:t> </a:t>
            </a:r>
            <a:r>
              <a:rPr lang="ru-RU" sz="1400" dirty="0" err="1" smtClean="0"/>
              <a:t>матеріальних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людських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ресурсів</a:t>
            </a:r>
            <a:r>
              <a:rPr lang="ru-RU" sz="1400" dirty="0" smtClean="0"/>
              <a:t>. Уже 22 лютого 1954 р. на </a:t>
            </a:r>
            <a:r>
              <a:rPr lang="ru-RU" sz="1400" dirty="0" err="1" smtClean="0"/>
              <a:t>цілину</a:t>
            </a:r>
            <a:r>
              <a:rPr lang="ru-RU" sz="1400" dirty="0" smtClean="0"/>
              <a:t> </a:t>
            </a:r>
            <a:r>
              <a:rPr lang="ru-RU" sz="1400" dirty="0" err="1" smtClean="0"/>
              <a:t>було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відправлено</a:t>
            </a:r>
            <a:r>
              <a:rPr lang="ru-RU" sz="1400" dirty="0" smtClean="0"/>
              <a:t> першу </a:t>
            </a:r>
            <a:r>
              <a:rPr lang="ru-RU" sz="1400" dirty="0" err="1" smtClean="0"/>
              <a:t>групу</a:t>
            </a:r>
            <a:r>
              <a:rPr lang="ru-RU" sz="1400" dirty="0" smtClean="0"/>
              <a:t> </a:t>
            </a:r>
            <a:r>
              <a:rPr lang="ru-RU" sz="1400" dirty="0" err="1" smtClean="0"/>
              <a:t>українських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механізаторів</a:t>
            </a:r>
            <a:r>
              <a:rPr lang="ru-RU" sz="1400" dirty="0" smtClean="0"/>
              <a:t>. </a:t>
            </a:r>
            <a:r>
              <a:rPr lang="ru-RU" sz="1400" dirty="0" err="1" smtClean="0"/>
              <a:t>Загалом</a:t>
            </a:r>
            <a:r>
              <a:rPr lang="ru-RU" sz="1400" dirty="0" smtClean="0"/>
              <a:t> за 1954-1956 </a:t>
            </a:r>
            <a:r>
              <a:rPr lang="ru-RU" sz="1400" dirty="0" err="1" smtClean="0"/>
              <a:t>pp</a:t>
            </a:r>
            <a:r>
              <a:rPr lang="ru-RU" sz="1400" dirty="0" smtClean="0"/>
              <a:t>. на </a:t>
            </a:r>
            <a:r>
              <a:rPr lang="ru-RU" sz="1400" dirty="0" err="1" smtClean="0"/>
              <a:t>постійну</a:t>
            </a:r>
            <a:r>
              <a:rPr lang="ru-RU" sz="1400" dirty="0" smtClean="0"/>
              <a:t> роботу в </a:t>
            </a:r>
            <a:r>
              <a:rPr lang="ru-RU" sz="1400" dirty="0" err="1" smtClean="0"/>
              <a:t>цілинні</a:t>
            </a:r>
            <a:r>
              <a:rPr lang="ru-RU" sz="1400" dirty="0" smtClean="0"/>
              <a:t> </a:t>
            </a:r>
            <a:r>
              <a:rPr lang="ru-RU" sz="1400" dirty="0" err="1" smtClean="0"/>
              <a:t>райони</a:t>
            </a:r>
            <a:r>
              <a:rPr lang="ru-RU" sz="1400" dirty="0" smtClean="0"/>
              <a:t> </a:t>
            </a:r>
            <a:r>
              <a:rPr lang="ru-RU" sz="1400" dirty="0" err="1" smtClean="0"/>
              <a:t>виїхало</a:t>
            </a:r>
            <a:r>
              <a:rPr lang="ru-RU" sz="1400" dirty="0" smtClean="0"/>
              <a:t> 80 тис. </a:t>
            </a:r>
            <a:r>
              <a:rPr lang="ru-RU" sz="1400" dirty="0" err="1" smtClean="0"/>
              <a:t>осіб</a:t>
            </a:r>
            <a:r>
              <a:rPr lang="ru-RU" sz="1400" dirty="0" smtClean="0"/>
              <a:t>. А до 1961 р. в </a:t>
            </a:r>
            <a:r>
              <a:rPr lang="ru-RU" sz="1400" dirty="0" err="1" smtClean="0"/>
              <a:t>цілинні</a:t>
            </a:r>
            <a:r>
              <a:rPr lang="ru-RU" sz="1400" dirty="0" smtClean="0"/>
              <a:t> </a:t>
            </a:r>
            <a:r>
              <a:rPr lang="ru-RU" sz="1400" dirty="0" err="1" smtClean="0"/>
              <a:t>райони</a:t>
            </a:r>
            <a:r>
              <a:rPr lang="ru-RU" sz="1400" dirty="0" smtClean="0"/>
              <a:t> </a:t>
            </a:r>
            <a:r>
              <a:rPr lang="ru-RU" sz="1400" dirty="0" err="1" smtClean="0"/>
              <a:t>було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відправлено</a:t>
            </a:r>
            <a:r>
              <a:rPr lang="ru-RU" sz="1400" dirty="0" smtClean="0"/>
              <a:t> 90 тис. </a:t>
            </a:r>
            <a:r>
              <a:rPr lang="ru-RU" sz="1400" dirty="0" err="1" smtClean="0"/>
              <a:t>тракторів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сільгоспмашин</a:t>
            </a:r>
            <a:r>
              <a:rPr lang="ru-RU" sz="1400" dirty="0" smtClean="0"/>
              <a:t>, </a:t>
            </a:r>
            <a:r>
              <a:rPr lang="ru-RU" sz="1400" dirty="0" err="1" smtClean="0"/>
              <a:t>виготовлених</a:t>
            </a:r>
            <a:r>
              <a:rPr lang="ru-RU" sz="1400" dirty="0" smtClean="0"/>
              <a:t> на </a:t>
            </a:r>
            <a:r>
              <a:rPr lang="ru-RU" sz="1400" dirty="0" err="1" smtClean="0"/>
              <a:t>українських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підприємствах</a:t>
            </a:r>
            <a:r>
              <a:rPr lang="ru-RU" sz="1400" dirty="0" smtClean="0"/>
              <a:t>.</a:t>
            </a:r>
            <a:br>
              <a:rPr lang="ru-RU" sz="1400" dirty="0" smtClean="0"/>
            </a:br>
            <a:r>
              <a:rPr lang="ru-RU" sz="1400" dirty="0" smtClean="0"/>
              <a:t>Другою </a:t>
            </a:r>
            <a:r>
              <a:rPr lang="ru-RU" sz="1400" dirty="0" err="1" smtClean="0"/>
              <a:t>напрограмою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була</a:t>
            </a:r>
            <a:r>
              <a:rPr lang="ru-RU" sz="1400" dirty="0" smtClean="0"/>
              <a:t> </a:t>
            </a:r>
            <a:r>
              <a:rPr lang="ru-RU" sz="1400" dirty="0" err="1" smtClean="0"/>
              <a:t>започаткована</a:t>
            </a:r>
            <a:r>
              <a:rPr lang="ru-RU" sz="1400" dirty="0" smtClean="0"/>
              <a:t> в </a:t>
            </a:r>
            <a:r>
              <a:rPr lang="ru-RU" sz="1400" dirty="0" err="1" smtClean="0"/>
              <a:t>цей</a:t>
            </a:r>
            <a:r>
              <a:rPr lang="ru-RU" sz="1400" dirty="0" smtClean="0"/>
              <a:t> час, стало </a:t>
            </a:r>
            <a:r>
              <a:rPr lang="ru-RU" sz="1400" dirty="0" err="1" smtClean="0"/>
              <a:t>поспішне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невиправдане</a:t>
            </a:r>
            <a:r>
              <a:rPr lang="ru-RU" sz="1400" dirty="0" smtClean="0"/>
              <a:t> </a:t>
            </a:r>
            <a:r>
              <a:rPr lang="ru-RU" sz="1400" dirty="0" err="1" smtClean="0"/>
              <a:t>розширення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площ</a:t>
            </a:r>
            <a:r>
              <a:rPr lang="ru-RU" sz="1400" dirty="0" smtClean="0"/>
              <a:t> </a:t>
            </a:r>
            <a:r>
              <a:rPr lang="ru-RU" sz="1400" dirty="0" err="1" smtClean="0"/>
              <a:t>посівів</a:t>
            </a:r>
            <a:r>
              <a:rPr lang="ru-RU" sz="1400" dirty="0" smtClean="0"/>
              <a:t> </a:t>
            </a:r>
            <a:r>
              <a:rPr lang="ru-RU" sz="1400" dirty="0" err="1" smtClean="0"/>
              <a:t>кукурудзи</a:t>
            </a:r>
            <a:r>
              <a:rPr lang="ru-RU" sz="1400" dirty="0" smtClean="0"/>
              <a:t> та </a:t>
            </a:r>
            <a:r>
              <a:rPr lang="ru-RU" sz="1400" dirty="0" err="1" smtClean="0"/>
              <a:t>інших</a:t>
            </a:r>
            <a:r>
              <a:rPr lang="ru-RU" sz="1400" dirty="0" smtClean="0"/>
              <a:t> "</a:t>
            </a:r>
            <a:r>
              <a:rPr lang="ru-RU" sz="1400" dirty="0" err="1" smtClean="0"/>
              <a:t>диво-культур</a:t>
            </a:r>
            <a:r>
              <a:rPr lang="ru-RU" sz="1400" dirty="0" smtClean="0"/>
              <a:t>". У </a:t>
            </a:r>
            <a:r>
              <a:rPr lang="ru-RU" sz="1400" dirty="0" err="1" smtClean="0"/>
              <a:t>червні</a:t>
            </a:r>
            <a:r>
              <a:rPr lang="ru-RU" sz="1400" dirty="0" smtClean="0"/>
              <a:t> 1954 р. </a:t>
            </a:r>
            <a:r>
              <a:rPr lang="ru-RU" sz="1400" dirty="0" err="1" smtClean="0"/>
              <a:t>Хрущов</a:t>
            </a:r>
            <a:r>
              <a:rPr lang="ru-RU" sz="1400" dirty="0" smtClean="0"/>
              <a:t> </a:t>
            </a:r>
            <a:r>
              <a:rPr lang="ru-RU" sz="1400" dirty="0" err="1" smtClean="0"/>
              <a:t>звернувся</a:t>
            </a:r>
            <a:r>
              <a:rPr lang="ru-RU" sz="1400" dirty="0" smtClean="0"/>
              <a:t> </a:t>
            </a:r>
            <a:r>
              <a:rPr lang="ru-RU" sz="1400" dirty="0" err="1" smtClean="0"/>
              <a:t>із</a:t>
            </a:r>
            <a:r>
              <a:rPr lang="ru-RU" sz="1400" dirty="0" smtClean="0"/>
              <a:t> </a:t>
            </a:r>
            <a:r>
              <a:rPr lang="ru-RU" sz="1400" dirty="0" err="1" smtClean="0"/>
              <a:t>закликом</a:t>
            </a:r>
            <a:r>
              <a:rPr lang="ru-RU" sz="1400" dirty="0" smtClean="0"/>
              <a:t> про </a:t>
            </a:r>
            <a:r>
              <a:rPr lang="ru-RU" sz="1400" dirty="0" err="1" smtClean="0"/>
              <a:t>розширення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посівів</a:t>
            </a:r>
            <a:r>
              <a:rPr lang="ru-RU" sz="1400" dirty="0" smtClean="0"/>
              <a:t> </a:t>
            </a:r>
            <a:r>
              <a:rPr lang="ru-RU" sz="1400" dirty="0" err="1" smtClean="0"/>
              <a:t>кукурудзи</a:t>
            </a:r>
            <a:r>
              <a:rPr lang="ru-RU" sz="1400" dirty="0" smtClean="0"/>
              <a:t>. </a:t>
            </a:r>
            <a:r>
              <a:rPr lang="ru-RU" sz="1400" dirty="0" err="1" smtClean="0"/>
              <a:t>Лютневий</a:t>
            </a:r>
            <a:r>
              <a:rPr lang="ru-RU" sz="1400" dirty="0" smtClean="0"/>
              <a:t> 1955 р. Пленум ЦК КПУ </a:t>
            </a:r>
            <a:r>
              <a:rPr lang="ru-RU" sz="1400" dirty="0" err="1" smtClean="0"/>
              <a:t>прийняв</a:t>
            </a:r>
            <a:r>
              <a:rPr lang="ru-RU" sz="1400" dirty="0" smtClean="0"/>
              <a:t> </a:t>
            </a:r>
            <a:r>
              <a:rPr lang="ru-RU" sz="1400" dirty="0" err="1" smtClean="0"/>
              <a:t>рішення</a:t>
            </a:r>
            <a:r>
              <a:rPr lang="ru-RU" sz="1400" dirty="0" smtClean="0"/>
              <a:t> про </a:t>
            </a:r>
            <a:r>
              <a:rPr lang="ru-RU" sz="1400" dirty="0" err="1" smtClean="0"/>
              <a:t>збільшення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площі</a:t>
            </a:r>
            <a:r>
              <a:rPr lang="ru-RU" sz="1400" dirty="0" smtClean="0"/>
              <a:t> </a:t>
            </a:r>
            <a:r>
              <a:rPr lang="ru-RU" sz="1400" dirty="0" err="1" smtClean="0"/>
              <a:t>посівів</a:t>
            </a:r>
            <a:r>
              <a:rPr lang="ru-RU" sz="1400" dirty="0" smtClean="0"/>
              <a:t> </a:t>
            </a:r>
            <a:r>
              <a:rPr lang="ru-RU" sz="1400" dirty="0" err="1" smtClean="0"/>
              <a:t>кукурудзи</a:t>
            </a:r>
            <a:r>
              <a:rPr lang="ru-RU" sz="1400" dirty="0" smtClean="0"/>
              <a:t> </a:t>
            </a:r>
            <a:r>
              <a:rPr lang="ru-RU" sz="1400" dirty="0" err="1" smtClean="0"/>
              <a:t>понад</a:t>
            </a:r>
            <a:r>
              <a:rPr lang="ru-RU" sz="1400" dirty="0" smtClean="0"/>
              <a:t> 5 млн. га (у 1953 </a:t>
            </a:r>
            <a:r>
              <a:rPr lang="ru-RU" sz="1400" dirty="0" err="1" smtClean="0"/>
              <a:t>p</a:t>
            </a:r>
            <a:r>
              <a:rPr lang="ru-RU" sz="1400" dirty="0" smtClean="0"/>
              <a:t>. </a:t>
            </a:r>
            <a:r>
              <a:rPr lang="ru-RU" sz="1400" dirty="0" err="1" smtClean="0"/>
              <a:t>посіви</a:t>
            </a:r>
            <a:r>
              <a:rPr lang="ru-RU" sz="1400" dirty="0" smtClean="0"/>
              <a:t> </a:t>
            </a:r>
            <a:r>
              <a:rPr lang="ru-RU" sz="1400" dirty="0" err="1" smtClean="0"/>
              <a:t>кукурудзи</a:t>
            </a:r>
            <a:r>
              <a:rPr lang="ru-RU" sz="1400" dirty="0" smtClean="0"/>
              <a:t> </a:t>
            </a:r>
            <a:r>
              <a:rPr lang="ru-RU" sz="1400" dirty="0" err="1" smtClean="0"/>
              <a:t>займали</a:t>
            </a:r>
            <a:r>
              <a:rPr lang="ru-RU" sz="1400" dirty="0" smtClean="0"/>
              <a:t> </a:t>
            </a:r>
            <a:r>
              <a:rPr lang="ru-RU" sz="1400" dirty="0" err="1" smtClean="0"/>
              <a:t>майже</a:t>
            </a:r>
            <a:r>
              <a:rPr lang="ru-RU" sz="1400" dirty="0" smtClean="0"/>
              <a:t> 2,2 млн. га).</a:t>
            </a:r>
            <a:br>
              <a:rPr lang="ru-RU" sz="1400" dirty="0" smtClean="0"/>
            </a:b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53120"/>
          </a:xfrm>
        </p:spPr>
        <p:txBody>
          <a:bodyPr>
            <a:normAutofit fontScale="92500"/>
          </a:bodyPr>
          <a:lstStyle/>
          <a:p>
            <a:r>
              <a:rPr lang="ru-RU" dirty="0" err="1" smtClean="0"/>
              <a:t>Незважаючи</a:t>
            </a:r>
            <a:r>
              <a:rPr lang="ru-RU" dirty="0" smtClean="0"/>
              <a:t> на те,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нове</a:t>
            </a:r>
            <a:r>
              <a:rPr lang="ru-RU" dirty="0" smtClean="0"/>
              <a:t> </a:t>
            </a:r>
            <a:r>
              <a:rPr lang="ru-RU" dirty="0" err="1" smtClean="0"/>
              <a:t>радянське</a:t>
            </a:r>
            <a:r>
              <a:rPr lang="ru-RU" dirty="0" smtClean="0"/>
              <a:t> </a:t>
            </a:r>
            <a:r>
              <a:rPr lang="ru-RU" dirty="0" err="1" smtClean="0"/>
              <a:t>керівництво</a:t>
            </a:r>
            <a:r>
              <a:rPr lang="ru-RU" dirty="0" smtClean="0"/>
              <a:t> </a:t>
            </a:r>
            <a:r>
              <a:rPr lang="ru-RU" dirty="0" err="1" smtClean="0"/>
              <a:t>звертало</a:t>
            </a:r>
            <a:r>
              <a:rPr lang="ru-RU" dirty="0" smtClean="0"/>
              <a:t> </a:t>
            </a:r>
            <a:r>
              <a:rPr lang="ru-RU" dirty="0" err="1" smtClean="0"/>
              <a:t>велику</a:t>
            </a:r>
            <a:r>
              <a:rPr lang="ru-RU" dirty="0" smtClean="0"/>
              <a:t> </a:t>
            </a:r>
            <a:r>
              <a:rPr lang="ru-RU" dirty="0" err="1" smtClean="0"/>
              <a:t>увагу</a:t>
            </a:r>
            <a:r>
              <a:rPr lang="ru-RU" dirty="0" smtClean="0"/>
              <a:t> на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сільського</a:t>
            </a:r>
            <a:r>
              <a:rPr lang="ru-RU" dirty="0" smtClean="0"/>
              <a:t> </a:t>
            </a:r>
            <a:r>
              <a:rPr lang="ru-RU" dirty="0" err="1" smtClean="0"/>
              <a:t>господарства</a:t>
            </a:r>
            <a:r>
              <a:rPr lang="ru-RU" dirty="0" smtClean="0"/>
              <a:t>, все ж </a:t>
            </a:r>
            <a:r>
              <a:rPr lang="ru-RU" dirty="0" err="1" smtClean="0"/>
              <a:t>пріоритетним</a:t>
            </a:r>
            <a:r>
              <a:rPr lang="ru-RU" dirty="0" smtClean="0"/>
              <a:t> </a:t>
            </a:r>
            <a:r>
              <a:rPr lang="ru-RU" dirty="0" err="1" smtClean="0"/>
              <a:t>залишався</a:t>
            </a:r>
            <a:r>
              <a:rPr lang="ru-RU" dirty="0" smtClean="0"/>
              <a:t>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промисловості</a:t>
            </a:r>
            <a:r>
              <a:rPr lang="ru-RU" dirty="0" smtClean="0"/>
              <a:t>. У </a:t>
            </a:r>
            <a:r>
              <a:rPr lang="ru-RU" dirty="0" err="1" smtClean="0"/>
              <a:t>республіці</a:t>
            </a:r>
            <a:r>
              <a:rPr lang="ru-RU" dirty="0" smtClean="0"/>
              <a:t> </a:t>
            </a:r>
            <a:r>
              <a:rPr lang="ru-RU" dirty="0" err="1" smtClean="0"/>
              <a:t>розвивались</a:t>
            </a:r>
            <a:r>
              <a:rPr lang="ru-RU" dirty="0" smtClean="0"/>
              <a:t> </a:t>
            </a:r>
            <a:r>
              <a:rPr lang="ru-RU" dirty="0" err="1" smtClean="0"/>
              <a:t>галузі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закріплювали</a:t>
            </a:r>
            <a:r>
              <a:rPr lang="ru-RU" dirty="0" smtClean="0"/>
              <a:t> статус УРСР як </a:t>
            </a:r>
            <a:r>
              <a:rPr lang="ru-RU" dirty="0" err="1" smtClean="0"/>
              <a:t>паливно-енергетичної</a:t>
            </a:r>
            <a:r>
              <a:rPr lang="ru-RU" dirty="0" smtClean="0"/>
              <a:t>, </a:t>
            </a:r>
            <a:r>
              <a:rPr lang="ru-RU" dirty="0" err="1" smtClean="0"/>
              <a:t>металургійної</a:t>
            </a:r>
            <a:r>
              <a:rPr lang="ru-RU" dirty="0" smtClean="0"/>
              <a:t> </a:t>
            </a:r>
            <a:r>
              <a:rPr lang="ru-RU" dirty="0" err="1" smtClean="0"/>
              <a:t>бази</a:t>
            </a:r>
            <a:r>
              <a:rPr lang="ru-RU" dirty="0" smtClean="0"/>
              <a:t> СРСР, </a:t>
            </a:r>
            <a:r>
              <a:rPr lang="ru-RU" dirty="0" err="1" smtClean="0"/>
              <a:t>важливого</a:t>
            </a:r>
            <a:r>
              <a:rPr lang="ru-RU" dirty="0" smtClean="0"/>
              <a:t> району </a:t>
            </a:r>
            <a:r>
              <a:rPr lang="ru-RU" dirty="0" err="1" smtClean="0"/>
              <a:t>важкого</a:t>
            </a:r>
            <a:r>
              <a:rPr lang="ru-RU" dirty="0" smtClean="0"/>
              <a:t> </a:t>
            </a:r>
            <a:r>
              <a:rPr lang="ru-RU" dirty="0" err="1" smtClean="0"/>
              <a:t>машинобудування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воєнної</a:t>
            </a:r>
            <a:r>
              <a:rPr lang="ru-RU" dirty="0" smtClean="0"/>
              <a:t> </a:t>
            </a:r>
            <a:r>
              <a:rPr lang="ru-RU" dirty="0" err="1" smtClean="0"/>
              <a:t>промисловості</a:t>
            </a:r>
            <a:r>
              <a:rPr lang="ru-RU" dirty="0" smtClean="0"/>
              <a:t>. У 1952-1955 </a:t>
            </a:r>
            <a:r>
              <a:rPr lang="ru-RU" dirty="0" err="1" smtClean="0"/>
              <a:t>pp</a:t>
            </a:r>
            <a:r>
              <a:rPr lang="ru-RU" dirty="0" smtClean="0"/>
              <a:t>.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збудовано</a:t>
            </a:r>
            <a:r>
              <a:rPr lang="ru-RU" dirty="0" smtClean="0"/>
              <a:t> </a:t>
            </a:r>
            <a:r>
              <a:rPr lang="ru-RU" dirty="0" err="1" smtClean="0"/>
              <a:t>Каховську</a:t>
            </a:r>
            <a:r>
              <a:rPr lang="ru-RU" dirty="0" smtClean="0"/>
              <a:t> ГЕС, а до </a:t>
            </a:r>
            <a:r>
              <a:rPr lang="ru-RU" dirty="0" err="1" smtClean="0"/>
              <a:t>кінця</a:t>
            </a:r>
            <a:r>
              <a:rPr lang="ru-RU" dirty="0" smtClean="0"/>
              <a:t> </a:t>
            </a:r>
            <a:r>
              <a:rPr lang="ru-RU" dirty="0" err="1" smtClean="0"/>
              <a:t>десятиліття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ряд </a:t>
            </a:r>
            <a:r>
              <a:rPr lang="ru-RU" dirty="0" err="1" smtClean="0"/>
              <a:t>електростанцій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загалом</a:t>
            </a:r>
            <a:r>
              <a:rPr lang="ru-RU" dirty="0" smtClean="0"/>
              <a:t> </a:t>
            </a:r>
            <a:r>
              <a:rPr lang="ru-RU" dirty="0" err="1" smtClean="0"/>
              <a:t>збільшили</a:t>
            </a:r>
            <a:r>
              <a:rPr lang="ru-RU" dirty="0" smtClean="0"/>
              <a:t> </a:t>
            </a:r>
            <a:r>
              <a:rPr lang="ru-RU" dirty="0" err="1" smtClean="0"/>
              <a:t>виробництво</a:t>
            </a:r>
            <a:r>
              <a:rPr lang="ru-RU" dirty="0" smtClean="0"/>
              <a:t> </a:t>
            </a:r>
            <a:r>
              <a:rPr lang="ru-RU" dirty="0" err="1" smtClean="0"/>
              <a:t>електроенергії</a:t>
            </a:r>
            <a:r>
              <a:rPr lang="ru-RU" dirty="0" smtClean="0"/>
              <a:t> в 1,9 раза. </a:t>
            </a:r>
            <a:r>
              <a:rPr lang="ru-RU" dirty="0" err="1" smtClean="0"/>
              <a:t>Продовжувався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вугільної</a:t>
            </a:r>
            <a:r>
              <a:rPr lang="ru-RU" dirty="0" smtClean="0"/>
              <a:t>, </a:t>
            </a:r>
            <a:r>
              <a:rPr lang="ru-RU" dirty="0" err="1" smtClean="0"/>
              <a:t>нафтової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газової</a:t>
            </a:r>
            <a:r>
              <a:rPr lang="ru-RU" dirty="0" smtClean="0"/>
              <a:t> </a:t>
            </a:r>
            <a:r>
              <a:rPr lang="ru-RU" dirty="0" err="1" smtClean="0"/>
              <a:t>промисловості</a:t>
            </a:r>
            <a:r>
              <a:rPr lang="ru-RU" dirty="0" smtClean="0"/>
              <a:t>. Так, у 1951-1958 </a:t>
            </a:r>
            <a:r>
              <a:rPr lang="ru-RU" dirty="0" err="1" smtClean="0"/>
              <a:t>pp</a:t>
            </a:r>
            <a:r>
              <a:rPr lang="ru-RU" dirty="0" smtClean="0"/>
              <a:t>.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побудовано</a:t>
            </a:r>
            <a:r>
              <a:rPr lang="ru-RU" dirty="0" smtClean="0"/>
              <a:t> 263 </a:t>
            </a:r>
            <a:r>
              <a:rPr lang="ru-RU" dirty="0" err="1" smtClean="0"/>
              <a:t>шахти</a:t>
            </a:r>
            <a:r>
              <a:rPr lang="ru-RU" dirty="0" smtClean="0"/>
              <a:t>, </a:t>
            </a:r>
            <a:r>
              <a:rPr lang="ru-RU" dirty="0" err="1" smtClean="0"/>
              <a:t>розроблено</a:t>
            </a:r>
            <a:r>
              <a:rPr lang="ru-RU" dirty="0" smtClean="0"/>
              <a:t> </a:t>
            </a:r>
            <a:r>
              <a:rPr lang="ru-RU" dirty="0" err="1" smtClean="0"/>
              <a:t>значну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родовищ</a:t>
            </a:r>
            <a:r>
              <a:rPr lang="ru-RU" dirty="0" smtClean="0"/>
              <a:t> </a:t>
            </a:r>
            <a:r>
              <a:rPr lang="ru-RU" dirty="0" err="1" smtClean="0"/>
              <a:t>нафти</a:t>
            </a:r>
            <a:r>
              <a:rPr lang="ru-RU" dirty="0" smtClean="0"/>
              <a:t> та газу.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572032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Таким чином, </a:t>
            </a:r>
            <a:r>
              <a:rPr lang="ru-RU" dirty="0" err="1" smtClean="0"/>
              <a:t>промисловість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сільське</a:t>
            </a:r>
            <a:r>
              <a:rPr lang="ru-RU" dirty="0" smtClean="0"/>
              <a:t> </a:t>
            </a:r>
            <a:r>
              <a:rPr lang="ru-RU" dirty="0" err="1" smtClean="0"/>
              <a:t>господарство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в </a:t>
            </a:r>
            <a:r>
              <a:rPr lang="ru-RU" dirty="0" err="1" smtClean="0"/>
              <a:t>першій</a:t>
            </a:r>
            <a:r>
              <a:rPr lang="ru-RU" dirty="0" smtClean="0"/>
              <a:t> </a:t>
            </a:r>
            <a:r>
              <a:rPr lang="ru-RU" dirty="0" err="1" smtClean="0"/>
              <a:t>половині</a:t>
            </a:r>
            <a:r>
              <a:rPr lang="ru-RU" dirty="0" smtClean="0"/>
              <a:t> 50-х </a:t>
            </a:r>
            <a:r>
              <a:rPr lang="ru-RU" dirty="0" err="1" smtClean="0"/>
              <a:t>років</a:t>
            </a:r>
            <a:r>
              <a:rPr lang="ru-RU" dirty="0" smtClean="0"/>
              <a:t> </a:t>
            </a:r>
            <a:r>
              <a:rPr lang="ru-RU" dirty="0" err="1" smtClean="0"/>
              <a:t>знаходились</a:t>
            </a:r>
            <a:r>
              <a:rPr lang="ru-RU" dirty="0" smtClean="0"/>
              <a:t> на </a:t>
            </a:r>
            <a:r>
              <a:rPr lang="ru-RU" dirty="0" err="1" smtClean="0"/>
              <a:t>піднесенні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динамічно</a:t>
            </a:r>
            <a:r>
              <a:rPr lang="ru-RU" dirty="0" smtClean="0"/>
              <a:t> </a:t>
            </a:r>
            <a:r>
              <a:rPr lang="ru-RU" dirty="0" err="1" smtClean="0"/>
              <a:t>розвивались</a:t>
            </a:r>
            <a:r>
              <a:rPr lang="ru-RU" dirty="0" smtClean="0"/>
              <a:t>. Але </a:t>
            </a:r>
            <a:r>
              <a:rPr lang="ru-RU" dirty="0" err="1" smtClean="0"/>
              <a:t>ті</a:t>
            </a:r>
            <a:r>
              <a:rPr lang="ru-RU" dirty="0" smtClean="0"/>
              <a:t> </a:t>
            </a:r>
            <a:r>
              <a:rPr lang="ru-RU" dirty="0" err="1" smtClean="0"/>
              <a:t>реформи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основа, на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розвивалась</a:t>
            </a:r>
            <a:r>
              <a:rPr lang="ru-RU" dirty="0" smtClean="0"/>
              <a:t> </a:t>
            </a:r>
            <a:r>
              <a:rPr lang="ru-RU" dirty="0" err="1" smtClean="0"/>
              <a:t>економіка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, заклали той </a:t>
            </a:r>
            <a:r>
              <a:rPr lang="ru-RU" dirty="0" err="1" smtClean="0"/>
              <a:t>негативний</a:t>
            </a:r>
            <a:r>
              <a:rPr lang="ru-RU" dirty="0" smtClean="0"/>
              <a:t> </a:t>
            </a:r>
            <a:r>
              <a:rPr lang="ru-RU" dirty="0" err="1" smtClean="0"/>
              <a:t>потенціал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згодом</a:t>
            </a:r>
            <a:r>
              <a:rPr lang="ru-RU" dirty="0" smtClean="0"/>
              <a:t> </a:t>
            </a:r>
            <a:r>
              <a:rPr lang="ru-RU" dirty="0" err="1" smtClean="0"/>
              <a:t>призвів</a:t>
            </a:r>
            <a:r>
              <a:rPr lang="ru-RU" dirty="0" smtClean="0"/>
              <a:t> до </a:t>
            </a:r>
            <a:r>
              <a:rPr lang="ru-RU" dirty="0" err="1" smtClean="0"/>
              <a:t>втрати</a:t>
            </a:r>
            <a:r>
              <a:rPr lang="ru-RU" dirty="0" smtClean="0"/>
              <a:t> </a:t>
            </a:r>
            <a:r>
              <a:rPr lang="ru-RU" dirty="0" err="1" smtClean="0"/>
              <a:t>динамізму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кризи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8200" y="428604"/>
            <a:ext cx="4038600" cy="5926321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/>
              <a:t>Однак</a:t>
            </a:r>
            <a:r>
              <a:rPr lang="ru-RU" dirty="0" smtClean="0"/>
              <a:t> </a:t>
            </a:r>
            <a:r>
              <a:rPr lang="ru-RU" dirty="0" err="1" smtClean="0"/>
              <a:t>відповіддю</a:t>
            </a:r>
            <a:r>
              <a:rPr lang="ru-RU" dirty="0" smtClean="0"/>
              <a:t> режиму на  </a:t>
            </a:r>
            <a:r>
              <a:rPr lang="ru-RU" dirty="0" err="1" smtClean="0"/>
              <a:t>вимоги</a:t>
            </a:r>
            <a:r>
              <a:rPr lang="ru-RU" dirty="0" smtClean="0"/>
              <a:t> часу стали не </a:t>
            </a:r>
            <a:r>
              <a:rPr lang="ru-RU" dirty="0" err="1" smtClean="0"/>
              <a:t>реформи</a:t>
            </a:r>
            <a:r>
              <a:rPr lang="ru-RU" dirty="0" smtClean="0"/>
              <a:t>, а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самоконсервація</a:t>
            </a:r>
            <a:r>
              <a:rPr lang="ru-RU" dirty="0" smtClean="0"/>
              <a:t>. </a:t>
            </a:r>
            <a:r>
              <a:rPr lang="ru-RU" dirty="0" err="1" smtClean="0"/>
              <a:t>Сталінський</a:t>
            </a:r>
            <a:r>
              <a:rPr lang="ru-RU" dirty="0" smtClean="0"/>
              <a:t> режим </a:t>
            </a:r>
            <a:r>
              <a:rPr lang="ru-RU" dirty="0" err="1" smtClean="0"/>
              <a:t>посилили</a:t>
            </a:r>
            <a:r>
              <a:rPr lang="ru-RU" dirty="0" smtClean="0"/>
              <a:t> контроль над </a:t>
            </a:r>
            <a:r>
              <a:rPr lang="ru-RU" dirty="0" err="1" smtClean="0"/>
              <a:t>суспільством</a:t>
            </a:r>
            <a:r>
              <a:rPr lang="ru-RU" dirty="0" smtClean="0"/>
              <a:t>, особливо в </a:t>
            </a:r>
            <a:r>
              <a:rPr lang="ru-RU" dirty="0" err="1" smtClean="0"/>
              <a:t>царині</a:t>
            </a:r>
            <a:r>
              <a:rPr lang="ru-RU" dirty="0" smtClean="0"/>
              <a:t> </a:t>
            </a:r>
            <a:r>
              <a:rPr lang="ru-RU" dirty="0" err="1" smtClean="0"/>
              <a:t>ідеології</a:t>
            </a:r>
            <a:r>
              <a:rPr lang="ru-RU" dirty="0" smtClean="0"/>
              <a:t>. Прояви </a:t>
            </a:r>
            <a:r>
              <a:rPr lang="ru-RU" dirty="0" err="1" smtClean="0"/>
              <a:t>національної</a:t>
            </a:r>
            <a:r>
              <a:rPr lang="ru-RU" dirty="0" smtClean="0"/>
              <a:t> </a:t>
            </a:r>
            <a:r>
              <a:rPr lang="ru-RU" dirty="0" err="1" smtClean="0"/>
              <a:t>самосвідомості</a:t>
            </a:r>
            <a:r>
              <a:rPr lang="ru-RU" dirty="0" smtClean="0"/>
              <a:t>, </a:t>
            </a:r>
            <a:r>
              <a:rPr lang="ru-RU" dirty="0" err="1" smtClean="0"/>
              <a:t>критичний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 до </a:t>
            </a:r>
            <a:r>
              <a:rPr lang="ru-RU" dirty="0" err="1" smtClean="0"/>
              <a:t>будь-яких</a:t>
            </a:r>
            <a:r>
              <a:rPr lang="ru-RU" dirty="0" smtClean="0"/>
              <a:t> </a:t>
            </a:r>
            <a:r>
              <a:rPr lang="ru-RU" dirty="0" err="1" smtClean="0"/>
              <a:t>явищ</a:t>
            </a:r>
            <a:r>
              <a:rPr lang="ru-RU" dirty="0" smtClean="0"/>
              <a:t> </a:t>
            </a:r>
            <a:r>
              <a:rPr lang="ru-RU" dirty="0" err="1" smtClean="0"/>
              <a:t>суспільного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, </a:t>
            </a:r>
            <a:r>
              <a:rPr lang="ru-RU" dirty="0" err="1" smtClean="0"/>
              <a:t>відступ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регламентованих</a:t>
            </a:r>
            <a:r>
              <a:rPr lang="ru-RU" dirty="0" smtClean="0"/>
              <a:t> </a:t>
            </a:r>
            <a:r>
              <a:rPr lang="ru-RU" dirty="0" err="1" smtClean="0"/>
              <a:t>пропагандистських</a:t>
            </a:r>
            <a:r>
              <a:rPr lang="ru-RU" dirty="0" smtClean="0"/>
              <a:t> </a:t>
            </a:r>
            <a:r>
              <a:rPr lang="ru-RU" dirty="0" err="1" smtClean="0"/>
              <a:t>стереотипів</a:t>
            </a:r>
            <a:r>
              <a:rPr lang="ru-RU" dirty="0" smtClean="0"/>
              <a:t> — все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кваліфікувалося</a:t>
            </a:r>
            <a:r>
              <a:rPr lang="ru-RU" dirty="0" smtClean="0"/>
              <a:t> як </a:t>
            </a:r>
            <a:r>
              <a:rPr lang="ru-RU" dirty="0" err="1" smtClean="0"/>
              <a:t>український</a:t>
            </a:r>
            <a:r>
              <a:rPr lang="ru-RU" dirty="0" smtClean="0"/>
              <a:t> </a:t>
            </a:r>
            <a:r>
              <a:rPr lang="ru-RU" dirty="0" err="1" smtClean="0"/>
              <a:t>буржуазний</a:t>
            </a:r>
            <a:r>
              <a:rPr lang="ru-RU" dirty="0" smtClean="0"/>
              <a:t> </a:t>
            </a:r>
            <a:r>
              <a:rPr lang="ru-RU" dirty="0" err="1" smtClean="0"/>
              <a:t>націоналізм</a:t>
            </a:r>
            <a:r>
              <a:rPr lang="ru-RU" dirty="0" smtClean="0"/>
              <a:t>, </a:t>
            </a:r>
            <a:r>
              <a:rPr lang="ru-RU" dirty="0" err="1" smtClean="0"/>
              <a:t>космополітизм</a:t>
            </a:r>
            <a:r>
              <a:rPr lang="ru-RU" dirty="0" smtClean="0"/>
              <a:t>, </a:t>
            </a:r>
            <a:r>
              <a:rPr lang="ru-RU" dirty="0" err="1" smtClean="0"/>
              <a:t>антирадянська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, </a:t>
            </a:r>
            <a:r>
              <a:rPr lang="ru-RU" dirty="0" err="1" smtClean="0"/>
              <a:t>як</a:t>
            </a:r>
            <a:r>
              <a:rPr lang="ru-RU" dirty="0" smtClean="0"/>
              <a:t> </a:t>
            </a:r>
            <a:r>
              <a:rPr lang="ru-RU" dirty="0" err="1" smtClean="0"/>
              <a:t>наслідок</a:t>
            </a:r>
            <a:r>
              <a:rPr lang="ru-RU" dirty="0" smtClean="0"/>
              <a:t>, вело до морального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фізичного</a:t>
            </a:r>
            <a:r>
              <a:rPr lang="ru-RU" dirty="0" smtClean="0"/>
              <a:t> </a:t>
            </a:r>
            <a:r>
              <a:rPr lang="ru-RU" dirty="0" err="1" smtClean="0"/>
              <a:t>знищення</a:t>
            </a:r>
            <a:r>
              <a:rPr lang="ru-RU" dirty="0" smtClean="0"/>
              <a:t> </a:t>
            </a:r>
            <a:r>
              <a:rPr lang="ru-RU" dirty="0" err="1" smtClean="0"/>
              <a:t>діячів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  <p:pic>
        <p:nvPicPr>
          <p:cNvPr id="7" name="Содержимое 6" descr="index.jpe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85786" y="1285860"/>
            <a:ext cx="3574192" cy="421305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5400" dirty="0" smtClean="0"/>
              <a:t>Відбудова системи народної освіти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86248" y="1071546"/>
            <a:ext cx="4400552" cy="5643602"/>
          </a:xfrm>
        </p:spPr>
        <p:txBody>
          <a:bodyPr>
            <a:noAutofit/>
          </a:bodyPr>
          <a:lstStyle/>
          <a:p>
            <a:r>
              <a:rPr lang="ru-RU" sz="1400" dirty="0" err="1" smtClean="0"/>
              <a:t>Відновлення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зруйнованих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під</a:t>
            </a:r>
            <a:r>
              <a:rPr lang="ru-RU" sz="1400" dirty="0" smtClean="0"/>
              <a:t> час </a:t>
            </a:r>
            <a:r>
              <a:rPr lang="ru-RU" sz="1400" dirty="0" err="1" smtClean="0"/>
              <a:t>війни</a:t>
            </a:r>
            <a:r>
              <a:rPr lang="ru-RU" sz="1400" dirty="0" smtClean="0"/>
              <a:t> </a:t>
            </a:r>
            <a:r>
              <a:rPr lang="ru-RU" sz="1400" dirty="0" err="1" smtClean="0"/>
              <a:t>шкіл</a:t>
            </a:r>
            <a:r>
              <a:rPr lang="ru-RU" sz="1400" dirty="0" smtClean="0"/>
              <a:t>, </a:t>
            </a:r>
            <a:r>
              <a:rPr lang="ru-RU" sz="1400" dirty="0" err="1" smtClean="0"/>
              <a:t>закладів</a:t>
            </a:r>
            <a:r>
              <a:rPr lang="ru-RU" sz="1400" dirty="0" smtClean="0"/>
              <a:t> </a:t>
            </a:r>
            <a:r>
              <a:rPr lang="ru-RU" sz="1400" dirty="0" err="1" smtClean="0"/>
              <a:t>культури</a:t>
            </a:r>
            <a:r>
              <a:rPr lang="ru-RU" sz="1400" dirty="0" smtClean="0"/>
              <a:t>, </a:t>
            </a:r>
            <a:r>
              <a:rPr lang="ru-RU" sz="1400" dirty="0" err="1" smtClean="0"/>
              <a:t>наукових</a:t>
            </a:r>
            <a:r>
              <a:rPr lang="ru-RU" sz="1400" dirty="0" smtClean="0"/>
              <a:t> </a:t>
            </a:r>
            <a:r>
              <a:rPr lang="ru-RU" sz="1400" dirty="0" err="1" smtClean="0"/>
              <a:t>установ</a:t>
            </a:r>
            <a:r>
              <a:rPr lang="ru-RU" sz="1400" dirty="0" smtClean="0"/>
              <a:t> </a:t>
            </a:r>
            <a:r>
              <a:rPr lang="ru-RU" sz="1400" dirty="0" err="1" smtClean="0"/>
              <a:t>почалося</a:t>
            </a:r>
            <a:r>
              <a:rPr lang="ru-RU" sz="1400" dirty="0" smtClean="0"/>
              <a:t> </a:t>
            </a:r>
            <a:r>
              <a:rPr lang="ru-RU" sz="1400" dirty="0" err="1" smtClean="0"/>
              <a:t>після</a:t>
            </a:r>
            <a:r>
              <a:rPr lang="ru-RU" sz="1400" dirty="0" smtClean="0"/>
              <a:t> </a:t>
            </a:r>
            <a:r>
              <a:rPr lang="ru-RU" sz="1400" dirty="0" err="1" smtClean="0"/>
              <a:t>визволення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території</a:t>
            </a:r>
            <a:r>
              <a:rPr lang="ru-RU" sz="1400" dirty="0" smtClean="0"/>
              <a:t> </a:t>
            </a:r>
            <a:r>
              <a:rPr lang="ru-RU" sz="1400" dirty="0" err="1" smtClean="0"/>
              <a:t>України</a:t>
            </a:r>
            <a:r>
              <a:rPr lang="ru-RU" sz="1400" dirty="0" smtClean="0"/>
              <a:t>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</a:t>
            </a:r>
            <a:r>
              <a:rPr lang="ru-RU" sz="1400" dirty="0" err="1" smtClean="0"/>
              <a:t>німецько-фашистських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загарбників</a:t>
            </a:r>
            <a:r>
              <a:rPr lang="ru-RU" sz="1400" dirty="0" smtClean="0"/>
              <a:t>. </a:t>
            </a:r>
            <a:r>
              <a:rPr lang="ru-RU" sz="1400" dirty="0" err="1" smtClean="0"/>
              <a:t>Поширення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набув</a:t>
            </a:r>
            <a:r>
              <a:rPr lang="ru-RU" sz="1400" dirty="0" smtClean="0"/>
              <a:t> </a:t>
            </a:r>
            <a:r>
              <a:rPr lang="ru-RU" sz="1400" dirty="0" err="1" smtClean="0"/>
              <a:t>рух</a:t>
            </a:r>
            <a:r>
              <a:rPr lang="ru-RU" sz="1400" dirty="0" smtClean="0"/>
              <a:t> за </a:t>
            </a:r>
            <a:r>
              <a:rPr lang="ru-RU" sz="1400" dirty="0" err="1" smtClean="0"/>
              <a:t>відбудову</a:t>
            </a:r>
            <a:r>
              <a:rPr lang="ru-RU" sz="1400" dirty="0" smtClean="0"/>
              <a:t> </a:t>
            </a:r>
            <a:r>
              <a:rPr lang="ru-RU" sz="1400" dirty="0" err="1" smtClean="0"/>
              <a:t>зруйнованих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спорудження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нових</a:t>
            </a:r>
            <a:r>
              <a:rPr lang="ru-RU" sz="1400" dirty="0" smtClean="0"/>
              <a:t> </a:t>
            </a:r>
            <a:r>
              <a:rPr lang="ru-RU" sz="1400" dirty="0" err="1" smtClean="0"/>
              <a:t>шкільних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приміщень</a:t>
            </a:r>
            <a:r>
              <a:rPr lang="ru-RU" sz="1400" dirty="0" smtClean="0"/>
              <a:t> силами, </a:t>
            </a:r>
            <a:r>
              <a:rPr lang="ru-RU" sz="1400" dirty="0" err="1" smtClean="0"/>
              <a:t>засобами</a:t>
            </a:r>
            <a:r>
              <a:rPr lang="ru-RU" sz="1400" dirty="0" smtClean="0"/>
              <a:t>, руками самого </a:t>
            </a:r>
            <a:r>
              <a:rPr lang="ru-RU" sz="1400" dirty="0" err="1" smtClean="0"/>
              <a:t>населення</a:t>
            </a:r>
            <a:r>
              <a:rPr lang="ru-RU" sz="1400" dirty="0" smtClean="0"/>
              <a:t> — "методом </a:t>
            </a:r>
            <a:r>
              <a:rPr lang="ru-RU" sz="1400" dirty="0" err="1" smtClean="0"/>
              <a:t>народної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будови</a:t>
            </a:r>
            <a:r>
              <a:rPr lang="ru-RU" sz="1400" dirty="0" smtClean="0"/>
              <a:t>". У 1944-1945 </a:t>
            </a:r>
            <a:r>
              <a:rPr lang="ru-RU" sz="1400" dirty="0" err="1" smtClean="0"/>
              <a:t>pp</a:t>
            </a:r>
            <a:r>
              <a:rPr lang="ru-RU" sz="1400" dirty="0" smtClean="0"/>
              <a:t>. у </a:t>
            </a:r>
            <a:r>
              <a:rPr lang="ru-RU" sz="1400" dirty="0" err="1" smtClean="0"/>
              <a:t>республіці</a:t>
            </a:r>
            <a:r>
              <a:rPr lang="ru-RU" sz="1400" dirty="0" smtClean="0"/>
              <a:t> </a:t>
            </a:r>
            <a:r>
              <a:rPr lang="ru-RU" sz="1400" dirty="0" err="1" smtClean="0"/>
              <a:t>було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відбудовано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побудовано</a:t>
            </a:r>
            <a:r>
              <a:rPr lang="ru-RU" sz="1400" dirty="0" smtClean="0"/>
              <a:t> 1669 </a:t>
            </a:r>
            <a:r>
              <a:rPr lang="ru-RU" sz="1400" dirty="0" err="1" smtClean="0"/>
              <a:t>шкіл</a:t>
            </a:r>
            <a:r>
              <a:rPr lang="ru-RU" sz="1400" dirty="0" smtClean="0"/>
              <a:t>. На 1950 р. </a:t>
            </a:r>
            <a:r>
              <a:rPr lang="ru-RU" sz="1400" dirty="0" err="1" smtClean="0"/>
              <a:t>довоєнна</a:t>
            </a:r>
            <a:r>
              <a:rPr lang="ru-RU" sz="1400" dirty="0" smtClean="0"/>
              <a:t> мережа </a:t>
            </a:r>
            <a:r>
              <a:rPr lang="ru-RU" sz="1400" dirty="0" err="1" smtClean="0"/>
              <a:t>шкіл</a:t>
            </a:r>
            <a:r>
              <a:rPr lang="ru-RU" sz="1400" dirty="0" smtClean="0"/>
              <a:t> практично </a:t>
            </a:r>
            <a:r>
              <a:rPr lang="ru-RU" sz="1400" dirty="0" err="1" smtClean="0"/>
              <a:t>відновилась</a:t>
            </a:r>
            <a:r>
              <a:rPr lang="ru-RU" sz="1400" dirty="0" smtClean="0"/>
              <a:t>, </a:t>
            </a:r>
            <a:r>
              <a:rPr lang="ru-RU" sz="1400" dirty="0" err="1" smtClean="0"/>
              <a:t>але</a:t>
            </a:r>
            <a:r>
              <a:rPr lang="ru-RU" sz="1400" dirty="0" smtClean="0"/>
              <a:t> </a:t>
            </a:r>
            <a:r>
              <a:rPr lang="ru-RU" sz="1400" dirty="0" err="1" smtClean="0"/>
              <a:t>налагодження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нормальної</a:t>
            </a:r>
            <a:r>
              <a:rPr lang="ru-RU" sz="1400" dirty="0" smtClean="0"/>
              <a:t> </a:t>
            </a:r>
            <a:r>
              <a:rPr lang="ru-RU" sz="1400" dirty="0" err="1" smtClean="0"/>
              <a:t>системи</a:t>
            </a:r>
            <a:r>
              <a:rPr lang="ru-RU" sz="1400" dirty="0" smtClean="0"/>
              <a:t> </a:t>
            </a:r>
            <a:r>
              <a:rPr lang="ru-RU" sz="1400" dirty="0" err="1" smtClean="0"/>
              <a:t>освіти</a:t>
            </a:r>
            <a:r>
              <a:rPr lang="ru-RU" sz="1400" dirty="0" smtClean="0"/>
              <a:t> </a:t>
            </a:r>
            <a:r>
              <a:rPr lang="ru-RU" sz="1400" dirty="0" err="1" smtClean="0"/>
              <a:t>цього</a:t>
            </a:r>
            <a:r>
              <a:rPr lang="ru-RU" sz="1400" dirty="0" smtClean="0"/>
              <a:t> не </a:t>
            </a:r>
            <a:r>
              <a:rPr lang="ru-RU" sz="1400" dirty="0" err="1" smtClean="0"/>
              <a:t>вистачало</a:t>
            </a:r>
            <a:r>
              <a:rPr lang="ru-RU" sz="1400" dirty="0" smtClean="0"/>
              <a:t>: у </a:t>
            </a:r>
            <a:r>
              <a:rPr lang="ru-RU" sz="1400" dirty="0" err="1" smtClean="0"/>
              <a:t>середині</a:t>
            </a:r>
            <a:r>
              <a:rPr lang="ru-RU" sz="1400" dirty="0" smtClean="0"/>
              <a:t> 50-х </a:t>
            </a:r>
            <a:r>
              <a:rPr lang="ru-RU" sz="1400" dirty="0" err="1" smtClean="0"/>
              <a:t>років</a:t>
            </a:r>
            <a:r>
              <a:rPr lang="ru-RU" sz="1400" dirty="0" smtClean="0"/>
              <a:t> 16 тис. </a:t>
            </a:r>
            <a:r>
              <a:rPr lang="ru-RU" sz="1400" dirty="0" err="1" smtClean="0"/>
              <a:t>шкіл</a:t>
            </a:r>
            <a:r>
              <a:rPr lang="ru-RU" sz="1400" dirty="0" smtClean="0"/>
              <a:t> (33,2%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</a:t>
            </a:r>
            <a:r>
              <a:rPr lang="ru-RU" sz="1400" dirty="0" err="1" smtClean="0"/>
              <a:t>їх</a:t>
            </a:r>
            <a:r>
              <a:rPr lang="ru-RU" sz="1400" dirty="0" smtClean="0"/>
              <a:t> </a:t>
            </a:r>
            <a:r>
              <a:rPr lang="ru-RU" sz="1400" dirty="0" err="1" smtClean="0"/>
              <a:t>загальної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кількості</a:t>
            </a:r>
            <a:r>
              <a:rPr lang="ru-RU" sz="1400" dirty="0" smtClean="0"/>
              <a:t>), в </a:t>
            </a:r>
            <a:r>
              <a:rPr lang="ru-RU" sz="1400" dirty="0" err="1" smtClean="0"/>
              <a:t>яких</a:t>
            </a:r>
            <a:r>
              <a:rPr lang="ru-RU" sz="1400" dirty="0" smtClean="0"/>
              <a:t> </a:t>
            </a:r>
            <a:r>
              <a:rPr lang="ru-RU" sz="1400" dirty="0" err="1" smtClean="0"/>
              <a:t>навчалося</a:t>
            </a:r>
            <a:r>
              <a:rPr lang="ru-RU" sz="1400" dirty="0" smtClean="0"/>
              <a:t> 1,67 млн. </a:t>
            </a:r>
            <a:r>
              <a:rPr lang="ru-RU" sz="1400" dirty="0" err="1" smtClean="0"/>
              <a:t>дітей</a:t>
            </a:r>
            <a:r>
              <a:rPr lang="ru-RU" sz="1400" dirty="0" smtClean="0"/>
              <a:t>, </a:t>
            </a:r>
            <a:r>
              <a:rPr lang="ru-RU" sz="1400" dirty="0" err="1" smtClean="0"/>
              <a:t>змушені</a:t>
            </a:r>
            <a:r>
              <a:rPr lang="ru-RU" sz="1400" dirty="0" smtClean="0"/>
              <a:t> </a:t>
            </a:r>
            <a:r>
              <a:rPr lang="ru-RU" sz="1400" dirty="0" err="1" smtClean="0"/>
              <a:t>були</a:t>
            </a:r>
            <a:r>
              <a:rPr lang="ru-RU" sz="1400" dirty="0" smtClean="0"/>
              <a:t> </a:t>
            </a:r>
            <a:r>
              <a:rPr lang="ru-RU" sz="1400" dirty="0" err="1" smtClean="0"/>
              <a:t>організовувати</a:t>
            </a:r>
            <a:r>
              <a:rPr lang="ru-RU" sz="1400" dirty="0" smtClean="0"/>
              <a:t> </a:t>
            </a:r>
            <a:r>
              <a:rPr lang="ru-RU" sz="1400" dirty="0" err="1" smtClean="0"/>
              <a:t>заняття</a:t>
            </a:r>
            <a:r>
              <a:rPr lang="ru-RU" sz="1400" dirty="0" smtClean="0"/>
              <a:t> в </a:t>
            </a:r>
            <a:r>
              <a:rPr lang="ru-RU" sz="1400" dirty="0" err="1" smtClean="0"/>
              <a:t>дві</a:t>
            </a:r>
            <a:r>
              <a:rPr lang="ru-RU" sz="1400" dirty="0" smtClean="0"/>
              <a:t>, а то </a:t>
            </a:r>
            <a:r>
              <a:rPr lang="ru-RU" sz="1400" dirty="0" err="1" smtClean="0"/>
              <a:t>і</a:t>
            </a:r>
            <a:r>
              <a:rPr lang="ru-RU" sz="1400" dirty="0" smtClean="0"/>
              <a:t> три </a:t>
            </a:r>
            <a:r>
              <a:rPr lang="ru-RU" sz="1400" dirty="0" err="1" smtClean="0"/>
              <a:t>зміни</a:t>
            </a:r>
            <a:r>
              <a:rPr lang="ru-RU" sz="1400" dirty="0" smtClean="0"/>
              <a:t>. </a:t>
            </a:r>
            <a:r>
              <a:rPr lang="ru-RU" sz="1400" dirty="0" err="1" smtClean="0"/>
              <a:t>Значна</a:t>
            </a:r>
            <a:r>
              <a:rPr lang="ru-RU" sz="1400" dirty="0" smtClean="0"/>
              <a:t> </a:t>
            </a:r>
            <a:r>
              <a:rPr lang="ru-RU" sz="1400" dirty="0" err="1" smtClean="0"/>
              <a:t>кількість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цих</a:t>
            </a:r>
            <a:r>
              <a:rPr lang="ru-RU" sz="1400" dirty="0" smtClean="0"/>
              <a:t> </a:t>
            </a:r>
            <a:r>
              <a:rPr lang="ru-RU" sz="1400" dirty="0" err="1" smtClean="0"/>
              <a:t>закладів</a:t>
            </a:r>
            <a:r>
              <a:rPr lang="ru-RU" sz="1400" dirty="0" smtClean="0"/>
              <a:t>, особливо в </a:t>
            </a:r>
            <a:r>
              <a:rPr lang="ru-RU" sz="1400" dirty="0" err="1" smtClean="0"/>
              <a:t>сільській</a:t>
            </a:r>
            <a:r>
              <a:rPr lang="ru-RU" sz="1400" dirty="0" smtClean="0"/>
              <a:t> </a:t>
            </a:r>
            <a:r>
              <a:rPr lang="ru-RU" sz="1400" dirty="0" err="1" smtClean="0"/>
              <a:t>місцевості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в</a:t>
            </a:r>
            <a:r>
              <a:rPr lang="ru-RU" sz="1400" dirty="0" smtClean="0"/>
              <a:t> </a:t>
            </a:r>
            <a:r>
              <a:rPr lang="ru-RU" sz="1400" dirty="0" err="1" smtClean="0"/>
              <a:t>робітничих</a:t>
            </a:r>
            <a:r>
              <a:rPr lang="ru-RU" sz="1400" dirty="0" smtClean="0"/>
              <a:t> селищах, </a:t>
            </a:r>
            <a:r>
              <a:rPr lang="ru-RU" sz="1400" dirty="0" err="1" smtClean="0"/>
              <a:t>розміщувалася</a:t>
            </a:r>
            <a:r>
              <a:rPr lang="ru-RU" sz="1400" dirty="0" smtClean="0"/>
              <a:t> у </a:t>
            </a:r>
            <a:r>
              <a:rPr lang="ru-RU" sz="1400" dirty="0" err="1" smtClean="0"/>
              <a:t>приміщеннях</a:t>
            </a:r>
            <a:r>
              <a:rPr lang="ru-RU" sz="1400" dirty="0" smtClean="0"/>
              <a:t> мало, </a:t>
            </a:r>
            <a:r>
              <a:rPr lang="ru-RU" sz="1400" dirty="0" err="1" smtClean="0"/>
              <a:t>пристосованих</a:t>
            </a:r>
            <a:r>
              <a:rPr lang="ru-RU" sz="1400" dirty="0" smtClean="0"/>
              <a:t> для занять. </a:t>
            </a:r>
            <a:r>
              <a:rPr lang="ru-RU" sz="1400" dirty="0" err="1" smtClean="0"/>
              <a:t>Школи</a:t>
            </a:r>
            <a:r>
              <a:rPr lang="ru-RU" sz="1400" dirty="0" smtClean="0"/>
              <a:t> </a:t>
            </a:r>
            <a:r>
              <a:rPr lang="ru-RU" sz="1400" dirty="0" err="1" smtClean="0"/>
              <a:t>постійно</a:t>
            </a:r>
            <a:r>
              <a:rPr lang="ru-RU" sz="1400" dirty="0" smtClean="0"/>
              <a:t> </a:t>
            </a:r>
            <a:r>
              <a:rPr lang="ru-RU" sz="1400" dirty="0" err="1" smtClean="0"/>
              <a:t>відчували</a:t>
            </a:r>
            <a:r>
              <a:rPr lang="ru-RU" sz="1400" dirty="0" smtClean="0"/>
              <a:t> </a:t>
            </a:r>
            <a:r>
              <a:rPr lang="ru-RU" sz="1400" dirty="0" err="1" smtClean="0"/>
              <a:t>гостру</a:t>
            </a:r>
            <a:r>
              <a:rPr lang="ru-RU" sz="1400" dirty="0" smtClean="0"/>
              <a:t> потребу в </a:t>
            </a:r>
            <a:r>
              <a:rPr lang="ru-RU" sz="1400" dirty="0" err="1" smtClean="0"/>
              <a:t>підручниках</a:t>
            </a:r>
            <a:r>
              <a:rPr lang="ru-RU" sz="1400" dirty="0" smtClean="0"/>
              <a:t>, </a:t>
            </a:r>
            <a:r>
              <a:rPr lang="ru-RU" sz="1400" dirty="0" err="1" smtClean="0"/>
              <a:t>зошитах</a:t>
            </a:r>
            <a:r>
              <a:rPr lang="ru-RU" sz="1400" dirty="0" smtClean="0"/>
              <a:t> та </a:t>
            </a:r>
            <a:r>
              <a:rPr lang="ru-RU" sz="1400" dirty="0" err="1" smtClean="0"/>
              <a:t>навчальному</a:t>
            </a:r>
            <a:r>
              <a:rPr lang="ru-RU" sz="1400" dirty="0" smtClean="0"/>
              <a:t> </a:t>
            </a:r>
            <a:r>
              <a:rPr lang="ru-RU" sz="1400" dirty="0" err="1" smtClean="0"/>
              <a:t>обладнанні</a:t>
            </a:r>
            <a:r>
              <a:rPr lang="ru-RU" sz="1400" dirty="0" smtClean="0"/>
              <a:t>. Для </a:t>
            </a:r>
            <a:r>
              <a:rPr lang="ru-RU" sz="1400" dirty="0" err="1" smtClean="0"/>
              <a:t>матеріальної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підтримки</a:t>
            </a:r>
            <a:r>
              <a:rPr lang="ru-RU" sz="1400" dirty="0" smtClean="0"/>
              <a:t> тих, кого батьки не могли </a:t>
            </a:r>
            <a:r>
              <a:rPr lang="ru-RU" sz="1400" dirty="0" err="1" smtClean="0"/>
              <a:t>забезпечити</a:t>
            </a:r>
            <a:r>
              <a:rPr lang="ru-RU" sz="1400" dirty="0" smtClean="0"/>
              <a:t> </a:t>
            </a:r>
            <a:r>
              <a:rPr lang="ru-RU" sz="1400" dirty="0" err="1" smtClean="0"/>
              <a:t>мінімумом</a:t>
            </a:r>
            <a:r>
              <a:rPr lang="ru-RU" sz="1400" dirty="0" smtClean="0"/>
              <a:t> </a:t>
            </a:r>
            <a:r>
              <a:rPr lang="ru-RU" sz="1400" dirty="0" err="1" smtClean="0"/>
              <a:t>необхідного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навчання</a:t>
            </a:r>
            <a:r>
              <a:rPr lang="ru-RU" sz="1400" dirty="0" smtClean="0"/>
              <a:t>, </a:t>
            </a:r>
            <a:r>
              <a:rPr lang="ru-RU" sz="1400" dirty="0" err="1" smtClean="0"/>
              <a:t>створювався</a:t>
            </a:r>
            <a:r>
              <a:rPr lang="ru-RU" sz="1400" dirty="0" smtClean="0"/>
              <a:t> фонд всеобуча.</a:t>
            </a:r>
            <a:br>
              <a:rPr lang="ru-RU" sz="1400" dirty="0" smtClean="0"/>
            </a:br>
            <a:endParaRPr lang="ru-RU" sz="1400" dirty="0" smtClean="0"/>
          </a:p>
          <a:p>
            <a:endParaRPr lang="ru-RU" sz="1400" dirty="0"/>
          </a:p>
        </p:txBody>
      </p:sp>
      <p:pic>
        <p:nvPicPr>
          <p:cNvPr id="5" name="Содержимое 5" descr="index.jpe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14283" y="2071678"/>
            <a:ext cx="3929090" cy="3786214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681682"/>
          </a:xfrm>
        </p:spPr>
        <p:txBody>
          <a:bodyPr>
            <a:normAutofit fontScale="62500" lnSpcReduction="20000"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err="1" smtClean="0"/>
              <a:t>Труднощі</a:t>
            </a:r>
            <a:r>
              <a:rPr lang="ru-RU" sz="2800" dirty="0" smtClean="0"/>
              <a:t>, </a:t>
            </a:r>
            <a:r>
              <a:rPr lang="ru-RU" sz="2800" dirty="0" err="1" smtClean="0"/>
              <a:t>що</a:t>
            </a:r>
            <a:r>
              <a:rPr lang="ru-RU" sz="2800" dirty="0" smtClean="0"/>
              <a:t> стояли перед </a:t>
            </a:r>
            <a:r>
              <a:rPr lang="ru-RU" sz="2800" dirty="0" err="1" smtClean="0"/>
              <a:t>освітньою</a:t>
            </a:r>
            <a:r>
              <a:rPr lang="ru-RU" sz="2800" dirty="0" smtClean="0"/>
              <a:t> системою, </a:t>
            </a:r>
            <a:r>
              <a:rPr lang="ru-RU" sz="2800" dirty="0" err="1" smtClean="0"/>
              <a:t>призвели</a:t>
            </a:r>
            <a:r>
              <a:rPr lang="ru-RU" sz="2800" dirty="0" smtClean="0"/>
              <a:t> до </a:t>
            </a:r>
            <a:r>
              <a:rPr lang="ru-RU" sz="2800" dirty="0" err="1" smtClean="0"/>
              <a:t>швидкого</a:t>
            </a:r>
            <a:r>
              <a:rPr lang="ru-RU" sz="2800" dirty="0" smtClean="0"/>
              <a:t> </a:t>
            </a:r>
            <a:r>
              <a:rPr lang="ru-RU" sz="2800" dirty="0" err="1" smtClean="0"/>
              <a:t>зростання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вечірніх</a:t>
            </a:r>
            <a:r>
              <a:rPr lang="ru-RU" sz="2800" dirty="0" smtClean="0"/>
              <a:t> </a:t>
            </a:r>
            <a:r>
              <a:rPr lang="ru-RU" sz="2800" dirty="0" err="1" smtClean="0"/>
              <a:t>шкіл</a:t>
            </a:r>
            <a:r>
              <a:rPr lang="ru-RU" sz="2800" dirty="0" smtClean="0"/>
              <a:t>. Були </a:t>
            </a:r>
            <a:r>
              <a:rPr lang="ru-RU" sz="2800" dirty="0" err="1" smtClean="0"/>
              <a:t>засновані</a:t>
            </a:r>
            <a:r>
              <a:rPr lang="ru-RU" sz="2800" dirty="0" smtClean="0"/>
              <a:t> </a:t>
            </a:r>
            <a:r>
              <a:rPr lang="ru-RU" sz="2800" dirty="0" err="1" smtClean="0"/>
              <a:t>також</a:t>
            </a:r>
            <a:r>
              <a:rPr lang="ru-RU" sz="2800" dirty="0" smtClean="0"/>
              <a:t> </a:t>
            </a:r>
            <a:r>
              <a:rPr lang="ru-RU" sz="2800" dirty="0" err="1" smtClean="0"/>
              <a:t>курси</a:t>
            </a:r>
            <a:r>
              <a:rPr lang="ru-RU" sz="2800" dirty="0" smtClean="0"/>
              <a:t> для </a:t>
            </a:r>
            <a:r>
              <a:rPr lang="ru-RU" sz="2800" dirty="0" err="1" smtClean="0"/>
              <a:t>дорослих</a:t>
            </a:r>
            <a:r>
              <a:rPr lang="ru-RU" sz="2800" dirty="0" smtClean="0"/>
              <a:t>, </a:t>
            </a:r>
            <a:r>
              <a:rPr lang="ru-RU" sz="2800" dirty="0" err="1" smtClean="0"/>
              <a:t>професійні</a:t>
            </a:r>
            <a:r>
              <a:rPr lang="ru-RU" sz="2800" dirty="0" smtClean="0"/>
              <a:t> </a:t>
            </a:r>
            <a:r>
              <a:rPr lang="ru-RU" sz="2800" dirty="0" err="1" smtClean="0"/>
              <a:t>заочні</a:t>
            </a:r>
            <a:r>
              <a:rPr lang="ru-RU" sz="2800" dirty="0" smtClean="0"/>
              <a:t> </a:t>
            </a:r>
            <a:r>
              <a:rPr lang="ru-RU" sz="2800" dirty="0" err="1" smtClean="0"/>
              <a:t>школи</a:t>
            </a:r>
            <a:r>
              <a:rPr lang="ru-RU" sz="2800" dirty="0" smtClean="0"/>
              <a:t>. Але </a:t>
            </a:r>
            <a:r>
              <a:rPr lang="ru-RU" sz="2800" dirty="0" err="1" smtClean="0"/>
              <a:t>реалії</a:t>
            </a:r>
            <a:r>
              <a:rPr lang="ru-RU" sz="2800" dirty="0" smtClean="0"/>
              <a:t> часу </a:t>
            </a:r>
            <a:r>
              <a:rPr lang="ru-RU" sz="2800" dirty="0" err="1" smtClean="0"/>
              <a:t>потребували</a:t>
            </a:r>
            <a:r>
              <a:rPr lang="ru-RU" sz="2800" dirty="0" smtClean="0"/>
              <a:t> </a:t>
            </a:r>
            <a:r>
              <a:rPr lang="ru-RU" sz="2800" dirty="0" err="1" smtClean="0"/>
              <a:t>освічених</a:t>
            </a:r>
            <a:r>
              <a:rPr lang="ru-RU" sz="2800" dirty="0" smtClean="0"/>
              <a:t> людей. У 1953 р. </a:t>
            </a:r>
            <a:r>
              <a:rPr lang="ru-RU" sz="2800" dirty="0" err="1" smtClean="0"/>
              <a:t>здійснено</a:t>
            </a:r>
            <a:r>
              <a:rPr lang="ru-RU" sz="2800" dirty="0" smtClean="0"/>
              <a:t> </a:t>
            </a:r>
            <a:r>
              <a:rPr lang="ru-RU" sz="2800" dirty="0" err="1" smtClean="0"/>
              <a:t>перехід</a:t>
            </a:r>
            <a:r>
              <a:rPr lang="ru-RU" sz="2800" dirty="0" smtClean="0"/>
              <a:t> до </a:t>
            </a:r>
            <a:r>
              <a:rPr lang="ru-RU" sz="2800" dirty="0" err="1" smtClean="0"/>
              <a:t>обов'язкової</a:t>
            </a:r>
            <a:r>
              <a:rPr lang="ru-RU" sz="2800" dirty="0" smtClean="0"/>
              <a:t> </a:t>
            </a:r>
            <a:r>
              <a:rPr lang="ru-RU" sz="2800" dirty="0" err="1" smtClean="0"/>
              <a:t>семирічної</a:t>
            </a:r>
            <a:r>
              <a:rPr lang="ru-RU" sz="2800" dirty="0" smtClean="0"/>
              <a:t> </a:t>
            </a:r>
            <a:r>
              <a:rPr lang="ru-RU" sz="2800" dirty="0" err="1" smtClean="0"/>
              <a:t>освіти</a:t>
            </a:r>
            <a:r>
              <a:rPr lang="ru-RU" sz="2800" dirty="0" smtClean="0"/>
              <a:t>, </a:t>
            </a:r>
            <a:r>
              <a:rPr lang="ru-RU" sz="2800" dirty="0" err="1" smtClean="0"/>
              <a:t>що</a:t>
            </a:r>
            <a:r>
              <a:rPr lang="ru-RU" sz="2800" dirty="0" smtClean="0"/>
              <a:t> створило </a:t>
            </a:r>
            <a:r>
              <a:rPr lang="ru-RU" sz="2800" dirty="0" err="1" smtClean="0"/>
              <a:t>додаткові</a:t>
            </a:r>
            <a:r>
              <a:rPr lang="ru-RU" sz="2800" dirty="0" smtClean="0"/>
              <a:t> </a:t>
            </a:r>
            <a:r>
              <a:rPr lang="ru-RU" sz="2800" dirty="0" err="1" smtClean="0"/>
              <a:t>труднощі</a:t>
            </a:r>
            <a:r>
              <a:rPr lang="ru-RU" sz="2800" dirty="0" smtClean="0"/>
              <a:t>: не </a:t>
            </a:r>
            <a:r>
              <a:rPr lang="ru-RU" sz="2800" dirty="0" err="1" smtClean="0"/>
              <a:t>вистачало</a:t>
            </a:r>
            <a:r>
              <a:rPr lang="ru-RU" sz="2800" dirty="0" smtClean="0"/>
              <a:t> </a:t>
            </a:r>
            <a:r>
              <a:rPr lang="ru-RU" sz="2800" dirty="0" err="1" smtClean="0"/>
              <a:t>приміщень</a:t>
            </a:r>
            <a:r>
              <a:rPr lang="ru-RU" sz="2800" dirty="0" smtClean="0"/>
              <a:t>, </a:t>
            </a:r>
            <a:r>
              <a:rPr lang="ru-RU" sz="2800" dirty="0" err="1" smtClean="0"/>
              <a:t>вчителів</a:t>
            </a:r>
            <a:r>
              <a:rPr lang="ru-RU" sz="2800" dirty="0" smtClean="0"/>
              <a:t>, </a:t>
            </a:r>
            <a:r>
              <a:rPr lang="ru-RU" sz="2800" dirty="0" err="1" smtClean="0"/>
              <a:t>навчальних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посібників</a:t>
            </a:r>
            <a:r>
              <a:rPr lang="ru-RU" sz="2800" dirty="0" smtClean="0"/>
              <a:t>.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 smtClean="0"/>
          </a:p>
          <a:p>
            <a:r>
              <a:rPr lang="ru-RU" sz="2800" dirty="0" smtClean="0"/>
              <a:t>Як </a:t>
            </a:r>
            <a:r>
              <a:rPr lang="ru-RU" sz="2800" dirty="0" err="1" smtClean="0"/>
              <a:t>і</a:t>
            </a:r>
            <a:r>
              <a:rPr lang="ru-RU" sz="2800" dirty="0" smtClean="0"/>
              <a:t> в </a:t>
            </a:r>
            <a:r>
              <a:rPr lang="ru-RU" sz="2800" dirty="0" err="1" smtClean="0"/>
              <a:t>довоєнні</a:t>
            </a:r>
            <a:r>
              <a:rPr lang="ru-RU" sz="2800" dirty="0" smtClean="0"/>
              <a:t> роки, </a:t>
            </a:r>
            <a:r>
              <a:rPr lang="ru-RU" sz="2800" dirty="0" err="1" smtClean="0"/>
              <a:t>більшовицька</a:t>
            </a:r>
            <a:r>
              <a:rPr lang="ru-RU" sz="2800" dirty="0" smtClean="0"/>
              <a:t> </a:t>
            </a:r>
            <a:r>
              <a:rPr lang="ru-RU" sz="2800" dirty="0" err="1" smtClean="0"/>
              <a:t>партія</a:t>
            </a:r>
            <a:r>
              <a:rPr lang="ru-RU" sz="2800" dirty="0" smtClean="0"/>
              <a:t> </a:t>
            </a:r>
            <a:r>
              <a:rPr lang="ru-RU" sz="2800" dirty="0" err="1" smtClean="0"/>
              <a:t>прагнула</a:t>
            </a:r>
            <a:r>
              <a:rPr lang="ru-RU" sz="2800" dirty="0" smtClean="0"/>
              <a:t> </a:t>
            </a:r>
            <a:r>
              <a:rPr lang="ru-RU" sz="2800" dirty="0" err="1" smtClean="0"/>
              <a:t>перетворити</a:t>
            </a:r>
            <a:r>
              <a:rPr lang="ru-RU" sz="2800" dirty="0" smtClean="0"/>
              <a:t> школу в </a:t>
            </a:r>
            <a:r>
              <a:rPr lang="ru-RU" sz="2800" dirty="0" err="1" smtClean="0"/>
              <a:t>знаряддя</a:t>
            </a:r>
            <a:r>
              <a:rPr lang="ru-RU" sz="2800" dirty="0" smtClean="0"/>
              <a:t> </a:t>
            </a:r>
            <a:r>
              <a:rPr lang="ru-RU" sz="2800" dirty="0" err="1" smtClean="0"/>
              <a:t>збереження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посилення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свого</a:t>
            </a:r>
            <a:r>
              <a:rPr lang="ru-RU" sz="2800" dirty="0" smtClean="0"/>
              <a:t> контролю над </a:t>
            </a:r>
            <a:r>
              <a:rPr lang="ru-RU" sz="2800" dirty="0" err="1" smtClean="0"/>
              <a:t>учнівською</a:t>
            </a:r>
            <a:r>
              <a:rPr lang="ru-RU" sz="2800" dirty="0" smtClean="0"/>
              <a:t> </a:t>
            </a:r>
            <a:r>
              <a:rPr lang="ru-RU" sz="2800" dirty="0" err="1" smtClean="0"/>
              <a:t>молоддю</a:t>
            </a:r>
            <a:r>
              <a:rPr lang="ru-RU" sz="2800" dirty="0" smtClean="0"/>
              <a:t>. </a:t>
            </a:r>
            <a:r>
              <a:rPr lang="ru-RU" sz="2800" dirty="0" err="1" smtClean="0"/>
              <a:t>Була</a:t>
            </a:r>
            <a:r>
              <a:rPr lang="ru-RU" sz="2800" dirty="0" smtClean="0"/>
              <a:t> </a:t>
            </a:r>
            <a:r>
              <a:rPr lang="ru-RU" sz="2800" dirty="0" err="1" smtClean="0"/>
              <a:t>відновлена</a:t>
            </a:r>
            <a:r>
              <a:rPr lang="ru-RU" sz="2800" dirty="0" smtClean="0"/>
              <a:t> робота </a:t>
            </a:r>
            <a:r>
              <a:rPr lang="ru-RU" sz="2800" dirty="0" err="1" smtClean="0"/>
              <a:t>піонерських</a:t>
            </a:r>
            <a:r>
              <a:rPr lang="ru-RU" sz="2800" dirty="0" smtClean="0"/>
              <a:t> та </a:t>
            </a:r>
            <a:r>
              <a:rPr lang="ru-RU" sz="2800" dirty="0" err="1" smtClean="0"/>
              <a:t>комсомольських</a:t>
            </a:r>
            <a:r>
              <a:rPr lang="ru-RU" sz="2800" dirty="0" smtClean="0"/>
              <a:t> </a:t>
            </a:r>
            <a:r>
              <a:rPr lang="ru-RU" sz="2800" dirty="0" err="1" smtClean="0"/>
              <a:t>організацій</a:t>
            </a:r>
            <a:r>
              <a:rPr lang="ru-RU" sz="2800" dirty="0" smtClean="0"/>
              <a:t>. </a:t>
            </a:r>
            <a:r>
              <a:rPr lang="ru-RU" sz="2800" dirty="0" err="1" smtClean="0"/>
              <a:t>Виховання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відданості</a:t>
            </a:r>
            <a:r>
              <a:rPr lang="ru-RU" sz="2800" dirty="0" smtClean="0"/>
              <a:t> </a:t>
            </a:r>
            <a:r>
              <a:rPr lang="ru-RU" sz="2800" dirty="0" err="1" smtClean="0"/>
              <a:t>Сталіну</a:t>
            </a:r>
            <a:r>
              <a:rPr lang="ru-RU" sz="2800" dirty="0" smtClean="0"/>
              <a:t> та </a:t>
            </a:r>
            <a:r>
              <a:rPr lang="ru-RU" sz="2800" dirty="0" err="1" smtClean="0"/>
              <a:t>ідеалам</a:t>
            </a:r>
            <a:r>
              <a:rPr lang="ru-RU" sz="2800" dirty="0" smtClean="0"/>
              <a:t> </a:t>
            </a:r>
            <a:r>
              <a:rPr lang="ru-RU" sz="2800" dirty="0" err="1" smtClean="0"/>
              <a:t>комунізму</a:t>
            </a:r>
            <a:r>
              <a:rPr lang="ru-RU" sz="2800" dirty="0" smtClean="0"/>
              <a:t> </a:t>
            </a:r>
            <a:r>
              <a:rPr lang="ru-RU" sz="2800" dirty="0" err="1" smtClean="0"/>
              <a:t>оголошувалося</a:t>
            </a:r>
            <a:r>
              <a:rPr lang="ru-RU" sz="2800" dirty="0" smtClean="0"/>
              <a:t> </a:t>
            </a:r>
            <a:r>
              <a:rPr lang="ru-RU" sz="2800" dirty="0" err="1" smtClean="0"/>
              <a:t>найважливішим</a:t>
            </a:r>
            <a:r>
              <a:rPr lang="ru-RU" sz="2800" dirty="0" smtClean="0"/>
              <a:t> </a:t>
            </a:r>
            <a:r>
              <a:rPr lang="ru-RU" sz="2800" dirty="0" err="1" smtClean="0"/>
              <a:t>покликанням</a:t>
            </a:r>
            <a:r>
              <a:rPr lang="ru-RU" sz="2800" dirty="0" smtClean="0"/>
              <a:t> </a:t>
            </a:r>
            <a:r>
              <a:rPr lang="ru-RU" sz="2800" dirty="0" err="1" smtClean="0"/>
              <a:t>школи</a:t>
            </a:r>
            <a:r>
              <a:rPr lang="ru-RU" sz="2800" dirty="0" smtClean="0"/>
              <a:t>.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 smtClean="0"/>
          </a:p>
          <a:p>
            <a:r>
              <a:rPr lang="ru-RU" sz="2800" dirty="0" smtClean="0"/>
              <a:t>У </a:t>
            </a:r>
            <a:r>
              <a:rPr lang="ru-RU" sz="2800" dirty="0" err="1" smtClean="0"/>
              <a:t>повоєнні</a:t>
            </a:r>
            <a:r>
              <a:rPr lang="ru-RU" sz="2800" dirty="0" smtClean="0"/>
              <a:t> роки </a:t>
            </a:r>
            <a:r>
              <a:rPr lang="ru-RU" sz="2800" dirty="0" err="1" smtClean="0"/>
              <a:t>починається</a:t>
            </a:r>
            <a:r>
              <a:rPr lang="ru-RU" sz="2800" dirty="0" smtClean="0"/>
              <a:t> </a:t>
            </a:r>
            <a:r>
              <a:rPr lang="ru-RU" sz="2800" dirty="0" err="1" smtClean="0"/>
              <a:t>процес</a:t>
            </a:r>
            <a:r>
              <a:rPr lang="ru-RU" sz="2800" dirty="0" smtClean="0"/>
              <a:t> </a:t>
            </a:r>
            <a:r>
              <a:rPr lang="ru-RU" sz="2800" dirty="0" err="1" smtClean="0"/>
              <a:t>неухильного</a:t>
            </a:r>
            <a:r>
              <a:rPr lang="ru-RU" sz="2800" dirty="0" smtClean="0"/>
              <a:t> </a:t>
            </a:r>
            <a:r>
              <a:rPr lang="ru-RU" sz="2800" dirty="0" err="1" smtClean="0"/>
              <a:t>скорочення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українських</a:t>
            </a:r>
            <a:r>
              <a:rPr lang="ru-RU" sz="2800" dirty="0" smtClean="0"/>
              <a:t> </a:t>
            </a:r>
            <a:r>
              <a:rPr lang="ru-RU" sz="2800" dirty="0" err="1" smtClean="0"/>
              <a:t>шкіл</a:t>
            </a:r>
            <a:r>
              <a:rPr lang="ru-RU" sz="2800" dirty="0" smtClean="0"/>
              <a:t> та </a:t>
            </a:r>
            <a:r>
              <a:rPr lang="ru-RU" sz="2800" dirty="0" err="1" smtClean="0"/>
              <a:t>учнів</a:t>
            </a:r>
            <a:r>
              <a:rPr lang="ru-RU" sz="2800" dirty="0" smtClean="0"/>
              <a:t>, </a:t>
            </a:r>
            <a:r>
              <a:rPr lang="ru-RU" sz="2800" dirty="0" err="1" smtClean="0"/>
              <a:t>що</a:t>
            </a:r>
            <a:r>
              <a:rPr lang="ru-RU" sz="2800" dirty="0" smtClean="0"/>
              <a:t> в них </a:t>
            </a:r>
            <a:r>
              <a:rPr lang="ru-RU" sz="2800" dirty="0" err="1" smtClean="0"/>
              <a:t>навчалися</a:t>
            </a:r>
            <a:r>
              <a:rPr lang="ru-RU" sz="2800" dirty="0" smtClean="0"/>
              <a:t>. Так, </a:t>
            </a:r>
            <a:r>
              <a:rPr lang="ru-RU" sz="2800" dirty="0" err="1" smtClean="0"/>
              <a:t>з</a:t>
            </a:r>
            <a:r>
              <a:rPr lang="ru-RU" sz="2800" dirty="0" smtClean="0"/>
              <a:t> 1948 р. по 1954 р. число </a:t>
            </a:r>
            <a:r>
              <a:rPr lang="ru-RU" sz="2800" dirty="0" err="1" smtClean="0"/>
              <a:t>українських</a:t>
            </a:r>
            <a:r>
              <a:rPr lang="ru-RU" sz="2800" dirty="0" smtClean="0"/>
              <a:t> </a:t>
            </a:r>
            <a:r>
              <a:rPr lang="ru-RU" sz="2800" dirty="0" err="1" smtClean="0"/>
              <a:t>шкіл</a:t>
            </a:r>
            <a:r>
              <a:rPr lang="ru-RU" sz="2800" dirty="0" smtClean="0"/>
              <a:t> </a:t>
            </a:r>
            <a:r>
              <a:rPr lang="ru-RU" sz="2800" dirty="0" err="1" smtClean="0"/>
              <a:t>зменшилося</a:t>
            </a:r>
            <a:r>
              <a:rPr lang="ru-RU" sz="2800" dirty="0" smtClean="0"/>
              <a:t> </a:t>
            </a:r>
            <a:r>
              <a:rPr lang="ru-RU" sz="2800" dirty="0" err="1" smtClean="0"/>
              <a:t>з</a:t>
            </a:r>
            <a:r>
              <a:rPr lang="ru-RU" sz="2800" dirty="0" smtClean="0"/>
              <a:t> 26 до 25 тис, а </a:t>
            </a:r>
            <a:r>
              <a:rPr lang="ru-RU" sz="2800" dirty="0" err="1" smtClean="0"/>
              <a:t>російських</a:t>
            </a:r>
            <a:r>
              <a:rPr lang="ru-RU" sz="2800" dirty="0" smtClean="0"/>
              <a:t> — </a:t>
            </a:r>
            <a:r>
              <a:rPr lang="ru-RU" sz="2800" dirty="0" err="1" smtClean="0"/>
              <a:t>збільшилося</a:t>
            </a:r>
            <a:r>
              <a:rPr lang="ru-RU" sz="2800" dirty="0" smtClean="0"/>
              <a:t> </a:t>
            </a:r>
            <a:r>
              <a:rPr lang="ru-RU" sz="2800" dirty="0" err="1" smtClean="0"/>
              <a:t>з</a:t>
            </a:r>
            <a:r>
              <a:rPr lang="ru-RU" sz="2800" dirty="0" smtClean="0"/>
              <a:t> 2720 до 4051, </a:t>
            </a:r>
            <a:r>
              <a:rPr lang="ru-RU" sz="2800" dirty="0" err="1" smtClean="0"/>
              <a:t>або</a:t>
            </a:r>
            <a:r>
              <a:rPr lang="ru-RU" sz="2800" dirty="0" smtClean="0"/>
              <a:t> в 1,5 раза. На 1953 р. в </a:t>
            </a:r>
            <a:r>
              <a:rPr lang="ru-RU" sz="2800" dirty="0" err="1" smtClean="0"/>
              <a:t>українських</a:t>
            </a:r>
            <a:r>
              <a:rPr lang="ru-RU" sz="2800" dirty="0" smtClean="0"/>
              <a:t> школах </a:t>
            </a:r>
            <a:r>
              <a:rPr lang="ru-RU" sz="2800" dirty="0" err="1" smtClean="0"/>
              <a:t>навчалося</a:t>
            </a:r>
            <a:r>
              <a:rPr lang="ru-RU" sz="2800" dirty="0" smtClean="0"/>
              <a:t> 1,4 млн., а в </a:t>
            </a:r>
            <a:r>
              <a:rPr lang="ru-RU" sz="2800" dirty="0" err="1" smtClean="0"/>
              <a:t>російських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змішаних</a:t>
            </a:r>
            <a:r>
              <a:rPr lang="ru-RU" sz="2800" dirty="0" smtClean="0"/>
              <a:t> — 3,9 млн. </a:t>
            </a:r>
            <a:r>
              <a:rPr lang="ru-RU" sz="2800" dirty="0" err="1" smtClean="0"/>
              <a:t>дітей</a:t>
            </a:r>
            <a:r>
              <a:rPr lang="ru-RU" sz="2800" dirty="0" smtClean="0"/>
              <a:t>. </a:t>
            </a:r>
            <a:r>
              <a:rPr lang="ru-RU" sz="2800" dirty="0" err="1" smtClean="0"/>
              <a:t>Закривались</a:t>
            </a:r>
            <a:r>
              <a:rPr lang="ru-RU" sz="2800" dirty="0" smtClean="0"/>
              <a:t> </a:t>
            </a:r>
            <a:r>
              <a:rPr lang="ru-RU" sz="2800" dirty="0" err="1" smtClean="0"/>
              <a:t>національні</a:t>
            </a:r>
            <a:r>
              <a:rPr lang="ru-RU" sz="2800" dirty="0" smtClean="0"/>
              <a:t> </a:t>
            </a:r>
            <a:r>
              <a:rPr lang="ru-RU" sz="2800" dirty="0" err="1" smtClean="0"/>
              <a:t>школи</a:t>
            </a:r>
            <a:r>
              <a:rPr lang="ru-RU" sz="2800" dirty="0" smtClean="0"/>
              <a:t> (</a:t>
            </a:r>
            <a:r>
              <a:rPr lang="ru-RU" sz="2800" dirty="0" err="1" smtClean="0"/>
              <a:t>польські</a:t>
            </a:r>
            <a:r>
              <a:rPr lang="ru-RU" sz="2800" dirty="0" smtClean="0"/>
              <a:t>, </a:t>
            </a:r>
            <a:r>
              <a:rPr lang="ru-RU" sz="2800" dirty="0" err="1" smtClean="0"/>
              <a:t>угорські</a:t>
            </a:r>
            <a:r>
              <a:rPr lang="ru-RU" sz="2800" dirty="0" smtClean="0"/>
              <a:t>, </a:t>
            </a:r>
            <a:r>
              <a:rPr lang="ru-RU" sz="2800" dirty="0" err="1" smtClean="0"/>
              <a:t>румунські</a:t>
            </a:r>
            <a:r>
              <a:rPr lang="ru-RU" sz="2800" dirty="0" smtClean="0"/>
              <a:t> та </a:t>
            </a:r>
            <a:r>
              <a:rPr lang="ru-RU" sz="2800" dirty="0" err="1" smtClean="0"/>
              <a:t>ін</a:t>
            </a:r>
            <a:r>
              <a:rPr lang="ru-RU" sz="2800" dirty="0" smtClean="0"/>
              <a:t>.). </a:t>
            </a:r>
            <a:r>
              <a:rPr lang="ru-RU" sz="2800" dirty="0" err="1" smtClean="0"/>
              <a:t>Усі</a:t>
            </a:r>
            <a:r>
              <a:rPr lang="ru-RU" sz="2800" dirty="0" smtClean="0"/>
              <a:t> вони </a:t>
            </a:r>
            <a:r>
              <a:rPr lang="ru-RU" sz="2800" dirty="0" err="1" smtClean="0"/>
              <a:t>перепрофілювалися</a:t>
            </a:r>
            <a:r>
              <a:rPr lang="ru-RU" sz="2800" dirty="0" smtClean="0"/>
              <a:t> на </a:t>
            </a:r>
            <a:r>
              <a:rPr lang="ru-RU" sz="2800" dirty="0" err="1" smtClean="0"/>
              <a:t>російські</a:t>
            </a:r>
            <a:r>
              <a:rPr lang="ru-RU" sz="2800" dirty="0" smtClean="0"/>
              <a:t>.</a:t>
            </a:r>
            <a:br>
              <a:rPr lang="ru-RU" sz="2800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8200" y="571480"/>
            <a:ext cx="4038600" cy="607223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повоєнні</a:t>
            </a:r>
            <a:r>
              <a:rPr lang="ru-RU" dirty="0" smtClean="0"/>
              <a:t> роки </a:t>
            </a:r>
            <a:r>
              <a:rPr lang="ru-RU" dirty="0" err="1" smtClean="0"/>
              <a:t>відновилася</a:t>
            </a:r>
            <a:r>
              <a:rPr lang="ru-RU" dirty="0" smtClean="0"/>
              <a:t> робота </a:t>
            </a:r>
            <a:r>
              <a:rPr lang="ru-RU" dirty="0" err="1" smtClean="0"/>
              <a:t>науково-дослідних</a:t>
            </a:r>
            <a:r>
              <a:rPr lang="ru-RU" dirty="0" smtClean="0"/>
              <a:t> </a:t>
            </a:r>
            <a:r>
              <a:rPr lang="ru-RU" dirty="0" err="1" smtClean="0"/>
              <a:t>установ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, внесено ряд </a:t>
            </a:r>
            <a:r>
              <a:rPr lang="ru-RU" dirty="0" err="1" smtClean="0"/>
              <a:t>змін</a:t>
            </a:r>
            <a:r>
              <a:rPr lang="ru-RU" dirty="0" smtClean="0"/>
              <a:t> в </a:t>
            </a:r>
            <a:r>
              <a:rPr lang="ru-RU" dirty="0" err="1" smtClean="0"/>
              <a:t>організацію</a:t>
            </a:r>
            <a:r>
              <a:rPr lang="ru-RU" dirty="0" smtClean="0"/>
              <a:t> </a:t>
            </a:r>
            <a:r>
              <a:rPr lang="ru-RU" dirty="0" err="1" smtClean="0"/>
              <a:t>наукових</a:t>
            </a:r>
            <a:r>
              <a:rPr lang="ru-RU" dirty="0" smtClean="0"/>
              <a:t> </a:t>
            </a:r>
            <a:r>
              <a:rPr lang="ru-RU" dirty="0" err="1" smtClean="0"/>
              <a:t>досліджень</a:t>
            </a:r>
            <a:r>
              <a:rPr lang="ru-RU" dirty="0" smtClean="0"/>
              <a:t>. У 1945 р. </a:t>
            </a:r>
            <a:r>
              <a:rPr lang="ru-RU" dirty="0" err="1" smtClean="0"/>
              <a:t>налічувалося</a:t>
            </a:r>
            <a:r>
              <a:rPr lang="ru-RU" dirty="0" smtClean="0"/>
              <a:t> 267 </a:t>
            </a:r>
            <a:r>
              <a:rPr lang="ru-RU" dirty="0" err="1" smtClean="0"/>
              <a:t>науково-дослідних</a:t>
            </a:r>
            <a:r>
              <a:rPr lang="ru-RU" dirty="0" smtClean="0"/>
              <a:t> </a:t>
            </a:r>
            <a:r>
              <a:rPr lang="ru-RU" dirty="0" err="1" smtClean="0"/>
              <a:t>установ</a:t>
            </a:r>
            <a:r>
              <a:rPr lang="ru-RU" dirty="0" smtClean="0"/>
              <a:t>, у 1950 — 462, у тому </a:t>
            </a:r>
            <a:r>
              <a:rPr lang="ru-RU" dirty="0" err="1" smtClean="0"/>
              <a:t>числі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30 </a:t>
            </a:r>
            <a:r>
              <a:rPr lang="ru-RU" dirty="0" err="1" smtClean="0"/>
              <a:t>академічних</a:t>
            </a:r>
            <a:r>
              <a:rPr lang="ru-RU" dirty="0" smtClean="0"/>
              <a:t> </a:t>
            </a:r>
            <a:r>
              <a:rPr lang="ru-RU" dirty="0" err="1" smtClean="0"/>
              <a:t>інститутів</a:t>
            </a:r>
            <a:r>
              <a:rPr lang="ru-RU" dirty="0" smtClean="0"/>
              <a:t>. </a:t>
            </a:r>
            <a:r>
              <a:rPr lang="ru-RU" dirty="0" err="1" smtClean="0"/>
              <a:t>Зміцнювалася</a:t>
            </a:r>
            <a:r>
              <a:rPr lang="ru-RU" dirty="0" smtClean="0"/>
              <a:t>, </a:t>
            </a:r>
            <a:r>
              <a:rPr lang="ru-RU" dirty="0" err="1" smtClean="0"/>
              <a:t>хоча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повільно</a:t>
            </a:r>
            <a:r>
              <a:rPr lang="ru-RU" dirty="0" smtClean="0"/>
              <a:t>, </a:t>
            </a:r>
            <a:r>
              <a:rPr lang="ru-RU" dirty="0" err="1" smtClean="0"/>
              <a:t>матеріально-технічна</a:t>
            </a:r>
            <a:r>
              <a:rPr lang="ru-RU" dirty="0" smtClean="0"/>
              <a:t> база </a:t>
            </a:r>
            <a:r>
              <a:rPr lang="ru-RU" dirty="0" err="1" smtClean="0"/>
              <a:t>науково-дослідних</a:t>
            </a:r>
            <a:r>
              <a:rPr lang="ru-RU" dirty="0" smtClean="0"/>
              <a:t> </a:t>
            </a:r>
            <a:r>
              <a:rPr lang="ru-RU" dirty="0" err="1" smtClean="0"/>
              <a:t>установ</a:t>
            </a:r>
            <a:r>
              <a:rPr lang="ru-RU" dirty="0" smtClean="0"/>
              <a:t>. </a:t>
            </a:r>
            <a:r>
              <a:rPr lang="ru-RU" dirty="0" err="1" smtClean="0"/>
              <a:t>Зростав</a:t>
            </a:r>
            <a:r>
              <a:rPr lang="ru-RU" dirty="0" smtClean="0"/>
              <a:t> </a:t>
            </a:r>
            <a:r>
              <a:rPr lang="ru-RU" dirty="0" err="1" smtClean="0"/>
              <a:t>кадровий</a:t>
            </a:r>
            <a:r>
              <a:rPr lang="ru-RU" dirty="0" smtClean="0"/>
              <a:t> </a:t>
            </a:r>
            <a:r>
              <a:rPr lang="ru-RU" dirty="0" err="1" smtClean="0"/>
              <a:t>потенціал</a:t>
            </a:r>
            <a:r>
              <a:rPr lang="ru-RU" dirty="0" smtClean="0"/>
              <a:t>.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науковців</a:t>
            </a:r>
            <a:r>
              <a:rPr lang="ru-RU" dirty="0" smtClean="0"/>
              <a:t> </a:t>
            </a:r>
            <a:r>
              <a:rPr lang="ru-RU" dirty="0" err="1" smtClean="0"/>
              <a:t>досягла</a:t>
            </a:r>
            <a:r>
              <a:rPr lang="ru-RU" dirty="0" smtClean="0"/>
              <a:t> у 1950 р. 22,3 тис. </a:t>
            </a:r>
            <a:r>
              <a:rPr lang="ru-RU" dirty="0" err="1" smtClean="0"/>
              <a:t>осіб</a:t>
            </a:r>
            <a:r>
              <a:rPr lang="ru-RU" dirty="0" smtClean="0"/>
              <a:t>. Головною </a:t>
            </a:r>
            <a:r>
              <a:rPr lang="ru-RU" dirty="0" err="1" smtClean="0"/>
              <a:t>науковою</a:t>
            </a:r>
            <a:r>
              <a:rPr lang="ru-RU" dirty="0" smtClean="0"/>
              <a:t> </a:t>
            </a:r>
            <a:r>
              <a:rPr lang="ru-RU" dirty="0" err="1" smtClean="0"/>
              <a:t>установою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залишалась</a:t>
            </a:r>
            <a:r>
              <a:rPr lang="ru-RU" dirty="0" smtClean="0"/>
              <a:t> </a:t>
            </a:r>
            <a:r>
              <a:rPr lang="ru-RU" dirty="0" err="1" smtClean="0"/>
              <a:t>Академія</a:t>
            </a:r>
            <a:r>
              <a:rPr lang="ru-RU" dirty="0" smtClean="0"/>
              <a:t> наук УРСР, яку </a:t>
            </a:r>
            <a:r>
              <a:rPr lang="ru-RU" dirty="0" err="1" smtClean="0"/>
              <a:t>очолював</a:t>
            </a:r>
            <a:r>
              <a:rPr lang="ru-RU" dirty="0" smtClean="0"/>
              <a:t> </a:t>
            </a:r>
            <a:r>
              <a:rPr lang="ru-RU" dirty="0" err="1" smtClean="0"/>
              <a:t>О.Палладін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  <p:pic>
        <p:nvPicPr>
          <p:cNvPr id="7" name="Содержимое 6" descr="index.jpe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85786" y="1357298"/>
            <a:ext cx="3093742" cy="4143404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357166"/>
            <a:ext cx="4038600" cy="6286544"/>
          </a:xfrm>
        </p:spPr>
        <p:txBody>
          <a:bodyPr>
            <a:normAutofit fontScale="70000" lnSpcReduction="20000"/>
          </a:bodyPr>
          <a:lstStyle/>
          <a:p>
            <a:r>
              <a:rPr lang="ru-RU" sz="2800" dirty="0" err="1" smtClean="0"/>
              <a:t>Учені</a:t>
            </a:r>
            <a:r>
              <a:rPr lang="ru-RU" sz="2800" dirty="0" smtClean="0"/>
              <a:t> </a:t>
            </a:r>
            <a:r>
              <a:rPr lang="ru-RU" sz="2800" dirty="0" err="1" smtClean="0"/>
              <a:t>України</a:t>
            </a:r>
            <a:r>
              <a:rPr lang="ru-RU" sz="2800" dirty="0" smtClean="0"/>
              <a:t> </a:t>
            </a:r>
            <a:r>
              <a:rPr lang="ru-RU" sz="2800" dirty="0" err="1" smtClean="0"/>
              <a:t>досягли</a:t>
            </a:r>
            <a:r>
              <a:rPr lang="ru-RU" sz="2800" dirty="0" smtClean="0"/>
              <a:t> </a:t>
            </a:r>
            <a:r>
              <a:rPr lang="ru-RU" sz="2800" dirty="0" err="1" smtClean="0"/>
              <a:t>значних</a:t>
            </a:r>
            <a:r>
              <a:rPr lang="ru-RU" sz="2800" dirty="0" smtClean="0"/>
              <a:t> </a:t>
            </a:r>
            <a:r>
              <a:rPr lang="ru-RU" sz="2800" dirty="0" err="1" smtClean="0"/>
              <a:t>успіхів</a:t>
            </a:r>
            <a:r>
              <a:rPr lang="ru-RU" sz="2800" dirty="0" smtClean="0"/>
              <a:t> у </a:t>
            </a:r>
            <a:r>
              <a:rPr lang="ru-RU" sz="2800" dirty="0" err="1" smtClean="0"/>
              <a:t>дослідженні</a:t>
            </a:r>
            <a:r>
              <a:rPr lang="ru-RU" sz="2800" dirty="0" smtClean="0"/>
              <a:t> </a:t>
            </a:r>
            <a:r>
              <a:rPr lang="ru-RU" sz="2800" dirty="0" err="1" smtClean="0"/>
              <a:t>фундаментальних</a:t>
            </a:r>
            <a:r>
              <a:rPr lang="ru-RU" sz="2800" dirty="0" smtClean="0"/>
              <a:t> наук, </a:t>
            </a:r>
            <a:r>
              <a:rPr lang="ru-RU" sz="2800" dirty="0" err="1" smtClean="0"/>
              <a:t>їх</a:t>
            </a:r>
            <a:r>
              <a:rPr lang="ru-RU" sz="2800" dirty="0" smtClean="0"/>
              <a:t> </a:t>
            </a:r>
            <a:r>
              <a:rPr lang="ru-RU" sz="2800" dirty="0" err="1" smtClean="0"/>
              <a:t>наближенні</a:t>
            </a:r>
            <a:r>
              <a:rPr lang="ru-RU" sz="2800" dirty="0" smtClean="0"/>
              <a:t> до потреб </a:t>
            </a:r>
            <a:r>
              <a:rPr lang="ru-RU" sz="2800" dirty="0" err="1" smtClean="0"/>
              <a:t>господарства</a:t>
            </a:r>
            <a:r>
              <a:rPr lang="ru-RU" sz="2800" dirty="0" smtClean="0"/>
              <a:t>. У </a:t>
            </a:r>
            <a:r>
              <a:rPr lang="ru-RU" sz="2800" dirty="0" err="1" smtClean="0"/>
              <a:t>республіці</a:t>
            </a:r>
            <a:r>
              <a:rPr lang="ru-RU" sz="2800" dirty="0" smtClean="0"/>
              <a:t> в 1946 р. </a:t>
            </a:r>
            <a:r>
              <a:rPr lang="ru-RU" sz="2800" dirty="0" err="1" smtClean="0"/>
              <a:t>було</a:t>
            </a:r>
            <a:r>
              <a:rPr lang="ru-RU" sz="2800" dirty="0" smtClean="0"/>
              <a:t> запущено перший в СРСР </a:t>
            </a:r>
            <a:r>
              <a:rPr lang="ru-RU" sz="2800" dirty="0" err="1" smtClean="0"/>
              <a:t>атомний</a:t>
            </a:r>
            <a:r>
              <a:rPr lang="ru-RU" sz="2800" dirty="0" smtClean="0"/>
              <a:t> реактор. У 1956 р. </a:t>
            </a:r>
            <a:r>
              <a:rPr lang="ru-RU" sz="2800" dirty="0" err="1" smtClean="0"/>
              <a:t>генеральним</a:t>
            </a:r>
            <a:r>
              <a:rPr lang="ru-RU" sz="2800" dirty="0" smtClean="0"/>
              <a:t> конструктором </a:t>
            </a:r>
            <a:r>
              <a:rPr lang="ru-RU" sz="2800" dirty="0" err="1" smtClean="0"/>
              <a:t>будівництва</a:t>
            </a:r>
            <a:r>
              <a:rPr lang="ru-RU" sz="2800" dirty="0" smtClean="0"/>
              <a:t> </a:t>
            </a:r>
            <a:r>
              <a:rPr lang="ru-RU" sz="2800" dirty="0" err="1" smtClean="0"/>
              <a:t>космічних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кораблів</a:t>
            </a:r>
            <a:r>
              <a:rPr lang="ru-RU" sz="2800" dirty="0" smtClean="0"/>
              <a:t> в СРСР став </a:t>
            </a:r>
            <a:r>
              <a:rPr lang="ru-RU" sz="2800" dirty="0" err="1" smtClean="0"/>
              <a:t>виходець</a:t>
            </a:r>
            <a:r>
              <a:rPr lang="ru-RU" sz="2800" dirty="0" smtClean="0"/>
              <a:t> </a:t>
            </a:r>
            <a:r>
              <a:rPr lang="ru-RU" sz="2800" dirty="0" err="1" smtClean="0"/>
              <a:t>із</a:t>
            </a:r>
            <a:r>
              <a:rPr lang="ru-RU" sz="2800" dirty="0" smtClean="0"/>
              <a:t> </a:t>
            </a:r>
            <a:r>
              <a:rPr lang="ru-RU" sz="2800" dirty="0" err="1" smtClean="0"/>
              <a:t>Житомирщини</a:t>
            </a:r>
            <a:r>
              <a:rPr lang="ru-RU" sz="2800" dirty="0" smtClean="0"/>
              <a:t> </a:t>
            </a:r>
            <a:r>
              <a:rPr lang="ru-RU" sz="2800" dirty="0" err="1" smtClean="0"/>
              <a:t>С.Корольов</a:t>
            </a:r>
            <a:r>
              <a:rPr lang="ru-RU" sz="2800" dirty="0" smtClean="0"/>
              <a:t>. </a:t>
            </a:r>
            <a:r>
              <a:rPr lang="ru-RU" sz="2800" dirty="0" err="1" smtClean="0"/>
              <a:t>Під</a:t>
            </a:r>
            <a:r>
              <a:rPr lang="ru-RU" sz="2800" dirty="0" smtClean="0"/>
              <a:t> </a:t>
            </a:r>
            <a:r>
              <a:rPr lang="ru-RU" sz="2800" dirty="0" err="1" smtClean="0"/>
              <a:t>керівництвом</a:t>
            </a:r>
            <a:r>
              <a:rPr lang="ru-RU" sz="2800" dirty="0" smtClean="0"/>
              <a:t> </a:t>
            </a:r>
            <a:r>
              <a:rPr lang="ru-RU" sz="2800" dirty="0" err="1" smtClean="0"/>
              <a:t>С.Лебедєва</a:t>
            </a:r>
            <a:r>
              <a:rPr lang="ru-RU" sz="2800" dirty="0" smtClean="0"/>
              <a:t> у </a:t>
            </a:r>
            <a:r>
              <a:rPr lang="ru-RU" sz="2800" dirty="0" err="1" smtClean="0"/>
              <a:t>Києві</a:t>
            </a:r>
            <a:r>
              <a:rPr lang="ru-RU" sz="2800" dirty="0" smtClean="0"/>
              <a:t> в 1948-1950 </a:t>
            </a:r>
            <a:r>
              <a:rPr lang="ru-RU" sz="2800" dirty="0" err="1" smtClean="0"/>
              <a:t>pp</a:t>
            </a:r>
            <a:r>
              <a:rPr lang="ru-RU" sz="2800" dirty="0" smtClean="0"/>
              <a:t>. </a:t>
            </a:r>
            <a:r>
              <a:rPr lang="ru-RU" sz="2800" dirty="0" err="1" smtClean="0"/>
              <a:t>було</a:t>
            </a:r>
            <a:r>
              <a:rPr lang="ru-RU" sz="2800" dirty="0" smtClean="0"/>
              <a:t> </a:t>
            </a:r>
            <a:r>
              <a:rPr lang="ru-RU" sz="2800" dirty="0" err="1" smtClean="0"/>
              <a:t>виготовлено</a:t>
            </a:r>
            <a:r>
              <a:rPr lang="ru-RU" sz="2800" dirty="0" smtClean="0"/>
              <a:t> першу в </a:t>
            </a:r>
            <a:r>
              <a:rPr lang="ru-RU" sz="2800" dirty="0" err="1" smtClean="0"/>
              <a:t>Європі</a:t>
            </a:r>
            <a:r>
              <a:rPr lang="ru-RU" sz="2800" dirty="0" smtClean="0"/>
              <a:t> </a:t>
            </a:r>
            <a:r>
              <a:rPr lang="ru-RU" sz="2800" dirty="0" err="1" smtClean="0"/>
              <a:t>цифрову</a:t>
            </a:r>
            <a:r>
              <a:rPr lang="ru-RU" sz="2800" dirty="0" smtClean="0"/>
              <a:t> </a:t>
            </a:r>
            <a:r>
              <a:rPr lang="ru-RU" sz="2800" dirty="0" err="1" smtClean="0"/>
              <a:t>обчислювальну</a:t>
            </a:r>
            <a:r>
              <a:rPr lang="ru-RU" sz="2800" dirty="0" smtClean="0"/>
              <a:t> машину. </a:t>
            </a:r>
            <a:r>
              <a:rPr lang="ru-RU" sz="2800" dirty="0" err="1" smtClean="0"/>
              <a:t>Значним</a:t>
            </a:r>
            <a:r>
              <a:rPr lang="ru-RU" sz="2800" dirty="0" smtClean="0"/>
              <a:t> </a:t>
            </a:r>
            <a:r>
              <a:rPr lang="ru-RU" sz="2800" dirty="0" err="1" smtClean="0"/>
              <a:t>технічним</a:t>
            </a:r>
            <a:r>
              <a:rPr lang="ru-RU" sz="2800" dirty="0" smtClean="0"/>
              <a:t> </a:t>
            </a:r>
            <a:r>
              <a:rPr lang="ru-RU" sz="2800" dirty="0" err="1" smtClean="0"/>
              <a:t>досягненням</a:t>
            </a:r>
            <a:r>
              <a:rPr lang="ru-RU" sz="2800" dirty="0" smtClean="0"/>
              <a:t> </a:t>
            </a:r>
            <a:r>
              <a:rPr lang="ru-RU" sz="2800" dirty="0" err="1" smtClean="0"/>
              <a:t>була</a:t>
            </a:r>
            <a:r>
              <a:rPr lang="ru-RU" sz="2800" dirty="0" smtClean="0"/>
              <a:t> </a:t>
            </a:r>
            <a:r>
              <a:rPr lang="ru-RU" sz="2800" dirty="0" err="1" smtClean="0"/>
              <a:t>побудова</a:t>
            </a:r>
            <a:r>
              <a:rPr lang="ru-RU" sz="2800" dirty="0" smtClean="0"/>
              <a:t> в 1953 р. </a:t>
            </a:r>
            <a:r>
              <a:rPr lang="ru-RU" sz="2800" dirty="0" err="1" smtClean="0"/>
              <a:t>найбільшого</a:t>
            </a:r>
            <a:r>
              <a:rPr lang="ru-RU" sz="2800" dirty="0" smtClean="0"/>
              <a:t> </a:t>
            </a:r>
            <a:r>
              <a:rPr lang="ru-RU" sz="2800" dirty="0" err="1" smtClean="0"/>
              <a:t>тоді</a:t>
            </a:r>
            <a:r>
              <a:rPr lang="ru-RU" sz="2800" dirty="0" smtClean="0"/>
              <a:t> в </a:t>
            </a:r>
            <a:r>
              <a:rPr lang="ru-RU" sz="2800" dirty="0" err="1" smtClean="0"/>
              <a:t>світі</a:t>
            </a:r>
            <a:r>
              <a:rPr lang="ru-RU" sz="2800" dirty="0" smtClean="0"/>
              <a:t> </a:t>
            </a:r>
            <a:r>
              <a:rPr lang="ru-RU" sz="2800" dirty="0" err="1" smtClean="0"/>
              <a:t>суцільнозварного</a:t>
            </a:r>
            <a:r>
              <a:rPr lang="ru-RU" sz="2800" dirty="0" smtClean="0"/>
              <a:t> моста через </a:t>
            </a:r>
            <a:r>
              <a:rPr lang="ru-RU" sz="2800" dirty="0" err="1" smtClean="0"/>
              <a:t>Дніпро</a:t>
            </a:r>
            <a:r>
              <a:rPr lang="ru-RU" sz="2800" dirty="0" smtClean="0"/>
              <a:t> </a:t>
            </a:r>
            <a:r>
              <a:rPr lang="ru-RU" sz="2800" dirty="0" err="1" smtClean="0"/>
              <a:t>довжиною</a:t>
            </a:r>
            <a:r>
              <a:rPr lang="ru-RU" sz="2800" dirty="0" smtClean="0"/>
              <a:t> </a:t>
            </a:r>
            <a:r>
              <a:rPr lang="ru-RU" sz="2800" dirty="0" err="1" smtClean="0"/>
              <a:t>понад</a:t>
            </a:r>
            <a:r>
              <a:rPr lang="ru-RU" sz="2800" dirty="0" smtClean="0"/>
              <a:t> 1,5 км. За </a:t>
            </a:r>
            <a:r>
              <a:rPr lang="ru-RU" sz="2800" dirty="0" err="1" smtClean="0"/>
              <a:t>короткі</a:t>
            </a:r>
            <a:r>
              <a:rPr lang="ru-RU" sz="2800" dirty="0" smtClean="0"/>
              <a:t> строки </a:t>
            </a:r>
            <a:r>
              <a:rPr lang="ru-RU" sz="2800" dirty="0" err="1" smtClean="0"/>
              <a:t>завдяки</a:t>
            </a:r>
            <a:r>
              <a:rPr lang="ru-RU" sz="2800" dirty="0" smtClean="0"/>
              <a:t> </a:t>
            </a:r>
            <a:r>
              <a:rPr lang="ru-RU" sz="2800" dirty="0" err="1" smtClean="0"/>
              <a:t>новій</a:t>
            </a:r>
            <a:r>
              <a:rPr lang="ru-RU" sz="2800" dirty="0" smtClean="0"/>
              <a:t> </a:t>
            </a:r>
            <a:r>
              <a:rPr lang="ru-RU" sz="2800" dirty="0" err="1" smtClean="0"/>
              <a:t>автоматичній</a:t>
            </a:r>
            <a:r>
              <a:rPr lang="ru-RU" sz="2800" dirty="0" smtClean="0"/>
              <a:t> </a:t>
            </a:r>
            <a:r>
              <a:rPr lang="ru-RU" sz="2800" dirty="0" err="1" smtClean="0"/>
              <a:t>технології</a:t>
            </a:r>
            <a:r>
              <a:rPr lang="ru-RU" sz="2800" dirty="0" smtClean="0"/>
              <a:t> </a:t>
            </a:r>
            <a:r>
              <a:rPr lang="ru-RU" sz="2800" dirty="0" err="1" smtClean="0"/>
              <a:t>зварювання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було</a:t>
            </a:r>
            <a:r>
              <a:rPr lang="ru-RU" sz="2800" dirty="0" smtClean="0"/>
              <a:t> </a:t>
            </a:r>
            <a:r>
              <a:rPr lang="ru-RU" sz="2800" dirty="0" err="1" smtClean="0"/>
              <a:t>споруджено</a:t>
            </a:r>
            <a:r>
              <a:rPr lang="ru-RU" sz="2800" dirty="0" smtClean="0"/>
              <a:t> </a:t>
            </a:r>
            <a:r>
              <a:rPr lang="ru-RU" sz="2800" dirty="0" err="1" smtClean="0"/>
              <a:t>газопровід</a:t>
            </a:r>
            <a:r>
              <a:rPr lang="ru-RU" sz="2800" dirty="0" smtClean="0"/>
              <a:t> </a:t>
            </a:r>
            <a:r>
              <a:rPr lang="ru-RU" sz="2800" dirty="0" err="1" smtClean="0"/>
              <a:t>Дашава-Київ</a:t>
            </a:r>
            <a:endParaRPr lang="ru-RU" dirty="0"/>
          </a:p>
        </p:txBody>
      </p:sp>
      <p:pic>
        <p:nvPicPr>
          <p:cNvPr id="5" name="Содержимое 4" descr="i.jpe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42910" y="1000108"/>
            <a:ext cx="3446169" cy="4786346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58204" cy="58177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 </a:t>
            </a:r>
            <a:r>
              <a:rPr lang="uk-UA" dirty="0" smtClean="0"/>
              <a:t>                 </a:t>
            </a:r>
            <a:r>
              <a:rPr lang="uk-UA" dirty="0" err="1" smtClean="0"/>
              <a:t>Лисенківщина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28736"/>
            <a:ext cx="4038600" cy="5214974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/>
              <a:t>Значної</a:t>
            </a:r>
            <a:r>
              <a:rPr lang="ru-RU" dirty="0" smtClean="0"/>
              <a:t> </a:t>
            </a:r>
            <a:r>
              <a:rPr lang="ru-RU" dirty="0" err="1" smtClean="0"/>
              <a:t>шкоди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біологічних</a:t>
            </a:r>
            <a:r>
              <a:rPr lang="ru-RU" dirty="0" smtClean="0"/>
              <a:t> наук </a:t>
            </a:r>
            <a:r>
              <a:rPr lang="ru-RU" dirty="0" err="1" smtClean="0"/>
              <a:t>завдала</a:t>
            </a:r>
            <a:r>
              <a:rPr lang="ru-RU" dirty="0" smtClean="0"/>
              <a:t> "</a:t>
            </a:r>
            <a:r>
              <a:rPr lang="ru-RU" dirty="0" err="1" smtClean="0"/>
              <a:t>лисенківщина</a:t>
            </a:r>
            <a:r>
              <a:rPr lang="ru-RU" dirty="0" smtClean="0"/>
              <a:t>" — </a:t>
            </a:r>
            <a:r>
              <a:rPr lang="ru-RU" dirty="0" err="1" smtClean="0"/>
              <a:t>засилля</a:t>
            </a:r>
            <a:r>
              <a:rPr lang="ru-RU" dirty="0" smtClean="0"/>
              <a:t> в </a:t>
            </a:r>
            <a:r>
              <a:rPr lang="ru-RU" dirty="0" err="1" smtClean="0"/>
              <a:t>науці</a:t>
            </a:r>
            <a:r>
              <a:rPr lang="ru-RU" dirty="0" smtClean="0"/>
              <a:t> </a:t>
            </a:r>
            <a:r>
              <a:rPr lang="ru-RU" dirty="0" err="1" smtClean="0"/>
              <a:t>посередностей</a:t>
            </a:r>
            <a:r>
              <a:rPr lang="ru-RU" dirty="0" smtClean="0"/>
              <a:t>, людей </a:t>
            </a:r>
            <a:r>
              <a:rPr lang="ru-RU" dirty="0" err="1" smtClean="0"/>
              <a:t>споживацького</a:t>
            </a:r>
            <a:r>
              <a:rPr lang="ru-RU" dirty="0" smtClean="0"/>
              <a:t> </a:t>
            </a:r>
            <a:r>
              <a:rPr lang="ru-RU" dirty="0" err="1" smtClean="0"/>
              <a:t>гатунку</a:t>
            </a:r>
            <a:r>
              <a:rPr lang="ru-RU" dirty="0" smtClean="0"/>
              <a:t>, </a:t>
            </a:r>
            <a:r>
              <a:rPr lang="ru-RU" dirty="0" err="1" smtClean="0"/>
              <a:t>авантюристів</a:t>
            </a:r>
            <a:r>
              <a:rPr lang="ru-RU" dirty="0" smtClean="0"/>
              <a:t>. У 1947-1948 </a:t>
            </a:r>
            <a:r>
              <a:rPr lang="ru-RU" dirty="0" err="1" smtClean="0"/>
              <a:t>pp</a:t>
            </a:r>
            <a:r>
              <a:rPr lang="ru-RU" dirty="0" smtClean="0"/>
              <a:t>. </a:t>
            </a:r>
            <a:r>
              <a:rPr lang="ru-RU" dirty="0" err="1" smtClean="0"/>
              <a:t>відновилися</a:t>
            </a:r>
            <a:r>
              <a:rPr lang="ru-RU" dirty="0" smtClean="0"/>
              <a:t> </a:t>
            </a:r>
            <a:r>
              <a:rPr lang="ru-RU" dirty="0" err="1" smtClean="0"/>
              <a:t>переслідування</a:t>
            </a:r>
            <a:r>
              <a:rPr lang="ru-RU" dirty="0" smtClean="0"/>
              <a:t> </a:t>
            </a:r>
            <a:r>
              <a:rPr lang="ru-RU" dirty="0" err="1" smtClean="0"/>
              <a:t>генетиків</a:t>
            </a:r>
            <a:r>
              <a:rPr lang="ru-RU" dirty="0" smtClean="0"/>
              <a:t>. Президент </a:t>
            </a:r>
            <a:r>
              <a:rPr lang="ru-RU" dirty="0" err="1" smtClean="0"/>
              <a:t>Всесоюзної</a:t>
            </a:r>
            <a:r>
              <a:rPr lang="ru-RU" dirty="0" smtClean="0"/>
              <a:t> </a:t>
            </a:r>
            <a:r>
              <a:rPr lang="ru-RU" dirty="0" err="1" smtClean="0"/>
              <a:t>академії</a:t>
            </a:r>
            <a:r>
              <a:rPr lang="ru-RU" dirty="0" smtClean="0"/>
              <a:t> </a:t>
            </a:r>
            <a:r>
              <a:rPr lang="ru-RU" dirty="0" err="1" smtClean="0"/>
              <a:t>сільськогосподарських</a:t>
            </a:r>
            <a:r>
              <a:rPr lang="ru-RU" dirty="0" smtClean="0"/>
              <a:t> наук Т.Лисенко, </a:t>
            </a:r>
            <a:r>
              <a:rPr lang="ru-RU" dirty="0" err="1" smtClean="0"/>
              <a:t>підтриманий</a:t>
            </a:r>
            <a:r>
              <a:rPr lang="ru-RU" dirty="0" smtClean="0"/>
              <a:t> </a:t>
            </a:r>
            <a:r>
              <a:rPr lang="ru-RU" dirty="0" err="1" smtClean="0"/>
              <a:t>Сталіним</a:t>
            </a:r>
            <a:r>
              <a:rPr lang="ru-RU" dirty="0" smtClean="0"/>
              <a:t>, </a:t>
            </a:r>
            <a:r>
              <a:rPr lang="ru-RU" dirty="0" err="1" smtClean="0"/>
              <a:t>оголосив</a:t>
            </a:r>
            <a:r>
              <a:rPr lang="ru-RU" dirty="0" smtClean="0"/>
              <a:t> ген </a:t>
            </a:r>
            <a:r>
              <a:rPr lang="ru-RU" dirty="0" err="1" smtClean="0"/>
              <a:t>міфічною</a:t>
            </a:r>
            <a:r>
              <a:rPr lang="ru-RU" dirty="0" smtClean="0"/>
              <a:t> </a:t>
            </a:r>
            <a:r>
              <a:rPr lang="ru-RU" dirty="0" err="1" smtClean="0"/>
              <a:t>частинкою</a:t>
            </a:r>
            <a:r>
              <a:rPr lang="ru-RU" dirty="0" smtClean="0"/>
              <a:t>. В </a:t>
            </a:r>
            <a:r>
              <a:rPr lang="ru-RU" dirty="0" err="1" smtClean="0"/>
              <a:t>Україні</a:t>
            </a:r>
            <a:r>
              <a:rPr lang="ru-RU" dirty="0" smtClean="0"/>
              <a:t> </a:t>
            </a:r>
            <a:r>
              <a:rPr lang="ru-RU" dirty="0" err="1" smtClean="0"/>
              <a:t>переслідувань</a:t>
            </a:r>
            <a:r>
              <a:rPr lang="ru-RU" dirty="0" smtClean="0"/>
              <a:t> </a:t>
            </a:r>
            <a:r>
              <a:rPr lang="ru-RU" dirty="0" err="1" smtClean="0"/>
              <a:t>зазнали</a:t>
            </a:r>
            <a:r>
              <a:rPr lang="ru-RU" dirty="0" smtClean="0"/>
              <a:t> </a:t>
            </a:r>
            <a:r>
              <a:rPr lang="ru-RU" dirty="0" err="1" smtClean="0"/>
              <a:t>вчені-біологи</a:t>
            </a:r>
            <a:r>
              <a:rPr lang="ru-RU" dirty="0" smtClean="0"/>
              <a:t> </a:t>
            </a:r>
            <a:r>
              <a:rPr lang="ru-RU" dirty="0" err="1" smtClean="0"/>
              <a:t>Д.Третяков</a:t>
            </a:r>
            <a:r>
              <a:rPr lang="ru-RU" dirty="0" smtClean="0"/>
              <a:t>, </a:t>
            </a:r>
            <a:r>
              <a:rPr lang="ru-RU" dirty="0" err="1" smtClean="0"/>
              <a:t>М.Гришко</a:t>
            </a:r>
            <a:r>
              <a:rPr lang="ru-RU" dirty="0" smtClean="0"/>
              <a:t>, </a:t>
            </a:r>
            <a:r>
              <a:rPr lang="ru-RU" dirty="0" err="1" smtClean="0"/>
              <a:t>І.Шмальгаузен</a:t>
            </a:r>
            <a:r>
              <a:rPr lang="ru-RU" dirty="0" smtClean="0"/>
              <a:t>, </a:t>
            </a:r>
            <a:r>
              <a:rPr lang="ru-RU" dirty="0" err="1" smtClean="0"/>
              <a:t>І.Поляков</a:t>
            </a:r>
            <a:r>
              <a:rPr lang="ru-RU" dirty="0" smtClean="0"/>
              <a:t>, С.Делоне, </a:t>
            </a:r>
            <a:r>
              <a:rPr lang="ru-RU" dirty="0" err="1" smtClean="0"/>
              <a:t>що</a:t>
            </a:r>
            <a:r>
              <a:rPr lang="ru-RU" dirty="0" smtClean="0"/>
              <a:t> на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років</a:t>
            </a:r>
            <a:r>
              <a:rPr lang="ru-RU" dirty="0" smtClean="0"/>
              <a:t> </a:t>
            </a:r>
            <a:r>
              <a:rPr lang="ru-RU" dirty="0" err="1" smtClean="0"/>
              <a:t>загальмувало</a:t>
            </a:r>
            <a:r>
              <a:rPr lang="ru-RU" dirty="0" smtClean="0"/>
              <a:t>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біологічної</a:t>
            </a:r>
            <a:r>
              <a:rPr lang="ru-RU" dirty="0" smtClean="0"/>
              <a:t> науки.</a:t>
            </a:r>
            <a:endParaRPr lang="ru-RU" dirty="0"/>
          </a:p>
        </p:txBody>
      </p:sp>
      <p:pic>
        <p:nvPicPr>
          <p:cNvPr id="5" name="Содержимое 4" descr="i.jpe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85786" y="1571612"/>
            <a:ext cx="3048022" cy="457203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Розвиток літератури і мистецтва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складних</a:t>
            </a:r>
            <a:r>
              <a:rPr lang="ru-RU" dirty="0" smtClean="0"/>
              <a:t>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працювали</a:t>
            </a:r>
            <a:r>
              <a:rPr lang="ru-RU" dirty="0" smtClean="0"/>
              <a:t> </a:t>
            </a:r>
            <a:r>
              <a:rPr lang="ru-RU" dirty="0" err="1" smtClean="0"/>
              <a:t>діячі</a:t>
            </a:r>
            <a:r>
              <a:rPr lang="ru-RU" dirty="0" smtClean="0"/>
              <a:t> </a:t>
            </a:r>
            <a:r>
              <a:rPr lang="ru-RU" dirty="0" err="1" smtClean="0"/>
              <a:t>літератури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мистецтва</a:t>
            </a:r>
            <a:r>
              <a:rPr lang="ru-RU" dirty="0" smtClean="0"/>
              <a:t>. </a:t>
            </a:r>
            <a:r>
              <a:rPr lang="ru-RU" dirty="0" err="1" smtClean="0"/>
              <a:t>Всупереч</a:t>
            </a:r>
            <a:r>
              <a:rPr lang="ru-RU" dirty="0" smtClean="0"/>
              <a:t> </a:t>
            </a:r>
            <a:r>
              <a:rPr lang="ru-RU" dirty="0" err="1" smtClean="0"/>
              <a:t>обставинам</a:t>
            </a:r>
            <a:r>
              <a:rPr lang="ru-RU" dirty="0" smtClean="0"/>
              <a:t>, у 40-50-х роках створено </a:t>
            </a:r>
            <a:r>
              <a:rPr lang="ru-RU" dirty="0" err="1" smtClean="0"/>
              <a:t>чимало</a:t>
            </a:r>
            <a:r>
              <a:rPr lang="ru-RU" dirty="0" smtClean="0"/>
              <a:t> </a:t>
            </a:r>
            <a:r>
              <a:rPr lang="ru-RU" dirty="0" err="1" smtClean="0"/>
              <a:t>творів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залишили</a:t>
            </a:r>
            <a:r>
              <a:rPr lang="ru-RU" dirty="0" smtClean="0"/>
              <a:t> </a:t>
            </a:r>
            <a:r>
              <a:rPr lang="ru-RU" dirty="0" err="1" smtClean="0"/>
              <a:t>помітний</a:t>
            </a:r>
            <a:r>
              <a:rPr lang="ru-RU" dirty="0" smtClean="0"/>
              <a:t> </a:t>
            </a:r>
            <a:r>
              <a:rPr lang="ru-RU" dirty="0" err="1" smtClean="0"/>
              <a:t>слід</a:t>
            </a:r>
            <a:r>
              <a:rPr lang="ru-RU" dirty="0" smtClean="0"/>
              <a:t> у </a:t>
            </a:r>
            <a:r>
              <a:rPr lang="ru-RU" dirty="0" err="1" smtClean="0"/>
              <a:t>художній</a:t>
            </a:r>
            <a:r>
              <a:rPr lang="ru-RU" dirty="0" smtClean="0"/>
              <a:t> </a:t>
            </a:r>
            <a:r>
              <a:rPr lang="ru-RU" dirty="0" err="1" smtClean="0"/>
              <a:t>культурі</a:t>
            </a:r>
            <a:r>
              <a:rPr lang="ru-RU" dirty="0" smtClean="0"/>
              <a:t> </a:t>
            </a:r>
            <a:r>
              <a:rPr lang="ru-RU" dirty="0" err="1" smtClean="0"/>
              <a:t>українського</a:t>
            </a:r>
            <a:r>
              <a:rPr lang="ru-RU" dirty="0" smtClean="0"/>
              <a:t> народу.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r>
              <a:rPr lang="ru-RU" dirty="0" err="1" smtClean="0"/>
              <a:t>Особливу</a:t>
            </a:r>
            <a:r>
              <a:rPr lang="ru-RU" dirty="0" smtClean="0"/>
              <a:t> </a:t>
            </a:r>
            <a:r>
              <a:rPr lang="ru-RU" dirty="0" err="1" smtClean="0"/>
              <a:t>популярність</a:t>
            </a:r>
            <a:r>
              <a:rPr lang="ru-RU" dirty="0" smtClean="0"/>
              <a:t> у </a:t>
            </a:r>
            <a:r>
              <a:rPr lang="ru-RU" dirty="0" err="1" smtClean="0"/>
              <a:t>повоєнні</a:t>
            </a:r>
            <a:r>
              <a:rPr lang="ru-RU" dirty="0" smtClean="0"/>
              <a:t> роки </a:t>
            </a:r>
            <a:r>
              <a:rPr lang="ru-RU" dirty="0" err="1" smtClean="0"/>
              <a:t>здобула</a:t>
            </a:r>
            <a:r>
              <a:rPr lang="ru-RU" dirty="0" smtClean="0"/>
              <a:t> </a:t>
            </a:r>
            <a:r>
              <a:rPr lang="ru-RU" dirty="0" err="1" smtClean="0"/>
              <a:t>творчість</a:t>
            </a:r>
            <a:r>
              <a:rPr lang="ru-RU" dirty="0" smtClean="0"/>
              <a:t> О. Гончара, автора </a:t>
            </a:r>
            <a:r>
              <a:rPr lang="ru-RU" dirty="0" err="1" smtClean="0"/>
              <a:t>трилогії</a:t>
            </a:r>
            <a:r>
              <a:rPr lang="ru-RU" dirty="0" smtClean="0"/>
              <a:t> "</a:t>
            </a:r>
            <a:r>
              <a:rPr lang="ru-RU" dirty="0" err="1" smtClean="0"/>
              <a:t>Прапороносці</a:t>
            </a:r>
            <a:r>
              <a:rPr lang="ru-RU" dirty="0" smtClean="0"/>
              <a:t>", </a:t>
            </a:r>
            <a:r>
              <a:rPr lang="ru-RU" dirty="0" err="1" smtClean="0"/>
              <a:t>повісті</a:t>
            </a:r>
            <a:r>
              <a:rPr lang="ru-RU" dirty="0" smtClean="0"/>
              <a:t> "Земля гуде". </a:t>
            </a:r>
            <a:r>
              <a:rPr lang="ru-RU" dirty="0" err="1" smtClean="0"/>
              <a:t>Плідно</a:t>
            </a:r>
            <a:r>
              <a:rPr lang="ru-RU" dirty="0" smtClean="0"/>
              <a:t> творили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прозаїки</a:t>
            </a:r>
            <a:r>
              <a:rPr lang="ru-RU" dirty="0" smtClean="0"/>
              <a:t> </a:t>
            </a:r>
            <a:r>
              <a:rPr lang="ru-RU" dirty="0" err="1" smtClean="0"/>
              <a:t>В.Козаченко</a:t>
            </a:r>
            <a:r>
              <a:rPr lang="ru-RU" dirty="0" smtClean="0"/>
              <a:t>, </a:t>
            </a:r>
            <a:r>
              <a:rPr lang="ru-RU" dirty="0" err="1" smtClean="0"/>
              <a:t>В.Собко</a:t>
            </a:r>
            <a:r>
              <a:rPr lang="ru-RU" dirty="0" smtClean="0"/>
              <a:t>, </a:t>
            </a:r>
            <a:r>
              <a:rPr lang="ru-RU" dirty="0" err="1" smtClean="0"/>
              <a:t>письменник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режисер</a:t>
            </a:r>
            <a:r>
              <a:rPr lang="ru-RU" dirty="0" smtClean="0"/>
              <a:t> О.Довженко, </a:t>
            </a:r>
            <a:r>
              <a:rPr lang="ru-RU" dirty="0" err="1" smtClean="0"/>
              <a:t>гуморист</a:t>
            </a:r>
            <a:r>
              <a:rPr lang="ru-RU" dirty="0" smtClean="0"/>
              <a:t> Остап Вишня (П.Губенко), </a:t>
            </a:r>
            <a:r>
              <a:rPr lang="ru-RU" dirty="0" err="1" smtClean="0"/>
              <a:t>поети</a:t>
            </a:r>
            <a:r>
              <a:rPr lang="ru-RU" dirty="0" smtClean="0"/>
              <a:t> </a:t>
            </a:r>
            <a:r>
              <a:rPr lang="ru-RU" dirty="0" err="1" smtClean="0"/>
              <a:t>М.Рильський</a:t>
            </a:r>
            <a:r>
              <a:rPr lang="ru-RU" dirty="0" smtClean="0"/>
              <a:t>, </a:t>
            </a:r>
            <a:r>
              <a:rPr lang="ru-RU" dirty="0" err="1" smtClean="0"/>
              <a:t>П.Тичина</a:t>
            </a:r>
            <a:r>
              <a:rPr lang="ru-RU" dirty="0" smtClean="0"/>
              <a:t>, </a:t>
            </a:r>
            <a:r>
              <a:rPr lang="ru-RU" dirty="0" err="1" smtClean="0"/>
              <a:t>В.Сосюра</a:t>
            </a:r>
            <a:r>
              <a:rPr lang="ru-RU" dirty="0" smtClean="0"/>
              <a:t>, </a:t>
            </a:r>
            <a:r>
              <a:rPr lang="ru-RU" dirty="0" err="1" smtClean="0"/>
              <a:t>А.Малишко</a:t>
            </a:r>
            <a:r>
              <a:rPr lang="ru-RU" dirty="0" smtClean="0"/>
              <a:t>, </a:t>
            </a:r>
            <a:r>
              <a:rPr lang="ru-RU" dirty="0" err="1" smtClean="0"/>
              <a:t>Л.Первомайський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49</TotalTime>
  <Words>1960</Words>
  <Application>Microsoft Office PowerPoint</Application>
  <PresentationFormat>Экран (4:3)</PresentationFormat>
  <Paragraphs>44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Поток</vt:lpstr>
      <vt:lpstr>Культурне життя кінця 40-х початку 50-х років</vt:lpstr>
      <vt:lpstr>Історичні умови відродження культури</vt:lpstr>
      <vt:lpstr>Слайд 3</vt:lpstr>
      <vt:lpstr>Відбудова системи народної освіти</vt:lpstr>
      <vt:lpstr>Слайд 5</vt:lpstr>
      <vt:lpstr>Слайд 6</vt:lpstr>
      <vt:lpstr>Слайд 7</vt:lpstr>
      <vt:lpstr>                  Лисенківщина</vt:lpstr>
      <vt:lpstr>Розвиток літератури і мистецтва</vt:lpstr>
      <vt:lpstr>       “Жданівщина” в Україні</vt:lpstr>
      <vt:lpstr>Боротьба з   “космополітизмом”</vt:lpstr>
      <vt:lpstr>Слайд 12</vt:lpstr>
      <vt:lpstr>Слайд 13</vt:lpstr>
      <vt:lpstr>Слайд 14</vt:lpstr>
      <vt:lpstr>Слайд 15</vt:lpstr>
      <vt:lpstr>  Внутрішньополітичне становище України на початку 50-х років</vt:lpstr>
      <vt:lpstr>Слайд 17</vt:lpstr>
      <vt:lpstr>Початок десталінізіції в Україні</vt:lpstr>
      <vt:lpstr>Слайд 19</vt:lpstr>
      <vt:lpstr>Слайд 20</vt:lpstr>
      <vt:lpstr>Стан промисловості і с/г на початку 50-х років</vt:lpstr>
      <vt:lpstr>Слайд 22</vt:lpstr>
      <vt:lpstr>Слайд 23</vt:lpstr>
      <vt:lpstr>Слайд 24</vt:lpstr>
      <vt:lpstr>Слайд 25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Культурне життя кінця 40-х початку 50-х років</dc:title>
  <dc:creator>Admin</dc:creator>
  <cp:lastModifiedBy>Admin</cp:lastModifiedBy>
  <cp:revision>5</cp:revision>
  <dcterms:created xsi:type="dcterms:W3CDTF">2013-12-04T04:56:24Z</dcterms:created>
  <dcterms:modified xsi:type="dcterms:W3CDTF">2013-12-04T05:45:58Z</dcterms:modified>
</cp:coreProperties>
</file>