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63" r:id="rId4"/>
    <p:sldId id="266" r:id="rId5"/>
    <p:sldId id="259" r:id="rId6"/>
    <p:sldId id="260" r:id="rId7"/>
    <p:sldId id="268" r:id="rId8"/>
    <p:sldId id="274" r:id="rId9"/>
    <p:sldId id="261" r:id="rId10"/>
    <p:sldId id="262" r:id="rId11"/>
    <p:sldId id="271" r:id="rId12"/>
    <p:sldId id="273" r:id="rId13"/>
    <p:sldId id="264" r:id="rId14"/>
    <p:sldId id="265" r:id="rId15"/>
    <p:sldId id="267" r:id="rId16"/>
    <p:sldId id="269" r:id="rId17"/>
    <p:sldId id="27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6446B74-D184-4518-9BFC-6B2AE5F1050E}" type="datetimeFigureOut">
              <a:rPr lang="ru-RU" smtClean="0"/>
              <a:t>11.04.2014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8BC8FE-9582-4214-A2CC-4F89AF39134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446B74-D184-4518-9BFC-6B2AE5F1050E}" type="datetimeFigureOut">
              <a:rPr lang="ru-RU" smtClean="0"/>
              <a:t>11.04.2014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8BC8FE-9582-4214-A2CC-4F89AF39134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446B74-D184-4518-9BFC-6B2AE5F1050E}" type="datetimeFigureOut">
              <a:rPr lang="ru-RU" smtClean="0"/>
              <a:t>11.04.2014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8BC8FE-9582-4214-A2CC-4F89AF39134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446B74-D184-4518-9BFC-6B2AE5F1050E}" type="datetimeFigureOut">
              <a:rPr lang="ru-RU" smtClean="0"/>
              <a:t>11.04.2014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8BC8FE-9582-4214-A2CC-4F89AF39134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6446B74-D184-4518-9BFC-6B2AE5F1050E}" type="datetimeFigureOut">
              <a:rPr lang="ru-RU" smtClean="0"/>
              <a:t>11.04.2014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8BC8FE-9582-4214-A2CC-4F89AF39134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6446B74-D184-4518-9BFC-6B2AE5F1050E}" type="datetimeFigureOut">
              <a:rPr lang="ru-RU" smtClean="0"/>
              <a:t>11.04.2014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8BC8FE-9582-4214-A2CC-4F89AF39134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6446B74-D184-4518-9BFC-6B2AE5F1050E}" type="datetimeFigureOut">
              <a:rPr lang="ru-RU" smtClean="0"/>
              <a:t>11.04.2014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8BC8FE-9582-4214-A2CC-4F89AF39134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6446B74-D184-4518-9BFC-6B2AE5F1050E}" type="datetimeFigureOut">
              <a:rPr lang="ru-RU" smtClean="0"/>
              <a:t>11.04.2014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8BC8FE-9582-4214-A2CC-4F89AF39134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6446B74-D184-4518-9BFC-6B2AE5F1050E}" type="datetimeFigureOut">
              <a:rPr lang="ru-RU" smtClean="0"/>
              <a:t>11.04.2014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8BC8FE-9582-4214-A2CC-4F89AF39134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6446B74-D184-4518-9BFC-6B2AE5F1050E}" type="datetimeFigureOut">
              <a:rPr lang="ru-RU" smtClean="0"/>
              <a:t>11.04.2014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8BC8FE-9582-4214-A2CC-4F89AF39134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6446B74-D184-4518-9BFC-6B2AE5F1050E}" type="datetimeFigureOut">
              <a:rPr lang="ru-RU" smtClean="0"/>
              <a:t>11.04.2014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8BC8FE-9582-4214-A2CC-4F89AF39134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46B74-D184-4518-9BFC-6B2AE5F1050E}" type="datetimeFigureOut">
              <a:rPr lang="ru-RU" smtClean="0"/>
              <a:t>11.04.2014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BC8FE-9582-4214-A2CC-4F89AF39134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0230" y="6215058"/>
            <a:ext cx="5929354" cy="642942"/>
          </a:xfrm>
        </p:spPr>
        <p:txBody>
          <a:bodyPr>
            <a:normAutofit fontScale="90000"/>
          </a:bodyPr>
          <a:lstStyle/>
          <a:p>
            <a:r>
              <a:rPr lang="en-US" dirty="0" smtClean="0">
                <a:solidFill>
                  <a:schemeClr val="bg1"/>
                </a:solidFill>
              </a:rPr>
              <a:t>Buddhism</a:t>
            </a:r>
            <a:endParaRPr lang="ru-RU" dirty="0">
              <a:solidFill>
                <a:schemeClr val="bg1"/>
              </a:solidFill>
            </a:endParaRPr>
          </a:p>
        </p:txBody>
      </p:sp>
      <p:sp>
        <p:nvSpPr>
          <p:cNvPr id="3" name="Подзаголовок 2"/>
          <p:cNvSpPr>
            <a:spLocks noGrp="1"/>
          </p:cNvSpPr>
          <p:nvPr>
            <p:ph type="subTitle" idx="1"/>
          </p:nvPr>
        </p:nvSpPr>
        <p:spPr>
          <a:xfrm>
            <a:off x="5857884" y="6219836"/>
            <a:ext cx="3557590" cy="638164"/>
          </a:xfrm>
        </p:spPr>
        <p:txBody>
          <a:bodyPr/>
          <a:lstStyle/>
          <a:p>
            <a:r>
              <a:rPr lang="en-US" dirty="0" err="1" smtClean="0">
                <a:solidFill>
                  <a:schemeClr val="bg1"/>
                </a:solidFill>
              </a:rPr>
              <a:t>Daria</a:t>
            </a:r>
            <a:r>
              <a:rPr lang="en-US" dirty="0" smtClean="0">
                <a:solidFill>
                  <a:schemeClr val="bg1"/>
                </a:solidFill>
              </a:rPr>
              <a:t> </a:t>
            </a:r>
            <a:r>
              <a:rPr lang="en-US" dirty="0" err="1" smtClean="0">
                <a:solidFill>
                  <a:schemeClr val="bg1"/>
                </a:solidFill>
              </a:rPr>
              <a:t>Drozd</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en-US" b="1" dirty="0"/>
              <a:t>Yoga</a:t>
            </a:r>
            <a:br>
              <a:rPr lang="en-US" b="1" dirty="0"/>
            </a:br>
            <a:endParaRPr lang="ru-RU" dirty="0"/>
          </a:p>
        </p:txBody>
      </p:sp>
      <p:sp>
        <p:nvSpPr>
          <p:cNvPr id="3" name="Содержимое 2"/>
          <p:cNvSpPr>
            <a:spLocks noGrp="1"/>
          </p:cNvSpPr>
          <p:nvPr>
            <p:ph idx="1"/>
          </p:nvPr>
        </p:nvSpPr>
        <p:spPr>
          <a:xfrm>
            <a:off x="457200" y="1000108"/>
            <a:ext cx="8229600" cy="5126055"/>
          </a:xfrm>
        </p:spPr>
        <p:txBody>
          <a:bodyPr>
            <a:normAutofit fontScale="85000" lnSpcReduction="20000"/>
          </a:bodyPr>
          <a:lstStyle/>
          <a:p>
            <a:r>
              <a:rPr lang="en-US" dirty="0" smtClean="0"/>
              <a:t>Buddhism traditionally incorporates states of meditative absorption . The most ancient sustained expression of yogic ideas is found in the early sermons of the Buddha. One key innovative teaching of the Buddha was that meditative absorption must be combined with liberating </a:t>
            </a:r>
            <a:r>
              <a:rPr lang="en-US" dirty="0" err="1" smtClean="0"/>
              <a:t>cognition.The</a:t>
            </a:r>
            <a:r>
              <a:rPr lang="en-US" dirty="0" smtClean="0"/>
              <a:t> difference between the Buddha's teaching and the yoga presented in early </a:t>
            </a:r>
            <a:r>
              <a:rPr lang="en-US" dirty="0" err="1" smtClean="0"/>
              <a:t>Brahminic</a:t>
            </a:r>
            <a:r>
              <a:rPr lang="en-US" dirty="0" smtClean="0"/>
              <a:t> texts is striking. Meditative states alone are not an end, for according to the Buddha, even the highest meditative state is not liberating. Instead of attaining a complete cessation of thought, some sort of mental activity must take place: a liberating cognition, based on the practice of mindful awareness.</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Содержимое 6" descr="images (2).jpg"/>
          <p:cNvPicPr>
            <a:picLocks noGrp="1" noChangeAspect="1"/>
          </p:cNvPicPr>
          <p:nvPr>
            <p:ph sz="half" idx="1"/>
          </p:nvPr>
        </p:nvPicPr>
        <p:blipFill>
          <a:blip r:embed="rId3"/>
          <a:stretch>
            <a:fillRect/>
          </a:stretch>
        </p:blipFill>
        <p:spPr>
          <a:xfrm>
            <a:off x="500034" y="928670"/>
            <a:ext cx="3149875" cy="5118547"/>
          </a:xfrm>
        </p:spPr>
      </p:pic>
      <p:pic>
        <p:nvPicPr>
          <p:cNvPr id="8" name="Содержимое 7" descr="images (3).jpg"/>
          <p:cNvPicPr>
            <a:picLocks noGrp="1" noChangeAspect="1"/>
          </p:cNvPicPr>
          <p:nvPr>
            <p:ph sz="half" idx="2"/>
          </p:nvPr>
        </p:nvPicPr>
        <p:blipFill>
          <a:blip r:embed="rId4"/>
          <a:stretch>
            <a:fillRect/>
          </a:stretch>
        </p:blipFill>
        <p:spPr>
          <a:xfrm>
            <a:off x="4643438" y="928670"/>
            <a:ext cx="3857652" cy="515016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500034" y="285728"/>
            <a:ext cx="3540154" cy="2643206"/>
          </a:xfrm>
        </p:spPr>
        <p:txBody>
          <a:bodyPr>
            <a:normAutofit fontScale="92500" lnSpcReduction="20000"/>
          </a:bodyPr>
          <a:lstStyle/>
          <a:p>
            <a:r>
              <a:rPr lang="en-US" dirty="0" smtClean="0"/>
              <a:t>Meditation </a:t>
            </a:r>
            <a:r>
              <a:rPr lang="en-US" b="0" dirty="0" smtClean="0"/>
              <a:t>was an aspect of the practice of the yogis in the centuries preceding the Buddha. The Buddha built upon the yogis' concern with introspection and developed their meditative techniques, but rejected their theories of liberation.</a:t>
            </a:r>
            <a:endParaRPr lang="ru-RU" b="0" dirty="0"/>
          </a:p>
        </p:txBody>
      </p:sp>
      <p:pic>
        <p:nvPicPr>
          <p:cNvPr id="10" name="Содержимое 9" descr="images.jpg"/>
          <p:cNvPicPr>
            <a:picLocks noGrp="1" noChangeAspect="1"/>
          </p:cNvPicPr>
          <p:nvPr>
            <p:ph sz="half" idx="2"/>
          </p:nvPr>
        </p:nvPicPr>
        <p:blipFill>
          <a:blip r:embed="rId2"/>
          <a:stretch>
            <a:fillRect/>
          </a:stretch>
        </p:blipFill>
        <p:spPr>
          <a:xfrm>
            <a:off x="214282" y="3214686"/>
            <a:ext cx="4956158" cy="3286148"/>
          </a:xfrm>
        </p:spPr>
      </p:pic>
      <p:sp>
        <p:nvSpPr>
          <p:cNvPr id="8" name="Текст 7"/>
          <p:cNvSpPr>
            <a:spLocks noGrp="1"/>
          </p:cNvSpPr>
          <p:nvPr>
            <p:ph type="body" sz="quarter" idx="3"/>
          </p:nvPr>
        </p:nvSpPr>
        <p:spPr>
          <a:xfrm>
            <a:off x="5602291" y="3500438"/>
            <a:ext cx="3541709" cy="2714644"/>
          </a:xfrm>
        </p:spPr>
        <p:txBody>
          <a:bodyPr>
            <a:normAutofit fontScale="85000" lnSpcReduction="20000"/>
          </a:bodyPr>
          <a:lstStyle/>
          <a:p>
            <a:r>
              <a:rPr lang="en-US" dirty="0" smtClean="0"/>
              <a:t> </a:t>
            </a:r>
            <a:r>
              <a:rPr lang="en-US" b="0" dirty="0" smtClean="0"/>
              <a:t>In Buddhism, mindfulness and clear awareness are to be developed at all times; in pre-Buddhist yogic practices there is no such injunction. A yogi in the </a:t>
            </a:r>
            <a:r>
              <a:rPr lang="en-US" b="0" dirty="0" err="1" smtClean="0"/>
              <a:t>Brahmanical</a:t>
            </a:r>
            <a:r>
              <a:rPr lang="en-US" b="0" dirty="0" smtClean="0"/>
              <a:t> tradition is not to practice while defecating, for example, while a Buddhist monastic should do so.</a:t>
            </a:r>
            <a:endParaRPr lang="ru-RU" b="0" dirty="0"/>
          </a:p>
        </p:txBody>
      </p:sp>
      <p:pic>
        <p:nvPicPr>
          <p:cNvPr id="11" name="Содержимое 10" descr="cb34c1a8e2.jpg"/>
          <p:cNvPicPr>
            <a:picLocks noGrp="1" noChangeAspect="1"/>
          </p:cNvPicPr>
          <p:nvPr>
            <p:ph sz="quarter" idx="4"/>
          </p:nvPr>
        </p:nvPicPr>
        <p:blipFill>
          <a:blip r:embed="rId3"/>
          <a:stretch>
            <a:fillRect/>
          </a:stretch>
        </p:blipFill>
        <p:spPr>
          <a:xfrm>
            <a:off x="5072066" y="0"/>
            <a:ext cx="3833818" cy="2995171"/>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571668" y="357166"/>
            <a:ext cx="6000792" cy="714380"/>
          </a:xfrm>
        </p:spPr>
        <p:txBody>
          <a:bodyPr>
            <a:normAutofit fontScale="90000"/>
          </a:bodyPr>
          <a:lstStyle/>
          <a:p>
            <a:r>
              <a:rPr lang="en-US" dirty="0" smtClean="0">
                <a:solidFill>
                  <a:schemeClr val="bg1">
                    <a:lumMod val="95000"/>
                  </a:schemeClr>
                </a:solidFill>
              </a:rPr>
              <a:t>Lord Krishna</a:t>
            </a:r>
            <a:r>
              <a:rPr lang="en-US" dirty="0" smtClean="0"/>
              <a:t/>
            </a:r>
            <a:br>
              <a:rPr lang="en-US" dirty="0" smtClean="0"/>
            </a:b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2786058"/>
            <a:ext cx="8229600" cy="1143000"/>
          </a:xfrm>
        </p:spPr>
        <p:txBody>
          <a:bodyPr/>
          <a:lstStyle/>
          <a:p>
            <a:r>
              <a:rPr lang="en-US" dirty="0" smtClean="0"/>
              <a:t>Thank you!</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013-Relational-Buddhism-NonTheism.jpg"/>
          <p:cNvPicPr>
            <a:picLocks noGrp="1" noChangeAspect="1"/>
          </p:cNvPicPr>
          <p:nvPr>
            <p:ph idx="1"/>
          </p:nvPr>
        </p:nvPicPr>
        <p:blipFill>
          <a:blip r:embed="rId2"/>
          <a:stretch>
            <a:fillRect/>
          </a:stretch>
        </p:blipFill>
        <p:spPr>
          <a:xfrm>
            <a:off x="1857356" y="0"/>
            <a:ext cx="5000660"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274638"/>
            <a:ext cx="7115196" cy="1143000"/>
          </a:xfrm>
        </p:spPr>
        <p:txBody>
          <a:bodyPr>
            <a:normAutofit fontScale="90000"/>
          </a:bodyPr>
          <a:lstStyle/>
          <a:p>
            <a:r>
              <a:rPr lang="en-US" dirty="0" smtClean="0">
                <a:solidFill>
                  <a:srgbClr val="FF0000"/>
                </a:solidFill>
              </a:rPr>
              <a:t>WHAT IS RELATIONAL BUDDHISM?</a:t>
            </a:r>
            <a:endParaRPr lang="ru-RU" dirty="0">
              <a:solidFill>
                <a:srgbClr val="FF0000"/>
              </a:solidFill>
            </a:endParaRPr>
          </a:p>
        </p:txBody>
      </p:sp>
      <p:sp>
        <p:nvSpPr>
          <p:cNvPr id="3" name="Содержимое 2"/>
          <p:cNvSpPr>
            <a:spLocks noGrp="1"/>
          </p:cNvSpPr>
          <p:nvPr>
            <p:ph idx="1"/>
          </p:nvPr>
        </p:nvSpPr>
        <p:spPr>
          <a:xfrm>
            <a:off x="2214546" y="1643050"/>
            <a:ext cx="6543692" cy="4911741"/>
          </a:xfrm>
        </p:spPr>
        <p:txBody>
          <a:bodyPr/>
          <a:lstStyle/>
          <a:p>
            <a:r>
              <a:rPr lang="en-US" b="1" dirty="0" smtClean="0">
                <a:solidFill>
                  <a:schemeClr val="tx1">
                    <a:lumMod val="95000"/>
                    <a:lumOff val="5000"/>
                  </a:schemeClr>
                </a:solidFill>
              </a:rPr>
              <a:t>Relational Buddhism is a psychological approach to the basic Buddhist teachings, principles as acknowledged by all Buddhist denominations, which views interpersonal relationships as the centerpiece of its daily practice…</a:t>
            </a:r>
            <a:endParaRPr lang="ru-RU" dirty="0" smtClean="0">
              <a:solidFill>
                <a:schemeClr val="tx1">
                  <a:lumMod val="95000"/>
                  <a:lumOff val="5000"/>
                </a:schemeClr>
              </a:solidFill>
            </a:endParaRP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Содержимое 4"/>
          <p:cNvSpPr>
            <a:spLocks noGrp="1"/>
          </p:cNvSpPr>
          <p:nvPr>
            <p:ph idx="1"/>
          </p:nvPr>
        </p:nvSpPr>
        <p:spPr>
          <a:xfrm>
            <a:off x="3857620" y="357166"/>
            <a:ext cx="4829180" cy="5768997"/>
          </a:xfrm>
        </p:spPr>
        <p:txBody>
          <a:bodyPr/>
          <a:lstStyle/>
          <a:p>
            <a:r>
              <a:rPr lang="en-US" b="1" dirty="0" smtClean="0"/>
              <a:t>This practice grows naturally from the awareness that human separateness is an illusion and that sane living requires speech/wording that expresses loving-kindness, compassion, joy, and relational equanimity…</a:t>
            </a:r>
            <a:endParaRPr lang="ru-RU" dirty="0" smtClean="0"/>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3900486" cy="5626121"/>
          </a:xfrm>
        </p:spPr>
        <p:txBody>
          <a:bodyPr>
            <a:normAutofit fontScale="92500" lnSpcReduction="10000"/>
          </a:bodyPr>
          <a:lstStyle/>
          <a:p>
            <a:r>
              <a:rPr lang="en-US" b="1" dirty="0">
                <a:solidFill>
                  <a:schemeClr val="bg1"/>
                </a:solidFill>
              </a:rPr>
              <a:t>Awareness and attention combined are the key ingredients </a:t>
            </a:r>
            <a:r>
              <a:rPr lang="en-US" b="1" dirty="0" smtClean="0">
                <a:solidFill>
                  <a:schemeClr val="bg1"/>
                </a:solidFill>
              </a:rPr>
              <a:t>for </a:t>
            </a:r>
            <a:r>
              <a:rPr lang="en-US" b="1" i="1" dirty="0" smtClean="0">
                <a:solidFill>
                  <a:schemeClr val="bg1"/>
                </a:solidFill>
              </a:rPr>
              <a:t>pristine/heartfelt </a:t>
            </a:r>
            <a:r>
              <a:rPr lang="en-US" b="1" i="1" dirty="0">
                <a:solidFill>
                  <a:schemeClr val="bg1"/>
                </a:solidFill>
              </a:rPr>
              <a:t>mindfulness</a:t>
            </a:r>
            <a:r>
              <a:rPr lang="en-US" b="1" dirty="0">
                <a:solidFill>
                  <a:schemeClr val="bg1"/>
                </a:solidFill>
              </a:rPr>
              <a:t> which looks from the inside out and </a:t>
            </a:r>
            <a:r>
              <a:rPr lang="en-US" b="1" i="1" dirty="0">
                <a:solidFill>
                  <a:schemeClr val="bg1"/>
                </a:solidFill>
              </a:rPr>
              <a:t>un</a:t>
            </a:r>
            <a:r>
              <a:rPr lang="en-US" b="1" dirty="0">
                <a:solidFill>
                  <a:schemeClr val="bg1"/>
                </a:solidFill>
              </a:rPr>
              <a:t>-covers: what is observed as perception or thought has been </a:t>
            </a:r>
            <a:r>
              <a:rPr lang="en-US" b="1" i="1" dirty="0">
                <a:solidFill>
                  <a:schemeClr val="bg1"/>
                </a:solidFill>
              </a:rPr>
              <a:t>socially constructed </a:t>
            </a:r>
            <a:r>
              <a:rPr lang="en-US" b="1" dirty="0">
                <a:solidFill>
                  <a:schemeClr val="bg1"/>
                </a:solidFill>
              </a:rPr>
              <a:t>before…</a:t>
            </a:r>
            <a:endParaRPr lang="ru-RU"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gs>
            <a:gs pos="53000">
              <a:srgbClr val="D4DEFF"/>
            </a:gs>
            <a:gs pos="83000">
              <a:srgbClr val="D4DEFF"/>
            </a:gs>
            <a:gs pos="100000">
              <a:srgbClr val="96AB94"/>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fontScale="90000"/>
          </a:bodyPr>
          <a:lstStyle/>
          <a:p>
            <a:r>
              <a:rPr lang="en-US" dirty="0" smtClean="0"/>
              <a:t>Buddha</a:t>
            </a:r>
            <a:br>
              <a:rPr lang="en-US" dirty="0" smtClean="0"/>
            </a:br>
            <a:endParaRPr lang="ru-RU" dirty="0"/>
          </a:p>
        </p:txBody>
      </p:sp>
      <p:sp>
        <p:nvSpPr>
          <p:cNvPr id="3" name="Содержимое 2"/>
          <p:cNvSpPr>
            <a:spLocks noGrp="1"/>
          </p:cNvSpPr>
          <p:nvPr>
            <p:ph idx="1"/>
          </p:nvPr>
        </p:nvSpPr>
        <p:spPr>
          <a:xfrm>
            <a:off x="457200" y="1285860"/>
            <a:ext cx="8229600" cy="4840303"/>
          </a:xfrm>
        </p:spPr>
        <p:txBody>
          <a:bodyPr>
            <a:normAutofit fontScale="77500" lnSpcReduction="20000"/>
          </a:bodyPr>
          <a:lstStyle/>
          <a:p>
            <a:r>
              <a:rPr lang="en-US" dirty="0" smtClean="0"/>
              <a:t>According to Buddhist traditions a Buddha is a fully awakened being who has completely purified his mind of the three poisons of desire, aversion and ignorance. A Buddha is no longer bound by </a:t>
            </a:r>
            <a:r>
              <a:rPr lang="en-US" dirty="0" err="1" smtClean="0"/>
              <a:t>Samsara</a:t>
            </a:r>
            <a:r>
              <a:rPr lang="en-US" dirty="0" smtClean="0"/>
              <a:t> and has ended the suffering which </a:t>
            </a:r>
            <a:r>
              <a:rPr lang="en-US" dirty="0" err="1" smtClean="0"/>
              <a:t>unawakened</a:t>
            </a:r>
            <a:r>
              <a:rPr lang="en-US" dirty="0" smtClean="0"/>
              <a:t> people experience in life.</a:t>
            </a:r>
          </a:p>
          <a:p>
            <a:r>
              <a:rPr lang="en-US" dirty="0" smtClean="0"/>
              <a:t>Buddhists do not consider Siddhartha Gautama to have been the only Buddha. The </a:t>
            </a:r>
            <a:r>
              <a:rPr lang="en-US" dirty="0" err="1" smtClean="0"/>
              <a:t>Pali</a:t>
            </a:r>
            <a:r>
              <a:rPr lang="en-US" dirty="0" smtClean="0"/>
              <a:t> Canon refers to many previous ones (see List of the 28 </a:t>
            </a:r>
            <a:r>
              <a:rPr lang="en-US" dirty="0" err="1" smtClean="0"/>
              <a:t>Buddhas</a:t>
            </a:r>
            <a:r>
              <a:rPr lang="en-US" dirty="0" smtClean="0"/>
              <a:t>), while the </a:t>
            </a:r>
            <a:r>
              <a:rPr lang="en-US" dirty="0" err="1" smtClean="0"/>
              <a:t>Mahayanatradition</a:t>
            </a:r>
            <a:r>
              <a:rPr lang="en-US" dirty="0" smtClean="0"/>
              <a:t> additionally has many </a:t>
            </a:r>
            <a:r>
              <a:rPr lang="en-US" dirty="0" err="1" smtClean="0"/>
              <a:t>Buddhas</a:t>
            </a:r>
            <a:r>
              <a:rPr lang="en-US" dirty="0" smtClean="0"/>
              <a:t> of celestial, rather than historical, origin (see </a:t>
            </a:r>
            <a:r>
              <a:rPr lang="en-US" dirty="0" err="1" smtClean="0"/>
              <a:t>Amitabha</a:t>
            </a:r>
            <a:r>
              <a:rPr lang="en-US" dirty="0" smtClean="0"/>
              <a:t> or </a:t>
            </a:r>
            <a:r>
              <a:rPr lang="en-US" dirty="0" err="1" smtClean="0"/>
              <a:t>Vairocana</a:t>
            </a:r>
            <a:r>
              <a:rPr lang="en-US" dirty="0" smtClean="0"/>
              <a:t> as examples, for lists of many thousands Buddha names see </a:t>
            </a:r>
            <a:r>
              <a:rPr lang="en-US" dirty="0" err="1" smtClean="0"/>
              <a:t>Taishō</a:t>
            </a:r>
            <a:r>
              <a:rPr lang="en-US" dirty="0" smtClean="0"/>
              <a:t> </a:t>
            </a:r>
            <a:r>
              <a:rPr lang="en-US" dirty="0" err="1" smtClean="0"/>
              <a:t>Shinshū</a:t>
            </a:r>
            <a:r>
              <a:rPr lang="en-US" dirty="0" smtClean="0"/>
              <a:t> </a:t>
            </a:r>
            <a:r>
              <a:rPr lang="en-US" dirty="0" err="1" smtClean="0"/>
              <a:t>Daizōkyō</a:t>
            </a:r>
            <a:r>
              <a:rPr lang="en-US" dirty="0" smtClean="0"/>
              <a:t> numbers 439–448). A common Theravada and Mahayana Buddhist belief is that the next Buddha will be one named </a:t>
            </a:r>
            <a:r>
              <a:rPr lang="en-US" dirty="0" err="1" smtClean="0"/>
              <a:t>Maitreya</a:t>
            </a:r>
            <a:r>
              <a:rPr lang="en-US" dirty="0" smtClean="0"/>
              <a:t> (</a:t>
            </a:r>
            <a:r>
              <a:rPr lang="en-US" dirty="0" err="1" smtClean="0"/>
              <a:t>Pali</a:t>
            </a:r>
            <a:r>
              <a:rPr lang="en-US" dirty="0" smtClean="0"/>
              <a:t>: </a:t>
            </a:r>
            <a:r>
              <a:rPr lang="en-US" dirty="0" err="1" smtClean="0"/>
              <a:t>Metteyya</a:t>
            </a:r>
            <a:r>
              <a:rPr lang="en-US"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12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b="1" dirty="0"/>
              <a:t>The five precepts are training rules in order to live a better life in which one is happy, without worries, and can meditate well:</a:t>
            </a:r>
            <a:endParaRPr lang="ru-RU" sz="2800" b="1" dirty="0"/>
          </a:p>
        </p:txBody>
      </p:sp>
      <p:sp>
        <p:nvSpPr>
          <p:cNvPr id="3" name="Содержимое 2"/>
          <p:cNvSpPr>
            <a:spLocks noGrp="1"/>
          </p:cNvSpPr>
          <p:nvPr>
            <p:ph idx="1"/>
          </p:nvPr>
        </p:nvSpPr>
        <p:spPr/>
        <p:txBody>
          <a:bodyPr>
            <a:normAutofit fontScale="92500" lnSpcReduction="10000"/>
          </a:bodyPr>
          <a:lstStyle/>
          <a:p>
            <a:pPr marL="514350" indent="-514350">
              <a:buFont typeface="+mj-lt"/>
              <a:buAutoNum type="arabicPeriod"/>
            </a:pPr>
            <a:r>
              <a:rPr lang="en-US" dirty="0" smtClean="0"/>
              <a:t>To refrain from taking life (non-violence towards sentient life forms), or </a:t>
            </a:r>
            <a:r>
              <a:rPr lang="en-US" dirty="0" err="1" smtClean="0"/>
              <a:t>ahimsā</a:t>
            </a:r>
            <a:r>
              <a:rPr lang="en-US" dirty="0" smtClean="0"/>
              <a:t>;</a:t>
            </a:r>
          </a:p>
          <a:p>
            <a:pPr marL="514350" indent="-514350">
              <a:buFont typeface="+mj-lt"/>
              <a:buAutoNum type="arabicPeriod"/>
            </a:pPr>
            <a:r>
              <a:rPr lang="en-US" dirty="0" smtClean="0"/>
              <a:t>To refrain from taking that which is not given (not committing theft);</a:t>
            </a:r>
          </a:p>
          <a:p>
            <a:pPr marL="514350" indent="-514350">
              <a:buFont typeface="+mj-lt"/>
              <a:buAutoNum type="arabicPeriod"/>
            </a:pPr>
            <a:r>
              <a:rPr lang="en-US" dirty="0" smtClean="0"/>
              <a:t>To refrain from sensual (including sexual) misconduct;</a:t>
            </a:r>
          </a:p>
          <a:p>
            <a:pPr marL="514350" indent="-514350">
              <a:buFont typeface="+mj-lt"/>
              <a:buAutoNum type="arabicPeriod"/>
            </a:pPr>
            <a:r>
              <a:rPr lang="en-US" dirty="0" smtClean="0"/>
              <a:t>To refrain from lying (speaking truth always);</a:t>
            </a:r>
          </a:p>
          <a:p>
            <a:pPr marL="514350" indent="-514350">
              <a:buFont typeface="+mj-lt"/>
              <a:buAutoNum type="arabicPeriod"/>
            </a:pPr>
            <a:r>
              <a:rPr lang="en-US" dirty="0" smtClean="0"/>
              <a:t>To refrain from intoxicants which lead to loss of mindfulness (specifically, drugs and alcohol).</a:t>
            </a:r>
          </a:p>
          <a:p>
            <a:pPr marL="514350" indent="-514350">
              <a:buFont typeface="+mj-lt"/>
              <a:buAutoNum type="arabicPeriod"/>
            </a:pP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r>
              <a:rPr lang="en-US" dirty="0" smtClean="0"/>
              <a:t>According to Mahayana</a:t>
            </a:r>
            <a:br>
              <a:rPr lang="en-US" dirty="0" smtClean="0"/>
            </a:br>
            <a:endParaRPr lang="ru-RU" dirty="0"/>
          </a:p>
        </p:txBody>
      </p:sp>
      <p:sp>
        <p:nvSpPr>
          <p:cNvPr id="3" name="Содержимое 2"/>
          <p:cNvSpPr>
            <a:spLocks noGrp="1"/>
          </p:cNvSpPr>
          <p:nvPr>
            <p:ph idx="1"/>
          </p:nvPr>
        </p:nvSpPr>
        <p:spPr/>
        <p:txBody>
          <a:bodyPr/>
          <a:lstStyle/>
          <a:p>
            <a:r>
              <a:rPr lang="en-US" dirty="0" smtClean="0"/>
              <a:t>In the Mahayana, the Buddha tends not to be viewed as merely human, but as the earthly projection of a </a:t>
            </a:r>
            <a:r>
              <a:rPr lang="en-US" dirty="0" err="1" smtClean="0"/>
              <a:t>beginningless</a:t>
            </a:r>
            <a:r>
              <a:rPr lang="en-US" dirty="0" smtClean="0"/>
              <a:t> and endless, omnipresent being (see </a:t>
            </a:r>
            <a:r>
              <a:rPr lang="en-US" dirty="0" err="1" smtClean="0"/>
              <a:t>Dharmakaya</a:t>
            </a:r>
            <a:r>
              <a:rPr lang="en-US" dirty="0" smtClean="0"/>
              <a:t>) beyond the range and reach of thought. Moreover, in certain Mahayana sutras, the Buddha, Dharma and </a:t>
            </a:r>
            <a:r>
              <a:rPr lang="en-US" dirty="0" err="1" smtClean="0"/>
              <a:t>Sangha</a:t>
            </a:r>
            <a:r>
              <a:rPr lang="en-US" dirty="0" smtClean="0"/>
              <a:t> are viewed essentially as One: all three are seen as the eternal Buddha himself.</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156</Words>
  <Application>Microsoft Office PowerPoint</Application>
  <PresentationFormat>Экран (4:3)</PresentationFormat>
  <Paragraphs>23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Buddhism</vt:lpstr>
      <vt:lpstr>Слайд 2</vt:lpstr>
      <vt:lpstr>WHAT IS RELATIONAL BUDDHISM?</vt:lpstr>
      <vt:lpstr>Слайд 4</vt:lpstr>
      <vt:lpstr>Слайд 5</vt:lpstr>
      <vt:lpstr>Buddha </vt:lpstr>
      <vt:lpstr>Слайд 7</vt:lpstr>
      <vt:lpstr>The five precepts are training rules in order to live a better life in which one is happy, without worries, and can meditate well:</vt:lpstr>
      <vt:lpstr>According to Mahayana </vt:lpstr>
      <vt:lpstr>Yoga </vt:lpstr>
      <vt:lpstr>Слайд 11</vt:lpstr>
      <vt:lpstr>Слайд 12</vt:lpstr>
      <vt:lpstr>Lord Krishna </vt:lpstr>
      <vt:lpstr>Слайд 14</vt:lpstr>
      <vt:lpstr>Слайд 15</vt:lpstr>
      <vt:lpstr>Слайд 16</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15</cp:revision>
  <dcterms:created xsi:type="dcterms:W3CDTF">2014-04-11T19:41:23Z</dcterms:created>
  <dcterms:modified xsi:type="dcterms:W3CDTF">2014-04-11T22:56:29Z</dcterms:modified>
</cp:coreProperties>
</file>