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9" r:id="rId3"/>
    <p:sldId id="257" r:id="rId4"/>
    <p:sldId id="258" r:id="rId5"/>
    <p:sldId id="267" r:id="rId6"/>
    <p:sldId id="262" r:id="rId7"/>
    <p:sldId id="261" r:id="rId8"/>
    <p:sldId id="263" r:id="rId9"/>
    <p:sldId id="264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1AAF-53DB-4A39-82BB-ADD68E17D403}" type="datetimeFigureOut">
              <a:rPr lang="ru-RU" smtClean="0"/>
              <a:t>12.11.2012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D9A608-4DA5-4CD1-A2A1-4ACCAA7788C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 advClick="0" advTm="7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1AAF-53DB-4A39-82BB-ADD68E17D403}" type="datetimeFigureOut">
              <a:rPr lang="ru-RU" smtClean="0"/>
              <a:t>12.11.2012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9A608-4DA5-4CD1-A2A1-4ACCAA7788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7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1AAF-53DB-4A39-82BB-ADD68E17D403}" type="datetimeFigureOut">
              <a:rPr lang="ru-RU" smtClean="0"/>
              <a:t>12.11.2012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9A608-4DA5-4CD1-A2A1-4ACCAA7788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7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8B61AAF-53DB-4A39-82BB-ADD68E17D403}" type="datetimeFigureOut">
              <a:rPr lang="ru-RU" smtClean="0"/>
              <a:t>12.11.2012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7D9A608-4DA5-4CD1-A2A1-4ACCAA7788C4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med" advClick="0" advTm="7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1AAF-53DB-4A39-82BB-ADD68E17D403}" type="datetimeFigureOut">
              <a:rPr lang="ru-RU" smtClean="0"/>
              <a:t>12.11.2012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9A608-4DA5-4CD1-A2A1-4ACCAA7788C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 advClick="0" advTm="7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1AAF-53DB-4A39-82BB-ADD68E17D403}" type="datetimeFigureOut">
              <a:rPr lang="ru-RU" smtClean="0"/>
              <a:t>12.11.2012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9A608-4DA5-4CD1-A2A1-4ACCAA7788C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 advClick="0" advTm="7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9A608-4DA5-4CD1-A2A1-4ACCAA7788C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1AAF-53DB-4A39-82BB-ADD68E17D403}" type="datetimeFigureOut">
              <a:rPr lang="ru-RU" smtClean="0"/>
              <a:t>12.11.2012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 advClick="0" advTm="7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1AAF-53DB-4A39-82BB-ADD68E17D403}" type="datetimeFigureOut">
              <a:rPr lang="ru-RU" smtClean="0"/>
              <a:t>12.11.2012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9A608-4DA5-4CD1-A2A1-4ACCAA7788C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med" advClick="0" advTm="7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1AAF-53DB-4A39-82BB-ADD68E17D403}" type="datetimeFigureOut">
              <a:rPr lang="ru-RU" smtClean="0"/>
              <a:t>12.11.2012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9A608-4DA5-4CD1-A2A1-4ACCAA7788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7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8B61AAF-53DB-4A39-82BB-ADD68E17D403}" type="datetimeFigureOut">
              <a:rPr lang="ru-RU" smtClean="0"/>
              <a:t>12.11.2012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7D9A608-4DA5-4CD1-A2A1-4ACCAA7788C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 advClick="0" advTm="7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1AAF-53DB-4A39-82BB-ADD68E17D403}" type="datetimeFigureOut">
              <a:rPr lang="ru-RU" smtClean="0"/>
              <a:t>12.11.2012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D9A608-4DA5-4CD1-A2A1-4ACCAA7788C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 advClick="0" advTm="7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8B61AAF-53DB-4A39-82BB-ADD68E17D403}" type="datetimeFigureOut">
              <a:rPr lang="ru-RU" smtClean="0"/>
              <a:t>12.11.2012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7D9A608-4DA5-4CD1-A2A1-4ACCAA7788C4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 spd="med" advClick="0" advTm="7000">
    <p:fade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&#1047;&#1083;&#1072;&#1090;&#1091;&#1089;&#1080;&#1082;\Downloads\V.A.%20Mocart%20-%20%20Vremena%20goda%20-%20Groza,%20.mp3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V.A. Mocart -  Vremena goda - Groza, 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uk-UA" dirty="0" smtClean="0"/>
              <a:t>Виконала:</a:t>
            </a:r>
          </a:p>
          <a:p>
            <a:pPr algn="r"/>
            <a:r>
              <a:rPr lang="uk-UA" dirty="0" smtClean="0"/>
              <a:t>Учениця 10-Б класу</a:t>
            </a:r>
          </a:p>
          <a:p>
            <a:pPr algn="r"/>
            <a:r>
              <a:rPr lang="uk-UA" dirty="0" smtClean="0"/>
              <a:t>Київської гімназії № 287 </a:t>
            </a:r>
          </a:p>
          <a:p>
            <a:pPr algn="r"/>
            <a:r>
              <a:rPr lang="uk-UA" dirty="0" err="1" smtClean="0"/>
              <a:t>Єфіменко</a:t>
            </a:r>
            <a:r>
              <a:rPr lang="uk-UA" dirty="0" smtClean="0"/>
              <a:t> Злата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Арх</a:t>
            </a:r>
            <a:r>
              <a:rPr lang="uk-UA" dirty="0" err="1" smtClean="0"/>
              <a:t>ітектура</a:t>
            </a:r>
            <a:r>
              <a:rPr lang="uk-UA" dirty="0" smtClean="0"/>
              <a:t> </a:t>
            </a:r>
            <a:r>
              <a:rPr lang="en-US" b="1" i="1" dirty="0" smtClean="0"/>
              <a:t>XIX</a:t>
            </a:r>
            <a:r>
              <a:rPr lang="uk-UA" b="1" i="1" dirty="0" smtClean="0"/>
              <a:t> </a:t>
            </a:r>
            <a:r>
              <a:rPr lang="uk-UA" dirty="0" smtClean="0"/>
              <a:t>століття в Україні</a:t>
            </a:r>
            <a:endParaRPr lang="ru-RU" dirty="0"/>
          </a:p>
        </p:txBody>
      </p:sp>
    </p:spTree>
  </p:cSld>
  <p:clrMapOvr>
    <a:masterClrMapping/>
  </p:clrMapOvr>
  <p:transition spd="med" advClick="0" advTm="7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143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800px-Будинок_Полтавського_губернського_земства._Вестибюль_першого_поверху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1772816"/>
            <a:ext cx="6552728" cy="4464496"/>
          </a:xfr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Вестибюль першого поверху</a:t>
            </a:r>
            <a:endParaRPr lang="ru-RU" dirty="0"/>
          </a:p>
        </p:txBody>
      </p:sp>
    </p:spTree>
  </p:cSld>
  <p:clrMapOvr>
    <a:masterClrMapping/>
  </p:clrMapOvr>
  <p:transition spd="med" advClick="0" advTm="7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11560" y="836712"/>
            <a:ext cx="7992888" cy="5688632"/>
          </a:xfrm>
        </p:spPr>
        <p:txBody>
          <a:bodyPr>
            <a:normAutofit/>
          </a:bodyPr>
          <a:lstStyle/>
          <a:p>
            <a:r>
              <a:rPr lang="ru-RU" dirty="0" err="1" smtClean="0"/>
              <a:t>Майстерність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талант </a:t>
            </a:r>
            <a:r>
              <a:rPr lang="ru-RU" dirty="0" err="1" smtClean="0"/>
              <a:t>українського</a:t>
            </a:r>
            <a:r>
              <a:rPr lang="ru-RU" dirty="0" smtClean="0"/>
              <a:t> народу </a:t>
            </a:r>
            <a:r>
              <a:rPr lang="ru-RU" dirty="0" err="1" smtClean="0"/>
              <a:t>виявилися</a:t>
            </a:r>
            <a:r>
              <a:rPr lang="ru-RU" dirty="0" smtClean="0"/>
              <a:t> у </a:t>
            </a:r>
            <a:r>
              <a:rPr lang="ru-RU" dirty="0" err="1" smtClean="0"/>
              <a:t>створенні</a:t>
            </a:r>
            <a:r>
              <a:rPr lang="ru-RU" dirty="0" smtClean="0"/>
              <a:t> </a:t>
            </a:r>
            <a:r>
              <a:rPr lang="ru-RU" dirty="0" err="1" smtClean="0"/>
              <a:t>палацово-паркових</a:t>
            </a:r>
            <a:r>
              <a:rPr lang="ru-RU" dirty="0" smtClean="0"/>
              <a:t> </a:t>
            </a:r>
            <a:r>
              <a:rPr lang="ru-RU" dirty="0" err="1" smtClean="0"/>
              <a:t>ансамблів</a:t>
            </a:r>
            <a:r>
              <a:rPr lang="ru-RU" dirty="0" smtClean="0"/>
              <a:t>.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автори</a:t>
            </a:r>
            <a:r>
              <a:rPr lang="ru-RU" dirty="0" smtClean="0"/>
              <a:t>, як правило, нам </a:t>
            </a:r>
            <a:r>
              <a:rPr lang="ru-RU" dirty="0" err="1" smtClean="0"/>
              <a:t>невідомі</a:t>
            </a:r>
            <a:r>
              <a:rPr lang="ru-RU" dirty="0" smtClean="0"/>
              <a:t>. </a:t>
            </a:r>
            <a:r>
              <a:rPr lang="ru-RU" dirty="0" err="1" smtClean="0"/>
              <a:t>Народні</a:t>
            </a:r>
            <a:r>
              <a:rPr lang="ru-RU" dirty="0" smtClean="0"/>
              <a:t> </a:t>
            </a:r>
            <a:r>
              <a:rPr lang="ru-RU" dirty="0" err="1" smtClean="0"/>
              <a:t>майстри</a:t>
            </a:r>
            <a:r>
              <a:rPr lang="ru-RU" dirty="0" smtClean="0"/>
              <a:t> створили </a:t>
            </a:r>
            <a:r>
              <a:rPr lang="ru-RU" dirty="0" err="1" smtClean="0"/>
              <a:t>видатні</a:t>
            </a:r>
            <a:r>
              <a:rPr lang="ru-RU" dirty="0" smtClean="0"/>
              <a:t> </a:t>
            </a:r>
            <a:r>
              <a:rPr lang="ru-RU" dirty="0" err="1" smtClean="0"/>
              <a:t>шедеври</a:t>
            </a:r>
            <a:r>
              <a:rPr lang="ru-RU" dirty="0" smtClean="0"/>
              <a:t> </a:t>
            </a:r>
            <a:r>
              <a:rPr lang="ru-RU" dirty="0" err="1" smtClean="0"/>
              <a:t>архітектурного</a:t>
            </a:r>
            <a:r>
              <a:rPr lang="ru-RU" dirty="0" smtClean="0"/>
              <a:t> зодчества: палац </a:t>
            </a:r>
            <a:r>
              <a:rPr lang="ru-RU" dirty="0" err="1" smtClean="0"/>
              <a:t>Розумовського</a:t>
            </a:r>
            <a:r>
              <a:rPr lang="ru-RU" dirty="0" smtClean="0"/>
              <a:t> у </a:t>
            </a:r>
            <a:r>
              <a:rPr lang="ru-RU" dirty="0" err="1" smtClean="0"/>
              <a:t>Батурині</a:t>
            </a:r>
            <a:r>
              <a:rPr lang="ru-RU" dirty="0" smtClean="0"/>
              <a:t>,</a:t>
            </a:r>
            <a:r>
              <a:rPr lang="ru-RU" dirty="0" smtClean="0"/>
              <a:t> </a:t>
            </a:r>
            <a:r>
              <a:rPr lang="ru-RU" dirty="0" smtClean="0"/>
              <a:t>палац </a:t>
            </a:r>
            <a:r>
              <a:rPr lang="ru-RU" dirty="0" err="1" smtClean="0"/>
              <a:t>Галаґана</a:t>
            </a:r>
            <a:r>
              <a:rPr lang="ru-RU" dirty="0" smtClean="0"/>
              <a:t> в </a:t>
            </a:r>
            <a:r>
              <a:rPr lang="ru-RU" dirty="0" err="1" smtClean="0"/>
              <a:t>Сокирницях</a:t>
            </a:r>
            <a:r>
              <a:rPr lang="ru-RU" dirty="0" smtClean="0"/>
              <a:t> на </a:t>
            </a:r>
            <a:r>
              <a:rPr lang="ru-RU" dirty="0" err="1" smtClean="0"/>
              <a:t>Чернігівщині</a:t>
            </a:r>
            <a:r>
              <a:rPr lang="ru-RU" dirty="0" smtClean="0"/>
              <a:t>,, </a:t>
            </a:r>
            <a:r>
              <a:rPr lang="ru-RU" dirty="0" smtClean="0"/>
              <a:t>парк «</a:t>
            </a:r>
            <a:r>
              <a:rPr lang="ru-RU" dirty="0" err="1" smtClean="0"/>
              <a:t>Олександрія</a:t>
            </a:r>
            <a:r>
              <a:rPr lang="ru-RU" dirty="0" smtClean="0"/>
              <a:t>» на </a:t>
            </a:r>
            <a:r>
              <a:rPr lang="ru-RU" dirty="0" err="1" smtClean="0"/>
              <a:t>березі</a:t>
            </a:r>
            <a:r>
              <a:rPr lang="ru-RU" dirty="0" smtClean="0"/>
              <a:t> </a:t>
            </a:r>
            <a:r>
              <a:rPr lang="ru-RU" dirty="0" err="1" smtClean="0"/>
              <a:t>Росі</a:t>
            </a:r>
            <a:r>
              <a:rPr lang="ru-RU" dirty="0" smtClean="0"/>
              <a:t> в </a:t>
            </a:r>
            <a:r>
              <a:rPr lang="ru-RU" dirty="0" err="1" smtClean="0"/>
              <a:t>Білій</a:t>
            </a:r>
            <a:r>
              <a:rPr lang="ru-RU" dirty="0" smtClean="0"/>
              <a:t> </a:t>
            </a:r>
            <a:r>
              <a:rPr lang="ru-RU" dirty="0" err="1" smtClean="0"/>
              <a:t>Церкві</a:t>
            </a:r>
            <a:r>
              <a:rPr lang="ru-RU" dirty="0" smtClean="0"/>
              <a:t>, знаменита «</a:t>
            </a:r>
            <a:r>
              <a:rPr lang="ru-RU" dirty="0" err="1" smtClean="0"/>
              <a:t>Софіївка</a:t>
            </a:r>
            <a:r>
              <a:rPr lang="ru-RU" dirty="0" smtClean="0"/>
              <a:t>» в </a:t>
            </a:r>
            <a:r>
              <a:rPr lang="ru-RU" dirty="0" err="1" smtClean="0"/>
              <a:t>Умані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0"/>
            <a:ext cx="7211144" cy="6123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ransition spd="med" advClick="0" advTm="70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Дякую за увагу!</a:t>
            </a:r>
            <a:endParaRPr lang="ru-RU" dirty="0"/>
          </a:p>
        </p:txBody>
      </p:sp>
    </p:spTree>
  </p:cSld>
  <p:clrMapOvr>
    <a:masterClrMapping/>
  </p:clrMapOvr>
  <p:transition spd="med" advClick="0" advTm="7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 </a:t>
            </a:r>
            <a:r>
              <a:rPr lang="ru-RU" dirty="0" err="1" smtClean="0"/>
              <a:t>кінця</a:t>
            </a:r>
            <a:r>
              <a:rPr lang="ru-RU" dirty="0" smtClean="0"/>
              <a:t> XVIII ст. в </a:t>
            </a:r>
            <a:r>
              <a:rPr lang="ru-RU" dirty="0" err="1" smtClean="0"/>
              <a:t>Україну</a:t>
            </a:r>
            <a:r>
              <a:rPr lang="ru-RU" dirty="0" smtClean="0"/>
              <a:t> </a:t>
            </a:r>
            <a:r>
              <a:rPr lang="ru-RU" dirty="0" err="1" smtClean="0"/>
              <a:t>прийшов</a:t>
            </a:r>
            <a:r>
              <a:rPr lang="ru-RU" dirty="0" smtClean="0"/>
              <a:t> </a:t>
            </a:r>
            <a:r>
              <a:rPr lang="ru-RU" b="1" dirty="0" err="1" smtClean="0"/>
              <a:t>класицизм</a:t>
            </a:r>
            <a:r>
              <a:rPr lang="ru-RU" dirty="0" smtClean="0"/>
              <a:t>, так званий «</a:t>
            </a:r>
            <a:r>
              <a:rPr lang="ru-RU" dirty="0" err="1" smtClean="0"/>
              <a:t>міський</a:t>
            </a:r>
            <a:r>
              <a:rPr lang="ru-RU" dirty="0" smtClean="0"/>
              <a:t> стиль», характерною </a:t>
            </a:r>
            <a:r>
              <a:rPr lang="ru-RU" dirty="0" err="1" smtClean="0"/>
              <a:t>рисою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значне</a:t>
            </a:r>
            <a:r>
              <a:rPr lang="ru-RU" dirty="0" smtClean="0"/>
              <a:t> </a:t>
            </a:r>
            <a:r>
              <a:rPr lang="ru-RU" dirty="0" err="1" smtClean="0"/>
              <a:t>зменшення</a:t>
            </a:r>
            <a:r>
              <a:rPr lang="ru-RU" dirty="0" smtClean="0"/>
              <a:t> церковного </a:t>
            </a:r>
            <a:r>
              <a:rPr lang="ru-RU" dirty="0" err="1" smtClean="0"/>
              <a:t>будівництва</a:t>
            </a:r>
            <a:r>
              <a:rPr lang="ru-RU" dirty="0" smtClean="0"/>
              <a:t>. </a:t>
            </a:r>
            <a:r>
              <a:rPr lang="ru-RU" dirty="0" err="1" smtClean="0"/>
              <a:t>Перевага</a:t>
            </a:r>
            <a:r>
              <a:rPr lang="ru-RU" dirty="0" smtClean="0"/>
              <a:t> стала </a:t>
            </a:r>
            <a:r>
              <a:rPr lang="ru-RU" dirty="0" err="1" smtClean="0"/>
              <a:t>надаватись</a:t>
            </a:r>
            <a:r>
              <a:rPr lang="ru-RU" dirty="0" smtClean="0"/>
              <a:t> палацам та </a:t>
            </a:r>
            <a:r>
              <a:rPr lang="ru-RU" dirty="0" err="1" smtClean="0"/>
              <a:t>громадським</a:t>
            </a:r>
            <a:r>
              <a:rPr lang="ru-RU" dirty="0" smtClean="0"/>
              <a:t> </a:t>
            </a:r>
            <a:r>
              <a:rPr lang="ru-RU" dirty="0" err="1" smtClean="0"/>
              <a:t>будівлям</a:t>
            </a:r>
            <a:r>
              <a:rPr lang="ru-RU" dirty="0" smtClean="0"/>
              <a:t>.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                           </a:t>
            </a:r>
            <a:r>
              <a:rPr lang="ru-RU" sz="1800" dirty="0" err="1" smtClean="0"/>
              <a:t>Одеська</a:t>
            </a:r>
            <a:r>
              <a:rPr lang="ru-RU" sz="1800" dirty="0" smtClean="0"/>
              <a:t> </a:t>
            </a:r>
            <a:r>
              <a:rPr lang="ru-RU" sz="1800" dirty="0" smtClean="0"/>
              <a:t>опера, 1809</a:t>
            </a:r>
            <a:r>
              <a:rPr lang="ru-RU" sz="1800" dirty="0" smtClean="0"/>
              <a:t>,</a:t>
            </a:r>
          </a:p>
          <a:p>
            <a:pPr>
              <a:buNone/>
            </a:pPr>
            <a:r>
              <a:rPr lang="ru-RU" sz="1800" dirty="0" smtClean="0"/>
              <a:t>                              </a:t>
            </a:r>
            <a:r>
              <a:rPr lang="ru-RU" sz="1800" dirty="0" err="1" smtClean="0"/>
              <a:t>архт</a:t>
            </a:r>
            <a:r>
              <a:rPr lang="ru-RU" sz="1800" dirty="0" smtClean="0"/>
              <a:t>. Том де </a:t>
            </a:r>
            <a:r>
              <a:rPr lang="ru-RU" sz="1800" dirty="0" err="1" smtClean="0"/>
              <a:t>Томон</a:t>
            </a:r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Класицизм</a:t>
            </a:r>
            <a:endParaRPr lang="ru-RU" dirty="0"/>
          </a:p>
        </p:txBody>
      </p:sp>
      <p:pic>
        <p:nvPicPr>
          <p:cNvPr id="4" name="Рисунок 3" descr="800px-Odessa_theat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7984" y="3429000"/>
            <a:ext cx="4032448" cy="3024336"/>
          </a:xfrm>
          <a:prstGeom prst="rect">
            <a:avLst/>
          </a:prstGeom>
        </p:spPr>
      </p:pic>
    </p:spTree>
  </p:cSld>
  <p:clrMapOvr>
    <a:masterClrMapping/>
  </p:clrMapOvr>
  <p:transition spd="med" advClick="0" advTm="7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</a:t>
            </a:r>
            <a:r>
              <a:rPr lang="ru-RU" dirty="0" err="1" smtClean="0"/>
              <a:t>архітектурі</a:t>
            </a:r>
            <a:r>
              <a:rPr lang="ru-RU" dirty="0" smtClean="0"/>
              <a:t> </a:t>
            </a:r>
            <a:r>
              <a:rPr lang="en-US" dirty="0" smtClean="0"/>
              <a:t>XIX </a:t>
            </a:r>
            <a:r>
              <a:rPr lang="ru-RU" dirty="0" err="1" smtClean="0"/>
              <a:t>століття</a:t>
            </a:r>
            <a:r>
              <a:rPr lang="ru-RU" dirty="0" smtClean="0"/>
              <a:t> на </a:t>
            </a:r>
            <a:r>
              <a:rPr lang="ru-RU" dirty="0" err="1" smtClean="0"/>
              <a:t>зміну</a:t>
            </a:r>
            <a:r>
              <a:rPr lang="ru-RU" dirty="0" smtClean="0"/>
              <a:t> </a:t>
            </a:r>
            <a:r>
              <a:rPr lang="ru-RU" dirty="0" err="1" smtClean="0"/>
              <a:t>пишноті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розкутості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 </a:t>
            </a:r>
            <a:r>
              <a:rPr lang="ru-RU" dirty="0" err="1" smtClean="0"/>
              <a:t>бароко</a:t>
            </a:r>
            <a:r>
              <a:rPr lang="ru-RU" dirty="0" smtClean="0"/>
              <a:t> </a:t>
            </a:r>
            <a:r>
              <a:rPr lang="ru-RU" dirty="0" err="1" smtClean="0"/>
              <a:t>прийшов</a:t>
            </a:r>
            <a:r>
              <a:rPr lang="ru-RU" dirty="0" smtClean="0"/>
              <a:t> </a:t>
            </a:r>
            <a:r>
              <a:rPr lang="ru-RU" dirty="0" err="1" smtClean="0"/>
              <a:t>стриманий</a:t>
            </a:r>
            <a:r>
              <a:rPr lang="ru-RU" dirty="0" smtClean="0"/>
              <a:t>, </a:t>
            </a:r>
            <a:r>
              <a:rPr lang="ru-RU" dirty="0" err="1" smtClean="0"/>
              <a:t>академічний</a:t>
            </a:r>
            <a:r>
              <a:rPr lang="ru-RU" dirty="0" smtClean="0"/>
              <a:t> стиль </a:t>
            </a:r>
            <a:r>
              <a:rPr lang="ru-RU" dirty="0" err="1" smtClean="0"/>
              <a:t>класицизму</a:t>
            </a:r>
            <a:r>
              <a:rPr lang="ru-RU" dirty="0" smtClean="0"/>
              <a:t>. За </a:t>
            </a:r>
            <a:r>
              <a:rPr lang="ru-RU" dirty="0" err="1" smtClean="0"/>
              <a:t>будівництвом</a:t>
            </a:r>
            <a:r>
              <a:rPr lang="ru-RU" dirty="0" smtClean="0"/>
              <a:t> </a:t>
            </a:r>
            <a:r>
              <a:rPr lang="ru-RU" dirty="0" err="1" smtClean="0"/>
              <a:t>міст</a:t>
            </a:r>
            <a:r>
              <a:rPr lang="ru-RU" dirty="0" smtClean="0"/>
              <a:t> </a:t>
            </a:r>
            <a:r>
              <a:rPr lang="ru-RU" dirty="0" err="1" smtClean="0"/>
              <a:t>наглядали</a:t>
            </a:r>
            <a:r>
              <a:rPr lang="ru-RU" dirty="0" smtClean="0"/>
              <a:t> </a:t>
            </a:r>
            <a:r>
              <a:rPr lang="ru-RU" dirty="0" err="1" smtClean="0"/>
              <a:t>спеціальні</a:t>
            </a:r>
            <a:r>
              <a:rPr lang="ru-RU" dirty="0" smtClean="0"/>
              <a:t> </a:t>
            </a:r>
            <a:r>
              <a:rPr lang="ru-RU" dirty="0" err="1" smtClean="0"/>
              <a:t>комісії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комітети</a:t>
            </a:r>
            <a:r>
              <a:rPr lang="ru-RU" dirty="0" smtClean="0"/>
              <a:t>. </a:t>
            </a:r>
            <a:r>
              <a:rPr lang="ru-RU" dirty="0" err="1" smtClean="0"/>
              <a:t>Громадські</a:t>
            </a:r>
            <a:r>
              <a:rPr lang="ru-RU" dirty="0" smtClean="0"/>
              <a:t> </a:t>
            </a:r>
            <a:r>
              <a:rPr lang="ru-RU" dirty="0" err="1" smtClean="0"/>
              <a:t>споруди</a:t>
            </a:r>
            <a:r>
              <a:rPr lang="ru-RU" dirty="0" smtClean="0"/>
              <a:t> </a:t>
            </a:r>
            <a:r>
              <a:rPr lang="ru-RU" dirty="0" err="1" smtClean="0"/>
              <a:t>будувалися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урахуванням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призначення</a:t>
            </a:r>
            <a:r>
              <a:rPr lang="ru-RU" dirty="0" smtClean="0"/>
              <a:t> — головною метою </a:t>
            </a:r>
            <a:r>
              <a:rPr lang="ru-RU" dirty="0" err="1" smtClean="0"/>
              <a:t>архітектора</a:t>
            </a:r>
            <a:r>
              <a:rPr lang="ru-RU" dirty="0" smtClean="0"/>
              <a:t> стало не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зовнішньої</a:t>
            </a:r>
            <a:r>
              <a:rPr lang="ru-RU" dirty="0" smtClean="0"/>
              <a:t> </a:t>
            </a:r>
            <a:r>
              <a:rPr lang="ru-RU" dirty="0" err="1" smtClean="0"/>
              <a:t>привабливості</a:t>
            </a:r>
            <a:r>
              <a:rPr lang="ru-RU" dirty="0" smtClean="0"/>
              <a:t>, а </a:t>
            </a:r>
            <a:r>
              <a:rPr lang="ru-RU" dirty="0" err="1" smtClean="0"/>
              <a:t>внутрішній</a:t>
            </a:r>
            <a:r>
              <a:rPr lang="ru-RU" dirty="0" smtClean="0"/>
              <a:t> комфорт (</a:t>
            </a:r>
            <a:r>
              <a:rPr lang="ru-RU" dirty="0" err="1" smtClean="0"/>
              <a:t>висока</a:t>
            </a:r>
            <a:r>
              <a:rPr lang="ru-RU" i="1" dirty="0" err="1" smtClean="0"/>
              <a:t>стеля</a:t>
            </a:r>
            <a:r>
              <a:rPr lang="ru-RU" dirty="0" smtClean="0"/>
              <a:t>, </a:t>
            </a:r>
            <a:r>
              <a:rPr lang="ru-RU" dirty="0" err="1" smtClean="0"/>
              <a:t>вентиляція</a:t>
            </a:r>
            <a:r>
              <a:rPr lang="ru-RU" dirty="0" smtClean="0"/>
              <a:t>, </a:t>
            </a:r>
            <a:r>
              <a:rPr lang="ru-RU" dirty="0" err="1" smtClean="0"/>
              <a:t>освітлення</a:t>
            </a:r>
            <a:r>
              <a:rPr lang="ru-RU" dirty="0" smtClean="0"/>
              <a:t>).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Початок </a:t>
            </a:r>
            <a:r>
              <a:rPr lang="en-US" dirty="0" smtClean="0"/>
              <a:t>XIX </a:t>
            </a:r>
            <a:r>
              <a:rPr lang="ru-RU" dirty="0" err="1" smtClean="0"/>
              <a:t>століття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 spd="med" advClick="0" advTm="7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середині</a:t>
            </a:r>
            <a:r>
              <a:rPr lang="ru-RU" dirty="0" smtClean="0"/>
              <a:t> </a:t>
            </a:r>
            <a:r>
              <a:rPr lang="en-US" dirty="0" smtClean="0"/>
              <a:t>XIX</a:t>
            </a:r>
            <a:r>
              <a:rPr lang="uk-UA" dirty="0" smtClean="0"/>
              <a:t> ст.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прекрасними</a:t>
            </a:r>
            <a:r>
              <a:rPr lang="ru-RU" dirty="0" smtClean="0"/>
              <a:t> </a:t>
            </a:r>
            <a:r>
              <a:rPr lang="ru-RU" dirty="0" err="1" smtClean="0"/>
              <a:t>зразками</a:t>
            </a:r>
            <a:r>
              <a:rPr lang="ru-RU" dirty="0" smtClean="0"/>
              <a:t> </a:t>
            </a:r>
            <a:r>
              <a:rPr lang="ru-RU" dirty="0" err="1" smtClean="0"/>
              <a:t>класицизму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величаві</a:t>
            </a:r>
            <a:r>
              <a:rPr lang="ru-RU" dirty="0" smtClean="0"/>
              <a:t> </a:t>
            </a:r>
            <a:r>
              <a:rPr lang="ru-RU" dirty="0" err="1" smtClean="0"/>
              <a:t>палати</a:t>
            </a:r>
            <a:r>
              <a:rPr lang="ru-RU" dirty="0" smtClean="0"/>
              <a:t> </a:t>
            </a:r>
            <a:r>
              <a:rPr lang="ru-RU" dirty="0" err="1" smtClean="0"/>
              <a:t>гетьмана</a:t>
            </a:r>
            <a:r>
              <a:rPr lang="ru-RU" dirty="0" smtClean="0"/>
              <a:t> </a:t>
            </a:r>
            <a:r>
              <a:rPr lang="ru-RU" dirty="0" err="1" smtClean="0"/>
              <a:t>Кирили</a:t>
            </a:r>
            <a:r>
              <a:rPr lang="ru-RU" dirty="0" smtClean="0"/>
              <a:t> </a:t>
            </a:r>
            <a:r>
              <a:rPr lang="ru-RU" dirty="0" err="1" smtClean="0"/>
              <a:t>Розумовського</a:t>
            </a:r>
            <a:r>
              <a:rPr lang="ru-RU" dirty="0" smtClean="0"/>
              <a:t> </a:t>
            </a:r>
            <a:r>
              <a:rPr lang="ru-RU" dirty="0" smtClean="0"/>
              <a:t>в </a:t>
            </a:r>
            <a:r>
              <a:rPr lang="ru-RU" dirty="0" err="1" smtClean="0"/>
              <a:t>Почепі</a:t>
            </a:r>
            <a:r>
              <a:rPr lang="ru-RU" dirty="0" smtClean="0"/>
              <a:t>, </a:t>
            </a:r>
            <a:r>
              <a:rPr lang="ru-RU" dirty="0" err="1" smtClean="0"/>
              <a:t>Яготині</a:t>
            </a:r>
            <a:r>
              <a:rPr lang="ru-RU" dirty="0" smtClean="0"/>
              <a:t> </a:t>
            </a:r>
            <a:r>
              <a:rPr lang="ru-RU" dirty="0" smtClean="0"/>
              <a:t>,</a:t>
            </a:r>
            <a:r>
              <a:rPr lang="ru-RU" dirty="0" smtClean="0"/>
              <a:t> </a:t>
            </a:r>
            <a:r>
              <a:rPr lang="ru-RU" dirty="0" err="1" smtClean="0"/>
              <a:t>Глухові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 </a:t>
            </a:r>
            <a:r>
              <a:rPr lang="ru-RU" dirty="0" err="1" smtClean="0"/>
              <a:t>Батурині</a:t>
            </a:r>
            <a:r>
              <a:rPr lang="ru-RU" dirty="0" smtClean="0"/>
              <a:t>. </a:t>
            </a:r>
            <a:r>
              <a:rPr lang="ru-RU" dirty="0" err="1" smtClean="0"/>
              <a:t>Зате</a:t>
            </a:r>
            <a:r>
              <a:rPr lang="ru-RU" dirty="0" smtClean="0"/>
              <a:t> </a:t>
            </a:r>
            <a:r>
              <a:rPr lang="ru-RU" dirty="0" err="1" smtClean="0"/>
              <a:t>справжнім</a:t>
            </a:r>
            <a:r>
              <a:rPr lang="ru-RU" dirty="0" smtClean="0"/>
              <a:t> </a:t>
            </a:r>
            <a:r>
              <a:rPr lang="ru-RU" dirty="0" err="1" smtClean="0"/>
              <a:t>мистецьким</a:t>
            </a:r>
            <a:r>
              <a:rPr lang="ru-RU" dirty="0" smtClean="0"/>
              <a:t> </a:t>
            </a:r>
            <a:r>
              <a:rPr lang="ru-RU" dirty="0" err="1" smtClean="0"/>
              <a:t>витвором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палата в </a:t>
            </a:r>
            <a:r>
              <a:rPr lang="ru-RU" dirty="0" err="1" smtClean="0"/>
              <a:t>новій</a:t>
            </a:r>
            <a:r>
              <a:rPr lang="ru-RU" dirty="0" smtClean="0"/>
              <a:t> </a:t>
            </a:r>
            <a:r>
              <a:rPr lang="ru-RU" dirty="0" err="1" smtClean="0"/>
              <a:t>столиці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 — </a:t>
            </a:r>
            <a:r>
              <a:rPr lang="ru-RU" dirty="0" err="1" smtClean="0"/>
              <a:t>Батурині</a:t>
            </a:r>
            <a:r>
              <a:rPr lang="ru-RU" dirty="0" smtClean="0"/>
              <a:t>, </a:t>
            </a:r>
            <a:r>
              <a:rPr lang="ru-RU" dirty="0" err="1" smtClean="0"/>
              <a:t>побудована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1799 — 1803 </a:t>
            </a:r>
            <a:r>
              <a:rPr lang="ru-RU" dirty="0" err="1" smtClean="0"/>
              <a:t>рр</a:t>
            </a:r>
            <a:r>
              <a:rPr lang="ru-RU" dirty="0" smtClean="0"/>
              <a:t>., де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помітні</a:t>
            </a:r>
            <a:r>
              <a:rPr lang="ru-RU" dirty="0" smtClean="0"/>
              <a:t> </a:t>
            </a:r>
            <a:r>
              <a:rPr lang="ru-RU" dirty="0" err="1" smtClean="0"/>
              <a:t>впливи</a:t>
            </a:r>
            <a:r>
              <a:rPr lang="ru-RU" dirty="0" smtClean="0"/>
              <a:t> стилю </a:t>
            </a:r>
            <a:r>
              <a:rPr lang="ru-RU" dirty="0" err="1" smtClean="0"/>
              <a:t>Людовіка</a:t>
            </a:r>
            <a:r>
              <a:rPr lang="ru-RU" dirty="0" smtClean="0"/>
              <a:t> </a:t>
            </a:r>
            <a:r>
              <a:rPr lang="en-US" dirty="0" smtClean="0"/>
              <a:t>XVI. </a:t>
            </a:r>
            <a:r>
              <a:rPr lang="ru-RU" dirty="0" smtClean="0"/>
              <a:t>Не </a:t>
            </a:r>
            <a:r>
              <a:rPr lang="ru-RU" dirty="0" err="1" smtClean="0"/>
              <a:t>менш</a:t>
            </a:r>
            <a:r>
              <a:rPr lang="ru-RU" dirty="0" smtClean="0"/>
              <a:t> </a:t>
            </a:r>
            <a:r>
              <a:rPr lang="ru-RU" dirty="0" err="1" smtClean="0"/>
              <a:t>цікава</a:t>
            </a:r>
            <a:r>
              <a:rPr lang="ru-RU" dirty="0" smtClean="0"/>
              <a:t> </a:t>
            </a:r>
            <a:r>
              <a:rPr lang="ru-RU" dirty="0" err="1" smtClean="0"/>
              <a:t>величезна</a:t>
            </a:r>
            <a:r>
              <a:rPr lang="ru-RU" dirty="0" smtClean="0"/>
              <a:t> </a:t>
            </a:r>
            <a:r>
              <a:rPr lang="ru-RU" dirty="0" err="1" smtClean="0"/>
              <a:t>садиба</a:t>
            </a:r>
            <a:r>
              <a:rPr lang="ru-RU" dirty="0" smtClean="0"/>
              <a:t> </a:t>
            </a:r>
            <a:r>
              <a:rPr lang="ru-RU" dirty="0" err="1" smtClean="0"/>
              <a:t>Завадовського</a:t>
            </a:r>
            <a:r>
              <a:rPr lang="ru-RU" dirty="0" smtClean="0"/>
              <a:t> в </a:t>
            </a:r>
            <a:r>
              <a:rPr lang="ru-RU" dirty="0" err="1" smtClean="0"/>
              <a:t>Ляличах</a:t>
            </a:r>
            <a:r>
              <a:rPr lang="ru-RU" dirty="0" smtClean="0"/>
              <a:t> (арх. </a:t>
            </a:r>
            <a:r>
              <a:rPr lang="ru-RU" dirty="0" err="1" smtClean="0"/>
              <a:t>Джакомо</a:t>
            </a:r>
            <a:r>
              <a:rPr lang="ru-RU" dirty="0" smtClean="0"/>
              <a:t> </a:t>
            </a:r>
            <a:r>
              <a:rPr lang="ru-RU" dirty="0" err="1" smtClean="0"/>
              <a:t>Кваренгі</a:t>
            </a:r>
            <a:r>
              <a:rPr lang="ru-RU" dirty="0" smtClean="0"/>
              <a:t>, 1794—95), де </a:t>
            </a:r>
            <a:r>
              <a:rPr lang="ru-RU" dirty="0" err="1" smtClean="0"/>
              <a:t>цілий</a:t>
            </a:r>
            <a:r>
              <a:rPr lang="ru-RU" dirty="0" smtClean="0"/>
              <a:t> комплекс </a:t>
            </a:r>
            <a:r>
              <a:rPr lang="ru-RU" dirty="0" err="1" smtClean="0"/>
              <a:t>будов</a:t>
            </a:r>
            <a:r>
              <a:rPr lang="ru-RU" dirty="0" smtClean="0"/>
              <a:t> </a:t>
            </a:r>
            <a:r>
              <a:rPr lang="ru-RU" dirty="0" err="1" smtClean="0"/>
              <a:t>створює</a:t>
            </a:r>
            <a:r>
              <a:rPr lang="ru-RU" dirty="0" smtClean="0"/>
              <a:t> </a:t>
            </a:r>
            <a:r>
              <a:rPr lang="ru-RU" dirty="0" err="1" smtClean="0"/>
              <a:t>колосальне</a:t>
            </a:r>
            <a:r>
              <a:rPr lang="ru-RU" dirty="0" smtClean="0"/>
              <a:t> </a:t>
            </a:r>
            <a:r>
              <a:rPr lang="ru-RU" dirty="0" err="1" smtClean="0"/>
              <a:t>півколо</a:t>
            </a:r>
            <a:r>
              <a:rPr lang="ru-RU" dirty="0" smtClean="0"/>
              <a:t>, а </a:t>
            </a:r>
            <a:r>
              <a:rPr lang="ru-RU" dirty="0" err="1" smtClean="0"/>
              <a:t>головний</a:t>
            </a:r>
            <a:r>
              <a:rPr lang="ru-RU" dirty="0" smtClean="0"/>
              <a:t> корпус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витончені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т.зв</a:t>
            </a:r>
            <a:r>
              <a:rPr lang="ru-RU" dirty="0" smtClean="0"/>
              <a:t>. </a:t>
            </a:r>
            <a:r>
              <a:rPr lang="ru-RU" dirty="0" err="1" smtClean="0"/>
              <a:t>палладіанства</a:t>
            </a:r>
            <a:r>
              <a:rPr lang="ru-RU" dirty="0" smtClean="0"/>
              <a:t>— </a:t>
            </a:r>
            <a:r>
              <a:rPr lang="ru-RU" dirty="0" smtClean="0"/>
              <a:t>типу </a:t>
            </a:r>
            <a:r>
              <a:rPr lang="ru-RU" dirty="0" err="1" smtClean="0"/>
              <a:t>Вілла</a:t>
            </a:r>
            <a:r>
              <a:rPr lang="ru-RU" dirty="0" smtClean="0"/>
              <a:t> Ротонда </a:t>
            </a:r>
            <a:r>
              <a:rPr lang="ru-RU" dirty="0" err="1" smtClean="0"/>
              <a:t>поблизу</a:t>
            </a:r>
            <a:r>
              <a:rPr lang="ru-RU" dirty="0" smtClean="0"/>
              <a:t> </a:t>
            </a:r>
            <a:r>
              <a:rPr lang="ru-RU" dirty="0" err="1" smtClean="0"/>
              <a:t>Віценци</a:t>
            </a:r>
            <a:r>
              <a:rPr lang="ru-RU" dirty="0" smtClean="0"/>
              <a:t> в </a:t>
            </a:r>
            <a:r>
              <a:rPr lang="ru-RU" dirty="0" err="1" smtClean="0"/>
              <a:t>Італії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Середина </a:t>
            </a:r>
            <a:r>
              <a:rPr lang="en-US" dirty="0" smtClean="0"/>
              <a:t>XIX</a:t>
            </a:r>
            <a:r>
              <a:rPr lang="uk-UA" dirty="0" smtClean="0"/>
              <a:t> ст.</a:t>
            </a:r>
            <a:endParaRPr lang="ru-RU" dirty="0"/>
          </a:p>
        </p:txBody>
      </p:sp>
    </p:spTree>
  </p:cSld>
  <p:clrMapOvr>
    <a:masterClrMapping/>
  </p:clrMapOvr>
  <p:transition spd="med" advClick="0" advTm="7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98664813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1651857"/>
            <a:ext cx="6552728" cy="436424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Палац </a:t>
            </a:r>
            <a:r>
              <a:rPr lang="ru-RU" dirty="0" err="1" smtClean="0"/>
              <a:t>Розумовського</a:t>
            </a:r>
            <a:r>
              <a:rPr lang="ru-RU" dirty="0" smtClean="0"/>
              <a:t> у </a:t>
            </a:r>
            <a:r>
              <a:rPr lang="ru-RU" dirty="0" err="1" smtClean="0"/>
              <a:t>Батурині</a:t>
            </a:r>
            <a:endParaRPr lang="ru-RU" dirty="0"/>
          </a:p>
        </p:txBody>
      </p:sp>
    </p:spTree>
  </p:cSld>
  <p:clrMapOvr>
    <a:masterClrMapping/>
  </p:clrMapOvr>
  <p:transition spd="med" advClick="0" advTm="7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 </a:t>
            </a:r>
            <a:r>
              <a:rPr lang="ru-RU" dirty="0" err="1" smtClean="0"/>
              <a:t>другій</a:t>
            </a:r>
            <a:r>
              <a:rPr lang="ru-RU" dirty="0" smtClean="0"/>
              <a:t> </a:t>
            </a:r>
            <a:r>
              <a:rPr lang="ru-RU" dirty="0" err="1" smtClean="0"/>
              <a:t>половині</a:t>
            </a:r>
            <a:r>
              <a:rPr lang="ru-RU" dirty="0" smtClean="0"/>
              <a:t> </a:t>
            </a:r>
            <a:r>
              <a:rPr lang="en-US" dirty="0" smtClean="0"/>
              <a:t>XIX </a:t>
            </a:r>
            <a:r>
              <a:rPr lang="ru-RU" dirty="0" err="1" smtClean="0"/>
              <a:t>століття</a:t>
            </a:r>
            <a:r>
              <a:rPr lang="ru-RU" dirty="0" smtClean="0"/>
              <a:t> </a:t>
            </a:r>
            <a:r>
              <a:rPr lang="ru-RU" dirty="0" err="1" smtClean="0"/>
              <a:t>стильова</a:t>
            </a:r>
            <a:r>
              <a:rPr lang="ru-RU" dirty="0" smtClean="0"/>
              <a:t> </a:t>
            </a:r>
            <a:r>
              <a:rPr lang="ru-RU" dirty="0" err="1" smtClean="0"/>
              <a:t>єдність</a:t>
            </a:r>
            <a:r>
              <a:rPr lang="ru-RU" dirty="0" smtClean="0"/>
              <a:t> </a:t>
            </a:r>
            <a:r>
              <a:rPr lang="ru-RU" dirty="0" err="1" smtClean="0"/>
              <a:t>класицизму</a:t>
            </a:r>
            <a:r>
              <a:rPr lang="ru-RU" dirty="0" smtClean="0"/>
              <a:t> </a:t>
            </a:r>
            <a:r>
              <a:rPr lang="ru-RU" dirty="0" err="1" smtClean="0"/>
              <a:t>руйнується</a:t>
            </a:r>
            <a:r>
              <a:rPr lang="ru-RU" dirty="0" smtClean="0"/>
              <a:t>. Складна </a:t>
            </a:r>
            <a:r>
              <a:rPr lang="ru-RU" dirty="0" err="1" smtClean="0"/>
              <a:t>епоха</a:t>
            </a:r>
            <a:r>
              <a:rPr lang="ru-RU" dirty="0" smtClean="0"/>
              <a:t> </a:t>
            </a:r>
            <a:r>
              <a:rPr lang="ru-RU" dirty="0" err="1" smtClean="0"/>
              <a:t>утвердження</a:t>
            </a:r>
            <a:r>
              <a:rPr lang="ru-RU" dirty="0" smtClean="0"/>
              <a:t> </a:t>
            </a:r>
            <a:r>
              <a:rPr lang="ru-RU" dirty="0" err="1" smtClean="0"/>
              <a:t>капіталізму</a:t>
            </a:r>
            <a:r>
              <a:rPr lang="ru-RU" dirty="0" smtClean="0"/>
              <a:t> </a:t>
            </a:r>
            <a:r>
              <a:rPr lang="ru-RU" dirty="0" err="1" smtClean="0"/>
              <a:t>відбилася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архітектурі</a:t>
            </a:r>
            <a:r>
              <a:rPr lang="ru-RU" dirty="0" smtClean="0"/>
              <a:t>: </a:t>
            </a:r>
            <a:r>
              <a:rPr lang="ru-RU" dirty="0" err="1" smtClean="0"/>
              <a:t>з'являються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матеріали</a:t>
            </a:r>
            <a:r>
              <a:rPr lang="ru-RU" dirty="0" smtClean="0"/>
              <a:t>,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замовники</a:t>
            </a:r>
            <a:r>
              <a:rPr lang="ru-RU" dirty="0" smtClean="0"/>
              <a:t>.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напрям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отримав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 «</a:t>
            </a:r>
            <a:r>
              <a:rPr lang="ru-RU" dirty="0" err="1" smtClean="0"/>
              <a:t>еклектика</a:t>
            </a:r>
            <a:r>
              <a:rPr lang="ru-RU" dirty="0" smtClean="0"/>
              <a:t>» (</a:t>
            </a:r>
            <a:r>
              <a:rPr lang="ru-RU" dirty="0" err="1" smtClean="0"/>
              <a:t>змішування</a:t>
            </a:r>
            <a:r>
              <a:rPr lang="ru-RU" dirty="0" smtClean="0"/>
              <a:t>). У </a:t>
            </a:r>
            <a:r>
              <a:rPr lang="ru-RU" dirty="0" err="1" smtClean="0"/>
              <a:t>київських</a:t>
            </a:r>
            <a:r>
              <a:rPr lang="ru-RU" dirty="0" smtClean="0"/>
              <a:t> фасадах того часу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побачити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 готику, 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ренесанс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романський</a:t>
            </a:r>
            <a:r>
              <a:rPr lang="ru-RU" dirty="0" smtClean="0"/>
              <a:t> стиль, </a:t>
            </a:r>
            <a:r>
              <a:rPr lang="ru-RU" dirty="0" err="1" smtClean="0"/>
              <a:t>багато</a:t>
            </a:r>
            <a:r>
              <a:rPr lang="ru-RU" dirty="0" smtClean="0"/>
              <a:t> </a:t>
            </a:r>
            <a:r>
              <a:rPr lang="ru-RU" dirty="0" err="1" smtClean="0"/>
              <a:t>будівель</a:t>
            </a:r>
            <a:r>
              <a:rPr lang="ru-RU" dirty="0" smtClean="0"/>
              <a:t> в «</a:t>
            </a:r>
            <a:r>
              <a:rPr lang="ru-RU" dirty="0" err="1" smtClean="0"/>
              <a:t>цегельному</a:t>
            </a:r>
            <a:r>
              <a:rPr lang="ru-RU" dirty="0" smtClean="0"/>
              <a:t> </a:t>
            </a:r>
            <a:r>
              <a:rPr lang="ru-RU" dirty="0" err="1" smtClean="0"/>
              <a:t>стилі</a:t>
            </a:r>
            <a:r>
              <a:rPr lang="ru-RU" dirty="0" smtClean="0"/>
              <a:t>» (</a:t>
            </a:r>
            <a:r>
              <a:rPr lang="ru-RU" dirty="0" err="1" smtClean="0"/>
              <a:t>головна</a:t>
            </a:r>
            <a:r>
              <a:rPr lang="ru-RU" dirty="0" smtClean="0"/>
              <a:t> прикраса — </a:t>
            </a:r>
            <a:r>
              <a:rPr lang="ru-RU" dirty="0" err="1" smtClean="0"/>
              <a:t>нештукатурена</a:t>
            </a:r>
            <a:r>
              <a:rPr lang="ru-RU" dirty="0" smtClean="0"/>
              <a:t> </a:t>
            </a:r>
            <a:r>
              <a:rPr lang="ru-RU" dirty="0" err="1" smtClean="0"/>
              <a:t>цегельна</a:t>
            </a:r>
            <a:r>
              <a:rPr lang="ru-RU" dirty="0" smtClean="0"/>
              <a:t> кладка).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Друга половина </a:t>
            </a:r>
            <a:r>
              <a:rPr lang="en-US" dirty="0" smtClean="0"/>
              <a:t>XIX </a:t>
            </a:r>
            <a:r>
              <a:rPr lang="ru-RU" dirty="0" err="1" smtClean="0"/>
              <a:t>століття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 spd="med" advClick="0" advTm="7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Centr_Poltavy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422666"/>
            <a:ext cx="3960440" cy="2970330"/>
          </a:xfrm>
        </p:spPr>
      </p:pic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355976" y="548680"/>
            <a:ext cx="4194048" cy="5544616"/>
          </a:xfrm>
        </p:spPr>
        <p:txBody>
          <a:bodyPr>
            <a:normAutofit/>
          </a:bodyPr>
          <a:lstStyle/>
          <a:p>
            <a:r>
              <a:rPr lang="ru-RU" sz="2400" dirty="0" err="1" smtClean="0"/>
              <a:t>Будинок</a:t>
            </a:r>
            <a:r>
              <a:rPr lang="ru-RU" sz="2400" dirty="0" smtClean="0"/>
              <a:t> </a:t>
            </a:r>
            <a:r>
              <a:rPr lang="ru-RU" sz="2400" dirty="0" err="1" smtClean="0"/>
              <a:t>міської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адміністрації</a:t>
            </a:r>
            <a:r>
              <a:rPr lang="ru-RU" sz="2400" dirty="0" smtClean="0"/>
              <a:t> </a:t>
            </a:r>
            <a:r>
              <a:rPr lang="ru-RU" sz="2400" dirty="0" err="1" smtClean="0"/>
              <a:t>Полтави</a:t>
            </a:r>
            <a:endParaRPr lang="ru-RU" sz="2400" dirty="0" smtClean="0"/>
          </a:p>
          <a:p>
            <a:endParaRPr lang="uk-UA" sz="2400" dirty="0" smtClean="0"/>
          </a:p>
          <a:p>
            <a:endParaRPr lang="uk-UA" sz="2400" dirty="0" smtClean="0"/>
          </a:p>
          <a:p>
            <a:endParaRPr lang="uk-UA" sz="2400" dirty="0" smtClean="0"/>
          </a:p>
          <a:p>
            <a:r>
              <a:rPr lang="ru-RU" sz="2400" dirty="0" err="1" smtClean="0"/>
              <a:t>Обсерваторія</a:t>
            </a:r>
            <a:r>
              <a:rPr lang="ru-RU" sz="2400" dirty="0" smtClean="0"/>
              <a:t>, 1827 </a:t>
            </a:r>
            <a:r>
              <a:rPr lang="ru-RU" sz="2400" dirty="0" err="1" smtClean="0"/>
              <a:t>рік</a:t>
            </a:r>
            <a:r>
              <a:rPr lang="ru-RU" sz="2400" dirty="0" smtClean="0"/>
              <a:t>,  </a:t>
            </a:r>
            <a:r>
              <a:rPr lang="ru-RU" sz="2400" dirty="0" err="1" smtClean="0"/>
              <a:t>Миколаїв</a:t>
            </a:r>
            <a:endParaRPr lang="ru-RU" sz="2400" dirty="0"/>
          </a:p>
        </p:txBody>
      </p:sp>
      <p:pic>
        <p:nvPicPr>
          <p:cNvPr id="6" name="Рисунок 5" descr="800px-Обсерватория_Ник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501008"/>
            <a:ext cx="3960440" cy="2944099"/>
          </a:xfrm>
          <a:prstGeom prst="rect">
            <a:avLst/>
          </a:prstGeom>
        </p:spPr>
      </p:pic>
    </p:spTree>
  </p:cSld>
  <p:clrMapOvr>
    <a:masterClrMapping/>
  </p:clrMapOvr>
  <p:transition spd="med" advClick="0" advTm="7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24000"/>
            <a:ext cx="5122912" cy="4785320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Пошук</a:t>
            </a:r>
            <a:r>
              <a:rPr lang="ru-RU" dirty="0" smtClean="0"/>
              <a:t> все </a:t>
            </a:r>
            <a:r>
              <a:rPr lang="ru-RU" dirty="0" err="1" smtClean="0"/>
              <a:t>більшої</a:t>
            </a:r>
            <a:r>
              <a:rPr lang="ru-RU" dirty="0" smtClean="0"/>
              <a:t> </a:t>
            </a:r>
            <a:r>
              <a:rPr lang="ru-RU" dirty="0" err="1" smtClean="0"/>
              <a:t>різноманітності</a:t>
            </a:r>
            <a:r>
              <a:rPr lang="ru-RU" dirty="0" smtClean="0"/>
              <a:t> </a:t>
            </a:r>
            <a:r>
              <a:rPr lang="ru-RU" dirty="0" err="1" smtClean="0"/>
              <a:t>викликав</a:t>
            </a:r>
            <a:r>
              <a:rPr lang="ru-RU" dirty="0" smtClean="0"/>
              <a:t> </a:t>
            </a:r>
            <a:r>
              <a:rPr lang="ru-RU" dirty="0" err="1" smtClean="0"/>
              <a:t>інтерес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до </a:t>
            </a:r>
            <a:r>
              <a:rPr lang="ru-RU" dirty="0" err="1" smtClean="0"/>
              <a:t>візантійсько-російських</a:t>
            </a:r>
            <a:r>
              <a:rPr lang="ru-RU" dirty="0" smtClean="0"/>
              <a:t> </a:t>
            </a:r>
            <a:r>
              <a:rPr lang="ru-RU" dirty="0" err="1" smtClean="0"/>
              <a:t>традицій</a:t>
            </a:r>
            <a:r>
              <a:rPr lang="ru-RU" dirty="0" smtClean="0"/>
              <a:t>. Вони </a:t>
            </a:r>
            <a:r>
              <a:rPr lang="ru-RU" dirty="0" err="1" smtClean="0"/>
              <a:t>чітко</a:t>
            </a:r>
            <a:r>
              <a:rPr lang="ru-RU" dirty="0" smtClean="0"/>
              <a:t> </a:t>
            </a:r>
            <a:r>
              <a:rPr lang="ru-RU" dirty="0" err="1" smtClean="0"/>
              <a:t>простежуються</a:t>
            </a:r>
            <a:r>
              <a:rPr lang="ru-RU" dirty="0" smtClean="0"/>
              <a:t> у </a:t>
            </a:r>
            <a:r>
              <a:rPr lang="ru-RU" dirty="0" err="1" smtClean="0"/>
              <a:t>будові</a:t>
            </a:r>
            <a:r>
              <a:rPr lang="ru-RU" dirty="0" smtClean="0"/>
              <a:t> </a:t>
            </a:r>
            <a:r>
              <a:rPr lang="ru-RU" dirty="0" err="1" smtClean="0"/>
              <a:t>найбільшого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Києві</a:t>
            </a:r>
            <a:r>
              <a:rPr lang="ru-RU" dirty="0" smtClean="0"/>
              <a:t> кафедрального </a:t>
            </a:r>
            <a:r>
              <a:rPr lang="ru-RU" dirty="0" err="1" smtClean="0"/>
              <a:t>Володимирського</a:t>
            </a:r>
            <a:r>
              <a:rPr lang="ru-RU" dirty="0" smtClean="0"/>
              <a:t> собору,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споруджувався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20 </a:t>
            </a:r>
            <a:r>
              <a:rPr lang="ru-RU" dirty="0" err="1" smtClean="0"/>
              <a:t>років</a:t>
            </a:r>
            <a:r>
              <a:rPr lang="ru-RU" dirty="0" smtClean="0"/>
              <a:t> (1862—1886) за проектами І. </a:t>
            </a:r>
            <a:r>
              <a:rPr lang="ru-RU" dirty="0" err="1" smtClean="0"/>
              <a:t>Штрома</a:t>
            </a:r>
            <a:r>
              <a:rPr lang="ru-RU" dirty="0" smtClean="0"/>
              <a:t>, П. </a:t>
            </a:r>
            <a:r>
              <a:rPr lang="ru-RU" dirty="0" err="1" smtClean="0"/>
              <a:t>Спарро</a:t>
            </a:r>
            <a:r>
              <a:rPr lang="ru-RU" dirty="0" smtClean="0"/>
              <a:t>, О. </a:t>
            </a:r>
            <a:r>
              <a:rPr lang="ru-RU" dirty="0" err="1" smtClean="0"/>
              <a:t>Беретті</a:t>
            </a:r>
            <a:r>
              <a:rPr lang="ru-RU" dirty="0" smtClean="0"/>
              <a:t>. Участь у </a:t>
            </a:r>
            <a:r>
              <a:rPr lang="ru-RU" dirty="0" err="1" smtClean="0"/>
              <a:t>розписах</a:t>
            </a:r>
            <a:r>
              <a:rPr lang="ru-RU" dirty="0" smtClean="0"/>
              <a:t> собору В. Васнецова, М. Врубеля </a:t>
            </a:r>
            <a:r>
              <a:rPr lang="ru-RU" dirty="0" err="1" smtClean="0"/>
              <a:t>зробило</a:t>
            </a:r>
            <a:r>
              <a:rPr lang="ru-RU" dirty="0" smtClean="0"/>
              <a:t> собор </a:t>
            </a:r>
            <a:r>
              <a:rPr lang="ru-RU" dirty="0" err="1" smtClean="0"/>
              <a:t>видатним</a:t>
            </a:r>
            <a:r>
              <a:rPr lang="ru-RU" dirty="0" smtClean="0"/>
              <a:t> </a:t>
            </a:r>
            <a:r>
              <a:rPr lang="ru-RU" dirty="0" err="1" smtClean="0"/>
              <a:t>явищем</a:t>
            </a:r>
            <a:r>
              <a:rPr lang="ru-RU" dirty="0" smtClean="0"/>
              <a:t> у монументальному </a:t>
            </a:r>
            <a:r>
              <a:rPr lang="ru-RU" dirty="0" err="1" smtClean="0"/>
              <a:t>образотворчому</a:t>
            </a:r>
            <a:r>
              <a:rPr lang="ru-RU" dirty="0" smtClean="0"/>
              <a:t> </a:t>
            </a:r>
            <a:r>
              <a:rPr lang="ru-RU" dirty="0" err="1" smtClean="0"/>
              <a:t>мистецтві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Володимирський собор. </a:t>
            </a:r>
            <a:endParaRPr lang="ru-RU" dirty="0"/>
          </a:p>
        </p:txBody>
      </p:sp>
      <p:pic>
        <p:nvPicPr>
          <p:cNvPr id="4" name="Рисунок 3" descr="Володимирський_кафедральний_собор_Київ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1700808"/>
            <a:ext cx="3384376" cy="4032448"/>
          </a:xfrm>
          <a:prstGeom prst="rect">
            <a:avLst/>
          </a:prstGeom>
        </p:spPr>
      </p:pic>
    </p:spTree>
  </p:cSld>
  <p:clrMapOvr>
    <a:masterClrMapping/>
  </p:clrMapOvr>
  <p:transition spd="med" advClick="0" advTm="7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KraevedMuz_Poltava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1124744"/>
            <a:ext cx="4718822" cy="3168352"/>
          </a:xfrm>
        </p:spPr>
      </p:pic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395536" y="1268760"/>
            <a:ext cx="8370512" cy="5112568"/>
          </a:xfrm>
        </p:spPr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3000" dirty="0" smtClean="0"/>
              <a:t>Першим </a:t>
            </a:r>
            <a:r>
              <a:rPr lang="ru-RU" sz="3000" dirty="0" smtClean="0"/>
              <a:t>проектом у </a:t>
            </a:r>
            <a:r>
              <a:rPr lang="ru-RU" sz="3000" dirty="0" err="1" smtClean="0"/>
              <a:t>власне</a:t>
            </a:r>
            <a:r>
              <a:rPr lang="ru-RU" sz="3000" dirty="0" smtClean="0"/>
              <a:t> </a:t>
            </a:r>
            <a:r>
              <a:rPr lang="ru-RU" sz="3000" dirty="0" err="1" smtClean="0"/>
              <a:t>українському</a:t>
            </a:r>
            <a:r>
              <a:rPr lang="ru-RU" sz="3000" dirty="0" smtClean="0"/>
              <a:t> </a:t>
            </a:r>
            <a:r>
              <a:rPr lang="ru-RU" sz="3000" dirty="0" err="1" smtClean="0"/>
              <a:t>стилі</a:t>
            </a:r>
            <a:r>
              <a:rPr lang="ru-RU" sz="3000" dirty="0" smtClean="0"/>
              <a:t> </a:t>
            </a:r>
            <a:r>
              <a:rPr lang="ru-RU" sz="3000" dirty="0" err="1" smtClean="0"/>
              <a:t>вважають</a:t>
            </a:r>
            <a:r>
              <a:rPr lang="ru-RU" sz="3000" dirty="0" smtClean="0"/>
              <a:t> </a:t>
            </a:r>
            <a:r>
              <a:rPr lang="ru-RU" sz="3000" dirty="0" err="1" smtClean="0"/>
              <a:t>прийнятий</a:t>
            </a:r>
            <a:r>
              <a:rPr lang="ru-RU" sz="3000" dirty="0" smtClean="0"/>
              <a:t> в 1903 </a:t>
            </a:r>
            <a:r>
              <a:rPr lang="ru-RU" sz="3000" dirty="0" err="1" smtClean="0"/>
              <a:t>році</a:t>
            </a:r>
            <a:r>
              <a:rPr lang="ru-RU" sz="3000" dirty="0" smtClean="0"/>
              <a:t> проект </a:t>
            </a:r>
            <a:r>
              <a:rPr lang="ru-RU" sz="3000" dirty="0" err="1" smtClean="0"/>
              <a:t>будівлі</a:t>
            </a:r>
            <a:r>
              <a:rPr lang="ru-RU" sz="3000" dirty="0" smtClean="0"/>
              <a:t> </a:t>
            </a:r>
            <a:r>
              <a:rPr lang="ru-RU" sz="3000" dirty="0" err="1" smtClean="0"/>
              <a:t>Полтавського</a:t>
            </a:r>
            <a:r>
              <a:rPr lang="ru-RU" sz="3000" dirty="0" smtClean="0"/>
              <a:t> земства </a:t>
            </a:r>
            <a:r>
              <a:rPr lang="ru-RU" sz="3000" dirty="0" err="1" smtClean="0"/>
              <a:t>архітектора</a:t>
            </a:r>
            <a:r>
              <a:rPr lang="ru-RU" sz="3000" dirty="0" smtClean="0"/>
              <a:t> В. </a:t>
            </a:r>
            <a:r>
              <a:rPr lang="ru-RU" sz="3000" dirty="0" err="1" smtClean="0"/>
              <a:t>Кричевського</a:t>
            </a:r>
            <a:r>
              <a:rPr lang="ru-RU" sz="3000" dirty="0" smtClean="0"/>
              <a:t>. </a:t>
            </a:r>
            <a:r>
              <a:rPr lang="ru-RU" sz="3000" dirty="0" err="1" smtClean="0"/>
              <a:t>Розписи</a:t>
            </a:r>
            <a:r>
              <a:rPr lang="ru-RU" sz="3000" dirty="0" smtClean="0"/>
              <a:t> </a:t>
            </a:r>
            <a:r>
              <a:rPr lang="ru-RU" sz="3000" dirty="0" err="1" smtClean="0"/>
              <a:t>цієї</a:t>
            </a:r>
            <a:r>
              <a:rPr lang="ru-RU" sz="3000" dirty="0" smtClean="0"/>
              <a:t> </a:t>
            </a:r>
            <a:r>
              <a:rPr lang="ru-RU" sz="3000" dirty="0" err="1" smtClean="0"/>
              <a:t>будівлі</a:t>
            </a:r>
            <a:r>
              <a:rPr lang="ru-RU" sz="3000" dirty="0" smtClean="0"/>
              <a:t> </a:t>
            </a:r>
            <a:r>
              <a:rPr lang="ru-RU" sz="3000" dirty="0" err="1" smtClean="0"/>
              <a:t>виконав</a:t>
            </a:r>
            <a:r>
              <a:rPr lang="ru-RU" sz="3000" dirty="0" smtClean="0"/>
              <a:t> художник </a:t>
            </a:r>
            <a:r>
              <a:rPr lang="ru-RU" sz="3000" dirty="0" err="1" smtClean="0"/>
              <a:t>Васильківський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0"/>
            <a:ext cx="8007424" cy="1066800"/>
          </a:xfrm>
        </p:spPr>
        <p:txBody>
          <a:bodyPr>
            <a:normAutofit/>
          </a:bodyPr>
          <a:lstStyle/>
          <a:p>
            <a:r>
              <a:rPr lang="uk-UA" sz="4400" b="0" dirty="0" smtClean="0"/>
              <a:t>Полтавське земство</a:t>
            </a:r>
            <a:endParaRPr lang="ru-RU" sz="4400" b="0" dirty="0"/>
          </a:p>
        </p:txBody>
      </p:sp>
    </p:spTree>
  </p:cSld>
  <p:clrMapOvr>
    <a:masterClrMapping/>
  </p:clrMapOvr>
  <p:transition spd="med" advClick="0" advTm="7000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65</TotalTime>
  <Words>128</Words>
  <Application>Microsoft Office PowerPoint</Application>
  <PresentationFormat>Экран (4:3)</PresentationFormat>
  <Paragraphs>40</Paragraphs>
  <Slides>12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Бумажная</vt:lpstr>
      <vt:lpstr>Архітектура XIX століття в Україні</vt:lpstr>
      <vt:lpstr>Класицизм</vt:lpstr>
      <vt:lpstr>Початок XIX століття </vt:lpstr>
      <vt:lpstr>Середина XIX ст.</vt:lpstr>
      <vt:lpstr>Палац Розумовського у Батурині</vt:lpstr>
      <vt:lpstr>Друга половина XIX століття </vt:lpstr>
      <vt:lpstr>Слайд 7</vt:lpstr>
      <vt:lpstr>Володимирський собор. </vt:lpstr>
      <vt:lpstr>Полтавське земство</vt:lpstr>
      <vt:lpstr>Вестибюль першого поверху</vt:lpstr>
      <vt:lpstr>Слайд 11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Архітектура і скульптура XIX століття в Україні</dc:title>
  <dc:creator>Златусик</dc:creator>
  <cp:lastModifiedBy>Златусик</cp:lastModifiedBy>
  <cp:revision>7</cp:revision>
  <dcterms:created xsi:type="dcterms:W3CDTF">2012-11-12T19:43:11Z</dcterms:created>
  <dcterms:modified xsi:type="dcterms:W3CDTF">2012-11-12T20:48:22Z</dcterms:modified>
</cp:coreProperties>
</file>