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1473C-E196-4169-8E4B-54C4580528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7C794-AA8E-4BD5-B02B-01F7372388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218CF-E277-44E4-AD89-A994D233436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5AC61-5F48-43B9-9D15-D4F70D749AF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B25BF-8671-413B-BBD5-50806205DA3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39AFD-D496-4AF8-9E60-7A2306DA3B9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E0DAA-6D3A-44A4-8DCD-29ED6C9340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5C521-BBDC-49F2-B304-8381DE0EF3F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5961A-D6FE-4090-A6F8-37BE23CDD0A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19C59-AD1F-4C73-9BEC-870DC0FA207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9FA07-365D-4895-B0BE-3412F1045C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9794F9-A29A-465D-B405-41700B164D4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9632" y="1484784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i="1" dirty="0" smtClean="0">
                <a:solidFill>
                  <a:schemeClr val="accent2">
                    <a:lumMod val="75000"/>
                  </a:schemeClr>
                </a:solidFill>
              </a:rPr>
              <a:t>Музика </a:t>
            </a:r>
          </a:p>
          <a:p>
            <a:pPr algn="ctr"/>
            <a:r>
              <a:rPr lang="uk-UA" sz="6000" i="1" dirty="0" smtClean="0">
                <a:solidFill>
                  <a:schemeClr val="accent2">
                    <a:lumMod val="75000"/>
                  </a:schemeClr>
                </a:solidFill>
              </a:rPr>
              <a:t>Київської Русі</a:t>
            </a:r>
            <a:endParaRPr lang="uk-UA" sz="60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26064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Усі найбільш важливі події життя Київської Русі тісно пов'язані з музикою. Свята — родинні (народження або весілля), громадські або землеробські — супроводжувалися обрядовими піснями, музикою, танцями та видовищами. З піснями вирушали у воєнний похід. У супроводі ритмічних звуків бубнів та труб-зурн вступали в бій з ворогом, з піснями святкували перемоги</a:t>
            </a:r>
            <a:r>
              <a:rPr lang="uk-UA" dirty="0" smtClean="0"/>
              <a:t>..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284984"/>
            <a:ext cx="5040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 Русі здавна існували професіональні виконавці. Серед них особливе місце посідали співці билин та переказів, які у речитативно-декламаційній формі «славили» — співали героїчно-епічні пісні. Найбільш яскравий представник таких виконавців — Боян — співець </a:t>
            </a:r>
            <a:r>
              <a:rPr lang="en-US" dirty="0"/>
              <a:t>XI </a:t>
            </a:r>
            <a:r>
              <a:rPr lang="uk-UA" dirty="0"/>
              <a:t>ст., який жив при дворі Святослава Ярославича і якого згадує автор «Слова о полку </a:t>
            </a:r>
            <a:r>
              <a:rPr lang="uk-UA" dirty="0" err="1"/>
              <a:t>Ігоревім</a:t>
            </a:r>
            <a:r>
              <a:rPr lang="uk-UA" dirty="0"/>
              <a:t>». Боян оспівував діяння та подвиги Ярослава Мудрого, </a:t>
            </a:r>
            <a:r>
              <a:rPr lang="uk-UA" dirty="0" smtClean="0"/>
              <a:t>акомпануючи </a:t>
            </a:r>
            <a:r>
              <a:rPr lang="uk-UA" dirty="0"/>
              <a:t>собі на музичному інструменті — </a:t>
            </a:r>
            <a:r>
              <a:rPr lang="uk-UA" b="1" i="1" dirty="0" err="1"/>
              <a:t>гуслях</a:t>
            </a:r>
            <a:r>
              <a:rPr lang="uk-UA" b="1" i="1" dirty="0"/>
              <a:t>.</a:t>
            </a:r>
          </a:p>
        </p:txBody>
      </p:sp>
      <p:pic>
        <p:nvPicPr>
          <p:cNvPr id="51205" name="Picture 5" descr="http://muzpenza.ru/wp-content/uploads/2013/07/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60648"/>
            <a:ext cx="3923928" cy="2857500"/>
          </a:xfrm>
          <a:prstGeom prst="rect">
            <a:avLst/>
          </a:prstGeom>
          <a:noFill/>
        </p:spPr>
      </p:pic>
      <p:pic>
        <p:nvPicPr>
          <p:cNvPr id="51207" name="Picture 7" descr="http://img0.liveinternet.ru/images/attach/c/7/94/262/94262340_large_5688761674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3571" y="3284984"/>
            <a:ext cx="3870430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 descr="http://vseslova.com.ua/images/bse/0006/68278/1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429000"/>
            <a:ext cx="4834508" cy="3429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0"/>
            <a:ext cx="4211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професіональних</a:t>
            </a:r>
            <a:r>
              <a:rPr lang="ru-RU" dirty="0"/>
              <a:t> </a:t>
            </a:r>
            <a:r>
              <a:rPr lang="ru-RU" dirty="0" err="1"/>
              <a:t>музик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займали</a:t>
            </a:r>
            <a:r>
              <a:rPr lang="ru-RU" dirty="0"/>
              <a:t> </a:t>
            </a:r>
            <a:r>
              <a:rPr lang="ru-RU" dirty="0" err="1"/>
              <a:t>скоморохи-витівники</a:t>
            </a:r>
            <a:r>
              <a:rPr lang="ru-RU" dirty="0"/>
              <a:t>. </a:t>
            </a:r>
            <a:r>
              <a:rPr lang="ru-RU" dirty="0" err="1"/>
              <a:t>Мандруючи</a:t>
            </a:r>
            <a:r>
              <a:rPr lang="ru-RU" dirty="0"/>
              <a:t> по </a:t>
            </a:r>
            <a:r>
              <a:rPr lang="ru-RU" dirty="0" err="1"/>
              <a:t>містах</a:t>
            </a:r>
            <a:r>
              <a:rPr lang="ru-RU" dirty="0"/>
              <a:t> та селах, вони </a:t>
            </a:r>
            <a:r>
              <a:rPr lang="ru-RU" dirty="0" err="1"/>
              <a:t>виступали</a:t>
            </a:r>
            <a:r>
              <a:rPr lang="ru-RU" dirty="0"/>
              <a:t> на </a:t>
            </a:r>
            <a:r>
              <a:rPr lang="ru-RU" dirty="0" err="1"/>
              <a:t>святах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торгах. Скоморохи </a:t>
            </a:r>
            <a:r>
              <a:rPr lang="ru-RU" dirty="0" err="1"/>
              <a:t>майстерно</a:t>
            </a:r>
            <a:r>
              <a:rPr lang="ru-RU" dirty="0"/>
              <a:t> </a:t>
            </a:r>
            <a:r>
              <a:rPr lang="ru-RU" dirty="0" err="1"/>
              <a:t>володіли</a:t>
            </a:r>
            <a:r>
              <a:rPr lang="ru-RU" dirty="0"/>
              <a:t> </a:t>
            </a:r>
            <a:r>
              <a:rPr lang="ru-RU" dirty="0" err="1"/>
              <a:t>різноманітними</a:t>
            </a:r>
            <a:r>
              <a:rPr lang="ru-RU" dirty="0"/>
              <a:t> </a:t>
            </a:r>
            <a:r>
              <a:rPr lang="ru-RU" dirty="0" err="1"/>
              <a:t>музично-виконавчими</a:t>
            </a:r>
            <a:r>
              <a:rPr lang="ru-RU" dirty="0"/>
              <a:t> жанрами: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танцюристами</a:t>
            </a:r>
            <a:r>
              <a:rPr lang="ru-RU" dirty="0"/>
              <a:t>, фокусниками, </a:t>
            </a:r>
            <a:r>
              <a:rPr lang="ru-RU" dirty="0" err="1"/>
              <a:t>акторами</a:t>
            </a:r>
            <a:r>
              <a:rPr lang="ru-RU" dirty="0"/>
              <a:t>, водили </a:t>
            </a:r>
            <a:r>
              <a:rPr lang="ru-RU" dirty="0" err="1"/>
              <a:t>ведмедів</a:t>
            </a:r>
            <a:r>
              <a:rPr lang="ru-RU" dirty="0"/>
              <a:t>, </a:t>
            </a:r>
            <a:r>
              <a:rPr lang="ru-RU" dirty="0" err="1"/>
              <a:t>грали</a:t>
            </a:r>
            <a:r>
              <a:rPr lang="ru-RU" dirty="0"/>
              <a:t> на гуслях, трубах, флейтах, гудках та бубнах.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постійно</a:t>
            </a:r>
            <a:r>
              <a:rPr lang="ru-RU" dirty="0"/>
              <a:t> жили при </a:t>
            </a:r>
            <a:r>
              <a:rPr lang="ru-RU" dirty="0" err="1"/>
              <a:t>князівському</a:t>
            </a:r>
            <a:r>
              <a:rPr lang="ru-RU" dirty="0"/>
              <a:t> </a:t>
            </a:r>
            <a:r>
              <a:rPr lang="ru-RU" dirty="0" err="1"/>
              <a:t>дворі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</a:t>
            </a:r>
            <a:r>
              <a:rPr lang="ru-RU" dirty="0"/>
              <a:t> дворах великих </a:t>
            </a:r>
            <a:r>
              <a:rPr lang="ru-RU" dirty="0" err="1"/>
              <a:t>феодалів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005064"/>
            <a:ext cx="3995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Саме таких скоморохів, мабуть, зображено на відомій фресці в Софійському соборі у Києві. Фреска зафіксувала оркестр, що складається з семи музикантів. </a:t>
            </a:r>
          </a:p>
        </p:txBody>
      </p:sp>
      <p:pic>
        <p:nvPicPr>
          <p:cNvPr id="61447" name="Picture 7" descr="http://meloman-sotik.info/wp-content/uploads/2012/10/%D0%93%D1%83%D0%B4%D0%BE%D0%B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9" y="188640"/>
            <a:ext cx="4680519" cy="314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980728"/>
            <a:ext cx="3923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Відомою на Русі була й військова музика. Літописні джерела неодноразово згадують труби-зурни, або </a:t>
            </a:r>
            <a:r>
              <a:rPr lang="uk-UA" sz="2000" dirty="0" err="1"/>
              <a:t>сурни</a:t>
            </a:r>
            <a:r>
              <a:rPr lang="uk-UA" sz="2000" dirty="0"/>
              <a:t>, ударні інструменти: бубни-барабани, </a:t>
            </a:r>
            <a:r>
              <a:rPr lang="uk-UA" sz="2000" dirty="0" err="1"/>
              <a:t>накри</a:t>
            </a:r>
            <a:r>
              <a:rPr lang="uk-UA" sz="2000" dirty="0"/>
              <a:t>, </a:t>
            </a:r>
            <a:r>
              <a:rPr lang="uk-UA" sz="2000" dirty="0" err="1"/>
              <a:t>аргани</a:t>
            </a:r>
            <a:r>
              <a:rPr lang="uk-UA" sz="2000" dirty="0"/>
              <a:t>. Так, 968 р. руський воєвода </a:t>
            </a:r>
            <a:r>
              <a:rPr lang="uk-UA" sz="2000" dirty="0" err="1"/>
              <a:t>Претич</a:t>
            </a:r>
            <a:r>
              <a:rPr lang="uk-UA" sz="2000" dirty="0"/>
              <a:t> гучними звуками труб-зурн налякав печенігів, що обложили Київ. Вони втекли, гадаючи, що то повернувся з Болгарії Святослав Ігоревич з військом.</a:t>
            </a:r>
          </a:p>
        </p:txBody>
      </p:sp>
      <p:pic>
        <p:nvPicPr>
          <p:cNvPr id="64517" name="Picture 5" descr="http://www.azeri.ru/oldsite/AZ/cultur/cultur_images/zurn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6135" y="3501008"/>
            <a:ext cx="5137865" cy="3356992"/>
          </a:xfrm>
          <a:prstGeom prst="rect">
            <a:avLst/>
          </a:prstGeom>
          <a:noFill/>
        </p:spPr>
      </p:pic>
      <p:pic>
        <p:nvPicPr>
          <p:cNvPr id="64519" name="Picture 7" descr="http://www.ethnobeat.ru/img/instr/nakr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20688"/>
            <a:ext cx="4127241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Важливе місце у розвитку давньоруської музичної культури посідав церковний спів — складова частина театралізованої церковної служби. Церковний хоровий спів, як і інші давньоруські музичні жанри, спирався на народну творчість. На її основі був створений оригінальний професійний стиль хорового співу, відомий під назвою «знаменного розпіву».</a:t>
            </a:r>
          </a:p>
        </p:txBody>
      </p:sp>
      <p:pic>
        <p:nvPicPr>
          <p:cNvPr id="76802" name="Picture 2" descr="http://verardc.ru/stati/Gorkabigl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319" y="0"/>
            <a:ext cx="417568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35730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існувала</a:t>
            </a:r>
            <a:r>
              <a:rPr lang="ru-RU" dirty="0"/>
              <a:t> своя </a:t>
            </a:r>
            <a:r>
              <a:rPr lang="ru-RU" dirty="0" err="1"/>
              <a:t>оригінальна</a:t>
            </a:r>
            <a:r>
              <a:rPr lang="ru-RU" dirty="0"/>
              <a:t> система </a:t>
            </a:r>
            <a:r>
              <a:rPr lang="ru-RU" dirty="0" err="1"/>
              <a:t>нотних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так звана </a:t>
            </a:r>
            <a:r>
              <a:rPr lang="ru-RU" dirty="0" err="1"/>
              <a:t>крюкова</a:t>
            </a:r>
            <a:r>
              <a:rPr lang="ru-RU" dirty="0"/>
              <a:t> </a:t>
            </a:r>
            <a:r>
              <a:rPr lang="ru-RU" dirty="0" err="1"/>
              <a:t>нотація</a:t>
            </a:r>
            <a:r>
              <a:rPr lang="ru-RU" dirty="0"/>
              <a:t>. </a:t>
            </a:r>
            <a:r>
              <a:rPr lang="ru-RU" dirty="0" err="1"/>
              <a:t>Нотні</a:t>
            </a:r>
            <a:r>
              <a:rPr lang="ru-RU" dirty="0"/>
              <a:t> знаки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гачків</a:t>
            </a:r>
            <a:r>
              <a:rPr lang="ru-RU" dirty="0"/>
              <a:t> </a:t>
            </a:r>
            <a:r>
              <a:rPr lang="ru-RU" dirty="0" err="1"/>
              <a:t>писалися</a:t>
            </a:r>
            <a:r>
              <a:rPr lang="ru-RU" dirty="0"/>
              <a:t> над рядками тексту.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Вона відрізняється </a:t>
            </a:r>
            <a:r>
              <a:rPr lang="uk-UA" dirty="0"/>
              <a:t>від нотних систем, відомих у Візантії, що свідчить про оригінальність і високий рівень розвитку давньоруської музичної культури.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Поряд із стародавніми писемними традиціями, що продовжували розвиватися в календарній та родинній обрядовості, виникає новий фольклорний жанр – </a:t>
            </a:r>
            <a:r>
              <a:rPr lang="uk-UA" dirty="0" smtClean="0"/>
              <a:t>билини </a:t>
            </a:r>
            <a:r>
              <a:rPr lang="uk-UA" dirty="0"/>
              <a:t>, що уславлювали захисників рідної землі, народних героїв. Цей різновид героїчного епосу стає провідним у народній творчості епохи Київської </a:t>
            </a:r>
            <a:r>
              <a:rPr lang="uk-UA" dirty="0" smtClean="0"/>
              <a:t>Русі.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6450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/>
              <a:t>культура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за короткий </a:t>
            </a:r>
            <a:r>
              <a:rPr lang="ru-RU" dirty="0" err="1"/>
              <a:t>історичний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</a:t>
            </a:r>
            <a:r>
              <a:rPr lang="ru-RU" dirty="0" err="1"/>
              <a:t>сягнула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Вона </a:t>
            </a:r>
            <a:r>
              <a:rPr lang="ru-RU" dirty="0" err="1"/>
              <a:t>розвивалася</a:t>
            </a:r>
            <a:r>
              <a:rPr lang="ru-RU" dirty="0"/>
              <a:t> на </a:t>
            </a:r>
            <a:r>
              <a:rPr lang="ru-RU" dirty="0" err="1"/>
              <a:t>поліетичній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, под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музичної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водночас</a:t>
            </a:r>
            <a:r>
              <a:rPr lang="ru-RU" dirty="0"/>
              <a:t> не </a:t>
            </a:r>
            <a:r>
              <a:rPr lang="ru-RU" dirty="0" err="1"/>
              <a:t>втрачаючи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самобутності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77826" name="Picture 2" descr="http://school.xvatit.com/images/1/16/%D0%9B6%D0%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6089" y="332656"/>
            <a:ext cx="3995847" cy="2592288"/>
          </a:xfrm>
          <a:prstGeom prst="rect">
            <a:avLst/>
          </a:prstGeom>
          <a:noFill/>
        </p:spPr>
      </p:pic>
      <p:pic>
        <p:nvPicPr>
          <p:cNvPr id="77828" name="Picture 4" descr="http://lib.znaimo.com.ua/tw_files2/urls_4/951/d-950418/img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4020" y="3573016"/>
            <a:ext cx="4379979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459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Андрей</cp:lastModifiedBy>
  <cp:revision>57</cp:revision>
  <dcterms:created xsi:type="dcterms:W3CDTF">2008-10-16T00:38:52Z</dcterms:created>
  <dcterms:modified xsi:type="dcterms:W3CDTF">2014-02-09T20:20:10Z</dcterms:modified>
</cp:coreProperties>
</file>