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4" r:id="rId4"/>
    <p:sldId id="266" r:id="rId5"/>
    <p:sldId id="260" r:id="rId6"/>
    <p:sldId id="261" r:id="rId7"/>
    <p:sldId id="275" r:id="rId8"/>
    <p:sldId id="274" r:id="rId9"/>
    <p:sldId id="273" r:id="rId10"/>
    <p:sldId id="27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2EDAD-02B9-4987-B0E8-945257F80004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3804-FE5F-4837-AF07-B48DFC916B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373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A3804-FE5F-4837-AF07-B48DFC916B8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341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2C177E-8DAF-4066-A62D-F2DEB27D39FE}" type="datetimeFigureOut">
              <a:rPr lang="uk-UA" smtClean="0"/>
              <a:t>02.06.2014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9F3338-8B0C-4ECB-9825-3627175DD111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73740"/>
            <a:ext cx="8829220" cy="2136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165100" prst="coolSlant"/>
            <a:bevelB w="139700" h="139700" prst="divot"/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300" b="1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Архітектура, живопис, </a:t>
            </a:r>
            <a:r>
              <a:rPr lang="uk-UA" sz="43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іконостас </a:t>
            </a:r>
            <a:r>
              <a:rPr lang="uk-UA" sz="4300" b="1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скульптура </a:t>
            </a:r>
            <a:r>
              <a:rPr lang="en-US" sz="4300" b="1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– </a:t>
            </a:r>
            <a:r>
              <a:rPr lang="uk-UA" sz="43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 </a:t>
            </a:r>
            <a:r>
              <a:rPr lang="uk-UA" sz="4300" b="1" dirty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</a:t>
            </a:r>
            <a:r>
              <a:rPr lang="uk-UA" sz="43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3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uk-UA" sz="4300" b="1" dirty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</a:t>
            </a:r>
            <a:endParaRPr lang="uk-UA" sz="4300" b="1" dirty="0">
              <a:ln w="63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5013176"/>
            <a:ext cx="293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Вепрук</a:t>
            </a:r>
            <a:r>
              <a:rPr lang="uk-UA" dirty="0" smtClean="0"/>
              <a:t> Анастасія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15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2736304" cy="5339680"/>
          </a:xfrm>
        </p:spPr>
        <p:txBody>
          <a:bodyPr>
            <a:normAutofit fontScale="92500"/>
          </a:bodyPr>
          <a:lstStyle/>
          <a:p>
            <a:pPr indent="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Скульптура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в цей період також розвивається як елемент архітектурного оздоблення ззовні та зсередини, а також на надгробках заможних шляхтичів, не тільки католиків, а й православних. </a:t>
            </a:r>
            <a:endParaRPr lang="uk-UA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Погребальна 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скульптура цікава тим, що вона не виліплювалася, а вирізалася з м'яких порід каменю, що споріднює її з різьбою. </a:t>
            </a:r>
            <a:endParaRPr lang="uk-UA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 descr="http://upload.wikimedia.org/wikipedia/commons/thumb/2/25/%D0%9D%D0%B0%D0%B4%D0%B3%D1%80%D0%BE%D0%B1%D0%BE%D0%BA_%D0%9A%D0%BE%D1%81%D1%82%D1%8F%D0%BD%D1%82%D0%B8%D0%BD%D0%B0_%D0%9E%D1%81%D1%82%D1%80%D0%BE%D0%B7%D1%8C%D0%BA%D0%BE%D0%B3%D0%BE.tif/lossless-page1-200px-%D0%9D%D0%B0%D0%B4%D0%B3%D1%80%D0%BE%D0%B1%D0%BE%D0%BA_%D0%9A%D0%BE%D1%81%D1%82%D1%8F%D0%BD%D1%82%D0%B8%D0%BD%D0%B0_%D0%9E%D1%81%D1%82%D1%80%D0%BE%D0%B7%D1%8C%D0%BA%D0%BE%D0%B3%D0%BE.t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47" y="1646386"/>
            <a:ext cx="2453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3491880" y="620688"/>
            <a:ext cx="4320480" cy="72008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</a:t>
            </a:r>
            <a:endParaRPr lang="uk-UA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2301" y="5030762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smtClean="0"/>
              <a:t>Надгробок князя Костянтина Острозького, 1579 рік, фото знищеної пам'ятки.</a:t>
            </a:r>
            <a:endParaRPr lang="uk-UA" sz="1400"/>
          </a:p>
        </p:txBody>
      </p:sp>
      <p:pic>
        <p:nvPicPr>
          <p:cNvPr id="13316" name="Picture 4" descr="http://upload.wikimedia.org/wikipedia/commons/thumb/8/81/%D0%A4%D1%80%D0%B0%D0%B3%D0%BC%D0%B5%D0%BD%D1%82_%D0%BD%D0%B0%D0%B4%D0%B3%D1%80%D0%BE%D0%B1%D0%BA%D0%B0_%D0%9A%D0%BE%D1%81%D1%82%D1%8F%D0%BD%D1%82%D0%B8%D0%BD%D0%B0_%D0%9E%D1%81%D1%82%D1%80%D0%BE%D0%B7%D1%8C%D0%BA%D0%BE%D0%B3%D0%BE._%D0%93%D0%BE%D0%BB%D0%BE%D0%B2%D0%B0.jpg/250px-%D0%A4%D1%80%D0%B0%D0%B3%D0%BC%D0%B5%D0%BD%D1%82_%D0%BD%D0%B0%D0%B4%D0%B3%D1%80%D0%BE%D0%B1%D0%BA%D0%B0_%D0%9A%D0%BE%D1%81%D1%82%D1%8F%D0%BD%D1%82%D0%B8%D0%BD%D0%B0_%D0%9E%D1%81%D1%82%D1%80%D0%BE%D0%B7%D1%8C%D0%BA%D0%BE%D0%B3%D0%BE._%D0%93%D0%BE%D0%BB%D0%BE%D0%B2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43" y="2150442"/>
            <a:ext cx="30340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10519" y="4400276"/>
            <a:ext cx="3051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smtClean="0"/>
              <a:t>Голова Костянтина Острозького. Фрагмент скульптури.</a:t>
            </a:r>
            <a:endParaRPr lang="uk-UA" sz="1400"/>
          </a:p>
        </p:txBody>
      </p:sp>
    </p:spTree>
    <p:extLst>
      <p:ext uri="{BB962C8B-B14F-4D97-AF65-F5344CB8AC3E}">
        <p14:creationId xmlns:p14="http://schemas.microsoft.com/office/powerpoint/2010/main" val="41522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2/Katedra_%C5%81aci%C5%84ska_Lw%C3%B3w_2008.jpg/800px-Katedra_%C5%81aci%C5%84ska_Lw%C3%B3w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08" y="2678509"/>
            <a:ext cx="4013746" cy="301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29856" y="1484784"/>
            <a:ext cx="8736364" cy="732974"/>
          </a:xfrm>
        </p:spPr>
        <p:txBody>
          <a:bodyPr/>
          <a:lstStyle/>
          <a:p>
            <a:pPr algn="ctr"/>
            <a:r>
              <a:rPr lang="uk-UA" dirty="0" smtClean="0"/>
              <a:t>Архітектурі</a:t>
            </a:r>
            <a:r>
              <a:rPr lang="ru-RU" dirty="0" smtClean="0"/>
              <a:t> </a:t>
            </a:r>
            <a:r>
              <a:rPr lang="uk-UA" dirty="0" smtClean="0"/>
              <a:t>кінця XIV — 1-ої </a:t>
            </a:r>
            <a:r>
              <a:rPr lang="ru-RU" dirty="0" smtClean="0"/>
              <a:t>пол. </a:t>
            </a:r>
            <a:r>
              <a:rPr lang="ru-RU" dirty="0"/>
              <a:t>XV </a:t>
            </a:r>
            <a:r>
              <a:rPr lang="ru-RU" dirty="0" smtClean="0"/>
              <a:t>ст. </a:t>
            </a:r>
            <a:r>
              <a:rPr lang="uk-UA" dirty="0" smtClean="0"/>
              <a:t>притаманний готичний стиль.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299" y="2574722"/>
            <a:ext cx="42076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>
              <a:lnSpc>
                <a:spcPct val="150000"/>
              </a:lnSpc>
            </a:pPr>
            <a:r>
              <a:rPr lang="uk-UA" sz="2000" dirty="0" smtClean="0"/>
              <a:t>Серед культових споруд переважали католицькі костели. Вирішальну роль у формуванні нового стилю відіграв Латинський кафедральний собор у Львові.</a:t>
            </a:r>
          </a:p>
        </p:txBody>
      </p:sp>
      <p:sp>
        <p:nvSpPr>
          <p:cNvPr id="17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XIV-XV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</a:p>
        </p:txBody>
      </p:sp>
    </p:spTree>
    <p:extLst>
      <p:ext uri="{BB962C8B-B14F-4D97-AF65-F5344CB8AC3E}">
        <p14:creationId xmlns:p14="http://schemas.microsoft.com/office/powerpoint/2010/main" val="10994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"/>
          <p:cNvSpPr>
            <a:spLocks noGrp="1"/>
          </p:cNvSpPr>
          <p:nvPr>
            <p:ph type="body" idx="1"/>
          </p:nvPr>
        </p:nvSpPr>
        <p:spPr>
          <a:xfrm>
            <a:off x="272759" y="1484784"/>
            <a:ext cx="8434359" cy="73297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Архітектура XV-XVI ст. знаменита насамперед замковими спорудами.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XV-XVI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</a:p>
        </p:txBody>
      </p:sp>
      <p:pic>
        <p:nvPicPr>
          <p:cNvPr id="14" name="Picture 2" descr="http://upload.wikimedia.org/wikipedia/commons/e/e5/Kamianets-Podilskyi-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9" y="2564904"/>
            <a:ext cx="4137826" cy="28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lh6.googleusercontent.com/-4D6co6z1Wpc/T85MDE9HlAI/AAAAAAAAF5g/CUHZBxoKBxo/s800/DSC_6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78" y="2628493"/>
            <a:ext cx="4084171" cy="26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1560" y="5758517"/>
            <a:ext cx="335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Кам’янець-Подільська фортеця , Хмельницька обл.</a:t>
            </a:r>
            <a:endParaRPr lang="uk-UA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6695" y="575851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 smtClean="0"/>
              <a:t>Меджибізький</a:t>
            </a:r>
            <a:r>
              <a:rPr lang="uk-UA" sz="1600" dirty="0" smtClean="0"/>
              <a:t> замок, Хмельницька обл.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1117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XV-XVI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</a:p>
        </p:txBody>
      </p:sp>
      <p:pic>
        <p:nvPicPr>
          <p:cNvPr id="9" name="Picture 6" descr="http://blog.karpaty.info/wp-content/uploads/2012/10/7856-qwv36-600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6" y="2106824"/>
            <a:ext cx="411662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os1.i.ua/3/1/9656494_8b616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86" y="2214836"/>
            <a:ext cx="40908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44266" y="5552205"/>
            <a:ext cx="2429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Острозький замок, Рівненська обл.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4113" y="5552205"/>
            <a:ext cx="247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 smtClean="0"/>
              <a:t>Замок у Старому Сел</a:t>
            </a:r>
            <a:r>
              <a:rPr lang="uk-UA" dirty="0" smtClean="0"/>
              <a:t>і, </a:t>
            </a:r>
          </a:p>
          <a:p>
            <a:pPr algn="ctr"/>
            <a:r>
              <a:rPr lang="uk-UA" dirty="0" smtClean="0"/>
              <a:t>Львівська обл.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10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8504" y="1484784"/>
            <a:ext cx="8653976" cy="732974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Активно велося і церковне будівництво, причому деякі церкви і монастирі проектувалися як оборонні споруди.</a:t>
            </a:r>
            <a:endParaRPr lang="uk-UA" sz="2100" b="0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ybrclub.com/attachment.php?attachmentid=21358&amp;d=12739088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340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ostrohtur.rv.ua/assets/images/1/e4d269de07c1a867dfe47256bf6b7508_600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21" y="2744924"/>
            <a:ext cx="39390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590188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Село </a:t>
            </a:r>
            <a:r>
              <a:rPr lang="uk-UA" sz="1600" dirty="0" err="1" smtClean="0"/>
              <a:t>Сутківці</a:t>
            </a:r>
            <a:r>
              <a:rPr lang="uk-UA" sz="1600" dirty="0" smtClean="0"/>
              <a:t>, Хмельницька обл.</a:t>
            </a:r>
            <a:endParaRPr lang="uk-U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5901881"/>
            <a:ext cx="330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Село Межиріч, Рівненська обл.</a:t>
            </a:r>
            <a:endParaRPr lang="uk-UA" sz="1600" dirty="0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XV-XVI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</a:p>
        </p:txBody>
      </p:sp>
    </p:spTree>
    <p:extLst>
      <p:ext uri="{BB962C8B-B14F-4D97-AF65-F5344CB8AC3E}">
        <p14:creationId xmlns:p14="http://schemas.microsoft.com/office/powerpoint/2010/main" val="23476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e/e3/Black_House_in_Market_Square_in_Lviv.JPG/300px-Black_House_in_Market_Square_in_Lv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0" y="2348881"/>
            <a:ext cx="254043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a/ac/Lviv_Kornakta_2007.jpg/170px-Lviv_Kornakta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32" y="2348879"/>
            <a:ext cx="2265133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cs.livejournal.com/contramnesia/pic/000rft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64" y="2348881"/>
            <a:ext cx="310019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1"/>
          <p:cNvSpPr>
            <a:spLocks noGrp="1"/>
          </p:cNvSpPr>
          <p:nvPr>
            <p:ph type="body" idx="1"/>
          </p:nvPr>
        </p:nvSpPr>
        <p:spPr>
          <a:xfrm>
            <a:off x="268000" y="1473500"/>
            <a:ext cx="8640960" cy="732974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У XVI–XVII ст. в Україні розповсюдився стиль Ренесансу. Найяскравіше він відобразився в архітектурі Львова.</a:t>
            </a:r>
            <a:endParaRPr lang="uk-UA" sz="2100" b="0" dirty="0">
              <a:solidFill>
                <a:schemeClr val="bg1"/>
              </a:solidFill>
            </a:endParaRPr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XVI-XVII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207" y="5890288"/>
            <a:ext cx="2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«Чорна кам’яниця»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272629" y="5890288"/>
            <a:ext cx="213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Корняктова</a:t>
            </a:r>
            <a:r>
              <a:rPr lang="uk-UA" dirty="0" smtClean="0"/>
              <a:t> вежа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022248" y="5890288"/>
            <a:ext cx="277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Каплиця Трьох Святих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3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5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468" y="1397012"/>
            <a:ext cx="4552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uk-UA" dirty="0" smtClean="0"/>
              <a:t>Український живопис </a:t>
            </a:r>
            <a:r>
              <a:rPr lang="en-US" dirty="0" smtClean="0"/>
              <a:t>XIV—XVI </a:t>
            </a:r>
            <a:r>
              <a:rPr lang="uk-UA" dirty="0" smtClean="0"/>
              <a:t>ст. розвивався під животворним впливом іконопису княжої доби. Митці дбали про виразність картини, її лаконічність, простоту, ідейність змісту. </a:t>
            </a:r>
          </a:p>
          <a:p>
            <a:pPr indent="266700">
              <a:lnSpc>
                <a:spcPct val="150000"/>
              </a:lnSpc>
            </a:pPr>
            <a:r>
              <a:rPr lang="uk-UA" dirty="0" smtClean="0"/>
              <a:t>Центрами живопису були Києво-Печерська лавра, а також міста Львів, Перемишль. </a:t>
            </a:r>
          </a:p>
          <a:p>
            <a:pPr indent="266700">
              <a:lnSpc>
                <a:spcPct val="150000"/>
              </a:lnSpc>
            </a:pPr>
            <a:r>
              <a:rPr lang="uk-UA" dirty="0" smtClean="0"/>
              <a:t>Найчастіше трапляються ікони Юрія Змієборця, Богородиці, Архангела Михайла, Розпуття Ісуса, Таємної вечері, Різдва, Страшного суду тощо.</a:t>
            </a:r>
            <a:endParaRPr lang="uk-UA" dirty="0"/>
          </a:p>
        </p:txBody>
      </p:sp>
      <p:pic>
        <p:nvPicPr>
          <p:cNvPr id="14338" name="Picture 2" descr="http://pslava.info/files/PSlava/PSIlls/1967HistUM2/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41" y="1628800"/>
            <a:ext cx="1868660" cy="24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4382" y="4110562"/>
            <a:ext cx="1851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Юрій Змієборець</a:t>
            </a:r>
            <a:endParaRPr lang="uk-UA" sz="1600" dirty="0"/>
          </a:p>
        </p:txBody>
      </p:sp>
      <p:pic>
        <p:nvPicPr>
          <p:cNvPr id="14340" name="Picture 4" descr="&amp;Iukcy;&amp;kcy;&amp;ocy;&amp;ncy;&amp;acy; &amp;zcy; &amp;scy;. &amp;Vcy;&amp;acy;&amp;ncy;&amp;iukcy;&amp;vcy;&amp;tscy;&amp;iuk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27" y="3389180"/>
            <a:ext cx="22369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84314" y="5949249"/>
            <a:ext cx="1545616" cy="416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smtClean="0"/>
              <a:t>Страшний суд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732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2598288" y="319640"/>
            <a:ext cx="3888432" cy="72008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Іконостас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46892"/>
            <a:ext cx="871296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>
              <a:lnSpc>
                <a:spcPct val="150000"/>
              </a:lnSpc>
            </a:pPr>
            <a:r>
              <a:rPr lang="uk-UA" dirty="0" smtClean="0"/>
              <a:t>На  підставі збережених ікон з </a:t>
            </a:r>
            <a:r>
              <a:rPr lang="en-US" dirty="0" smtClean="0"/>
              <a:t>X</a:t>
            </a:r>
            <a:r>
              <a:rPr lang="uk-UA" dirty="0" smtClean="0"/>
              <a:t>І</a:t>
            </a:r>
            <a:r>
              <a:rPr lang="en-US" dirty="0" smtClean="0"/>
              <a:t>V-XV </a:t>
            </a:r>
            <a:r>
              <a:rPr lang="uk-UA" dirty="0" smtClean="0"/>
              <a:t>століть, більша частина яких — твори великого розміру, можемо стверджувати, що вже на той час в Україні утвердилась традиція вівтарної перегородки, що складалася з трьох рядів. Таким чином, іконостас у </a:t>
            </a:r>
            <a:r>
              <a:rPr lang="en-US" dirty="0" smtClean="0"/>
              <a:t>X</a:t>
            </a:r>
            <a:r>
              <a:rPr lang="uk-UA" dirty="0" smtClean="0"/>
              <a:t>І</a:t>
            </a:r>
            <a:r>
              <a:rPr lang="en-US" dirty="0" smtClean="0"/>
              <a:t>V </a:t>
            </a:r>
            <a:r>
              <a:rPr lang="uk-UA" dirty="0" smtClean="0"/>
              <a:t>столітті складався з </a:t>
            </a:r>
            <a:r>
              <a:rPr lang="uk-UA" dirty="0" err="1" smtClean="0"/>
              <a:t>намісного</a:t>
            </a:r>
            <a:r>
              <a:rPr lang="uk-UA" dirty="0" smtClean="0"/>
              <a:t> ряду, </a:t>
            </a:r>
            <a:r>
              <a:rPr lang="uk-UA" dirty="0" err="1" smtClean="0"/>
              <a:t>празникового</a:t>
            </a:r>
            <a:r>
              <a:rPr lang="uk-UA" dirty="0" smtClean="0"/>
              <a:t> ряду і ряду Моління. </a:t>
            </a:r>
          </a:p>
          <a:p>
            <a:pPr indent="265113">
              <a:lnSpc>
                <a:spcPct val="150000"/>
              </a:lnSpc>
            </a:pPr>
            <a:r>
              <a:rPr lang="uk-UA" dirty="0" smtClean="0"/>
              <a:t>Утвердився такий склад українського первісного іконостасу в </a:t>
            </a:r>
            <a:r>
              <a:rPr lang="en-US" dirty="0" smtClean="0"/>
              <a:t>XV </a:t>
            </a:r>
            <a:r>
              <a:rPr lang="uk-UA" dirty="0" smtClean="0"/>
              <a:t>ст. У сер. - другій пол. </a:t>
            </a:r>
            <a:r>
              <a:rPr lang="en-US" dirty="0" smtClean="0"/>
              <a:t>XV</a:t>
            </a:r>
            <a:r>
              <a:rPr lang="uk-UA" dirty="0" smtClean="0"/>
              <a:t>І століття, як свідчать, на жаль, лише документальні пам’ятки, з’явився четвертий, пророчий ряд.</a:t>
            </a:r>
          </a:p>
          <a:p>
            <a:pPr indent="265113">
              <a:lnSpc>
                <a:spcPct val="150000"/>
              </a:lnSpc>
            </a:pPr>
            <a:r>
              <a:rPr lang="uk-UA" dirty="0" smtClean="0"/>
              <a:t> Наприкінці </a:t>
            </a:r>
            <a:r>
              <a:rPr lang="en-US" dirty="0" smtClean="0"/>
              <a:t>XV</a:t>
            </a:r>
            <a:r>
              <a:rPr lang="uk-UA" dirty="0" smtClean="0"/>
              <a:t>І століття на Україні було сформовано </a:t>
            </a:r>
            <a:r>
              <a:rPr lang="uk-UA" dirty="0" err="1" smtClean="0"/>
              <a:t>чотирирядовий</a:t>
            </a:r>
            <a:r>
              <a:rPr lang="uk-UA" dirty="0" smtClean="0"/>
              <a:t> іконостас, якій ліг в основу українського високого іконостаса, що у </a:t>
            </a:r>
            <a:r>
              <a:rPr lang="en-US" dirty="0" smtClean="0"/>
              <a:t>XV</a:t>
            </a:r>
            <a:r>
              <a:rPr lang="uk-UA" dirty="0" smtClean="0"/>
              <a:t>ІІ столітті міг складатись подекуди і з восьми рядів.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98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60" y="1484784"/>
            <a:ext cx="3240360" cy="466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1628507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uk-UA" dirty="0" smtClean="0"/>
              <a:t>Одним з найбільш ранніх зразків багатоповерхових барокових іконостасів з пишним різним декором є іконостас церкви Параскеви П’ятниці у Львові.</a:t>
            </a:r>
            <a:endParaRPr lang="uk-UA" dirty="0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2598288" y="319640"/>
            <a:ext cx="3888432" cy="72008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Іконостас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1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219</TotalTime>
  <Words>299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Презентация PowerPoint</vt:lpstr>
      <vt:lpstr>Архітектура XIV-XV ст. </vt:lpstr>
      <vt:lpstr>Архітектура XV-XVI ст. </vt:lpstr>
      <vt:lpstr>Архітектура XV-XVI ст. </vt:lpstr>
      <vt:lpstr>Архітектура XV-XVI ст. </vt:lpstr>
      <vt:lpstr>Архітектура XVI-XVII ст. </vt:lpstr>
      <vt:lpstr>Живопис</vt:lpstr>
      <vt:lpstr>Іконостас</vt:lpstr>
      <vt:lpstr>Іконостас</vt:lpstr>
      <vt:lpstr>Скульптура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Архітектура, живопис, іконопис і скульптура XIV – 1-ої пол.XVII століття</dc:title>
  <dc:creator>Anastasia</dc:creator>
  <cp:lastModifiedBy>Anastasia</cp:lastModifiedBy>
  <cp:revision>25</cp:revision>
  <dcterms:created xsi:type="dcterms:W3CDTF">2014-03-22T19:02:46Z</dcterms:created>
  <dcterms:modified xsi:type="dcterms:W3CDTF">2014-06-02T17:42:57Z</dcterms:modified>
</cp:coreProperties>
</file>