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8EE"/>
    <a:srgbClr val="DBE7C3"/>
    <a:srgbClr val="D2E1B5"/>
    <a:srgbClr val="95B850"/>
    <a:srgbClr val="87A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0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5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912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310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31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6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02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48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51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10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65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320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69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925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755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6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24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6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82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66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52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62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7A04E"/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6EEB-7A26-4212-A518-248FDFE91B4E}" type="datetimeFigureOut">
              <a:rPr lang="ru-RU" smtClean="0"/>
              <a:t>11.12.2012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52D1F-F192-484E-A975-7F8D75D0A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5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7A04E"/>
            </a:gs>
            <a:gs pos="5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26EEB-7A26-4212-A518-248FDFE91B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52D1F-F192-484E-A975-7F8D75D0A1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6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8000">
              <a:srgbClr val="95B850"/>
            </a:gs>
            <a:gs pos="16000">
              <a:schemeClr val="accent3">
                <a:lumMod val="60000"/>
                <a:lumOff val="40000"/>
              </a:schemeClr>
            </a:gs>
            <a:gs pos="32000">
              <a:srgbClr val="DBE7C3"/>
            </a:gs>
            <a:gs pos="24000">
              <a:srgbClr val="D2E1B5"/>
            </a:gs>
            <a:gs pos="40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76872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i="1" dirty="0" smtClean="0">
                <a:solidFill>
                  <a:schemeClr val="tx2">
                    <a:lumMod val="75000"/>
                  </a:schemeClr>
                </a:solidFill>
                <a:latin typeface="Arno Pro" pitchFamily="18" charset="0"/>
                <a:cs typeface="Angsana New" pitchFamily="18" charset="-34"/>
              </a:rPr>
              <a:t>Галицько-Волинське князівство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38475" cy="2266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97" y="4005064"/>
            <a:ext cx="2257425" cy="271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0"/>
            <a:ext cx="51234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3040" y="332656"/>
            <a:ext cx="276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П’ятницька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церква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Чернігові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кінець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XII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ст.</a:t>
            </a:r>
          </a:p>
        </p:txBody>
      </p:sp>
    </p:spTree>
    <p:extLst>
      <p:ext uri="{BB962C8B-B14F-4D97-AF65-F5344CB8AC3E}">
        <p14:creationId xmlns:p14="http://schemas.microsoft.com/office/powerpoint/2010/main" val="256795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64999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518457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08" y="548680"/>
            <a:ext cx="27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Холмська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ікона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Богородиці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      XI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ст.</a:t>
            </a:r>
          </a:p>
        </p:txBody>
      </p:sp>
    </p:spTree>
    <p:extLst>
      <p:ext uri="{BB962C8B-B14F-4D97-AF65-F5344CB8AC3E}">
        <p14:creationId xmlns:p14="http://schemas.microsoft.com/office/powerpoint/2010/main" val="31177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64999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00192" y="548680"/>
            <a:ext cx="28803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>
                <a:solidFill>
                  <a:srgbClr val="1F497D">
                    <a:lumMod val="75000"/>
                  </a:srgbClr>
                </a:solidFill>
              </a:rPr>
              <a:t>Дорогобузька</a:t>
            </a:r>
            <a:r>
              <a:rPr lang="ru-RU" sz="2800" i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800" i="1" dirty="0" err="1">
                <a:solidFill>
                  <a:srgbClr val="1F497D">
                    <a:lumMod val="75000"/>
                  </a:srgbClr>
                </a:solidFill>
              </a:rPr>
              <a:t>ікона</a:t>
            </a:r>
            <a:r>
              <a:rPr lang="ru-RU" sz="2800" i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800" i="1" dirty="0" err="1" smtClean="0">
                <a:solidFill>
                  <a:srgbClr val="1F497D">
                    <a:lumMod val="75000"/>
                  </a:srgbClr>
                </a:solidFill>
              </a:rPr>
              <a:t>Богородиці</a:t>
            </a:r>
            <a:r>
              <a:rPr lang="en-US" sz="2800" i="1" dirty="0" smtClean="0">
                <a:solidFill>
                  <a:srgbClr val="1F497D">
                    <a:lumMod val="75000"/>
                  </a:srgbClr>
                </a:solidFill>
              </a:rPr>
              <a:t>, </a:t>
            </a:r>
            <a:r>
              <a:rPr lang="ru-RU" sz="2800" i="1" dirty="0" err="1" smtClean="0">
                <a:solidFill>
                  <a:srgbClr val="1F497D">
                    <a:lumMod val="75000"/>
                  </a:srgbClr>
                </a:solidFill>
              </a:rPr>
              <a:t>остання</a:t>
            </a:r>
            <a:r>
              <a:rPr lang="ru-RU" sz="2800" i="1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800" i="1" dirty="0" err="1">
                <a:solidFill>
                  <a:srgbClr val="1F497D">
                    <a:lumMod val="75000"/>
                  </a:srgbClr>
                </a:solidFill>
              </a:rPr>
              <a:t>третина</a:t>
            </a:r>
            <a:r>
              <a:rPr lang="ru-RU" sz="2800" i="1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en-US" sz="2800" i="1" dirty="0" smtClean="0">
                <a:solidFill>
                  <a:srgbClr val="1F497D">
                    <a:lumMod val="75000"/>
                  </a:srgbClr>
                </a:solidFill>
              </a:rPr>
              <a:t>XIII</a:t>
            </a:r>
            <a:r>
              <a:rPr lang="ru-RU" sz="2800" i="1" dirty="0" smtClean="0">
                <a:solidFill>
                  <a:srgbClr val="1F497D">
                    <a:lumMod val="75000"/>
                  </a:srgbClr>
                </a:solidFill>
              </a:rPr>
              <a:t> с</a:t>
            </a:r>
            <a:r>
              <a:rPr lang="uk-UA" sz="2800" i="1" dirty="0" smtClean="0">
                <a:solidFill>
                  <a:srgbClr val="1F497D">
                    <a:lumMod val="75000"/>
                  </a:srgbClr>
                </a:solidFill>
              </a:rPr>
              <a:t>т.</a:t>
            </a:r>
            <a:endParaRPr lang="ru-RU" sz="2800" i="1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5184576" cy="687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6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00" y="0"/>
            <a:ext cx="5229200" cy="522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14800" cy="52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39549"/>
            <a:ext cx="39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Юрій </a:t>
            </a:r>
            <a:r>
              <a:rPr lang="en-US" sz="2800" i="1" dirty="0" smtClean="0"/>
              <a:t>I </a:t>
            </a:r>
            <a:r>
              <a:rPr lang="uk-UA" sz="2800" i="1" dirty="0" smtClean="0"/>
              <a:t>Львович</a:t>
            </a:r>
            <a:endParaRPr lang="ru-RU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914800" y="5739549"/>
            <a:ext cx="52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/>
              <a:t>Юрій </a:t>
            </a:r>
            <a:r>
              <a:rPr lang="en-US" sz="2800" i="1" dirty="0" smtClean="0"/>
              <a:t>II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18573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EFD1"/>
            </a:gs>
            <a:gs pos="43000">
              <a:srgbClr val="D9CEAD"/>
            </a:gs>
            <a:gs pos="21000">
              <a:srgbClr val="F0EBD5"/>
            </a:gs>
            <a:gs pos="77000">
              <a:srgbClr val="D1C39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7104" y="549858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 smtClean="0">
                <a:solidFill>
                  <a:schemeClr val="tx2">
                    <a:lumMod val="75000"/>
                  </a:schemeClr>
                </a:solidFill>
              </a:rPr>
              <a:t>Кінець.</a:t>
            </a:r>
            <a:endParaRPr lang="ru-RU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05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0"/>
            <a:ext cx="10119250" cy="683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3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41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75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95" y="476672"/>
            <a:ext cx="3888432" cy="5099583"/>
          </a:xfrm>
          <a:prstGeom prst="rect">
            <a:avLst/>
          </a:prstGeom>
          <a:ln w="25400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79984" y="587727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Данило Романович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68575"/>
            <a:ext cx="3810000" cy="508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76056" y="5877272"/>
            <a:ext cx="3521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Василько Романович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6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645024"/>
            <a:ext cx="3810000" cy="2857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3829050" cy="190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16" y="1249721"/>
            <a:ext cx="41021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2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088779" cy="618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29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18093"/>
            <a:ext cx="4608512" cy="68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5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29" y="0"/>
            <a:ext cx="9144000" cy="54471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47" y="5733256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Кафедральний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Успенський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собор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Володимира-Волинського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(1156-1160 </a:t>
            </a:r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рр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0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476672"/>
            <a:ext cx="27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err="1">
                <a:solidFill>
                  <a:schemeClr val="tx2">
                    <a:lumMod val="75000"/>
                  </a:schemeClr>
                </a:solidFill>
              </a:rPr>
              <a:t>Церква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 святого Пантелеймона в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Галичі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800" i="1" dirty="0" err="1" smtClean="0">
                <a:solidFill>
                  <a:schemeClr val="tx2">
                    <a:lumMod val="75000"/>
                  </a:schemeClr>
                </a:solidFill>
              </a:rPr>
              <a:t>кінець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</a:rPr>
              <a:t>XII </a:t>
            </a:r>
            <a:r>
              <a:rPr lang="uk-UA" sz="2800" i="1" dirty="0" smtClean="0">
                <a:solidFill>
                  <a:schemeClr val="tx2">
                    <a:lumMod val="75000"/>
                  </a:schemeClr>
                </a:solidFill>
              </a:rPr>
              <a:t>ст.</a:t>
            </a:r>
            <a:endParaRPr lang="ru-RU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0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57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2012-12-10T17:57:45Z</dcterms:created>
  <dcterms:modified xsi:type="dcterms:W3CDTF">2012-12-10T22:08:11Z</dcterms:modified>
</cp:coreProperties>
</file>