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8%D0%BC%D0%BE%D0%BD%D0%B5%D0%BD%D0%BA%D0%BE_%D0%92%D0%B0%D1%81%D0%B8%D0%BB%D1%8C_%D0%90%D0%BD%D0%B4%D1%80%D1%96%D0%B9%D0%BE%D0%B2%D0%B8%D1%87" TargetMode="External"/><Relationship Id="rId3" Type="http://schemas.openxmlformats.org/officeDocument/2006/relationships/hyperlink" Target="http://uk.wikipedia.org/wiki/%D0%97%D0%B0%D0%B3%D1%80%D0%B5%D0%B1%D0%B5%D0%BB%D1%8C%D0%BD%D0%B8%D0%B9_%D0%9F%D0%B0%D0%B2%D0%BB%D0%BE_%D0%90%D1%80%D1%85%D0%B8%D0%BF%D0%BE%D0%B2%D0%B8%D1%87" TargetMode="External"/><Relationship Id="rId7" Type="http://schemas.openxmlformats.org/officeDocument/2006/relationships/hyperlink" Target="http://uk.wikipedia.org/wiki/%D0%9A%D0%BE%D1%81%D1%82%D0%B5%D0%BD%D0%BA%D0%BE_%D0%9B%D1%96%D0%BD%D0%B0_%D0%92%D0%B0%D1%81%D0%B8%D0%BB%D1%96%D0%B2%D0%BD%D0%B0" TargetMode="External"/><Relationship Id="rId2" Type="http://schemas.openxmlformats.org/officeDocument/2006/relationships/hyperlink" Target="http://uk.wikipedia.org/wiki/%D0%93%D0%BE%D0%BD%D1%87%D0%B0%D1%80_%D0%9E%D0%BB%D0%B5%D1%81%D1%8C_%D0%A2%D0%B5%D1%80%D0%B5%D0%BD%D1%82%D1%96%D0%B9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80%D0%B0%D1%87_%D0%86%D0%B2%D0%B0%D0%BD_%D0%A4%D0%B5%D0%B4%D0%BE%D1%80%D0%BE%D0%B2%D0%B8%D1%87" TargetMode="External"/><Relationship Id="rId5" Type="http://schemas.openxmlformats.org/officeDocument/2006/relationships/hyperlink" Target="http://uk.wikipedia.org/wiki/%D0%9A%D0%BE%D0%B7%D0%B0%D1%87%D0%B5%D0%BD%D0%BA%D0%BE_%D0%92%D0%B0%D1%81%D0%B8%D0%BB%D1%8C_%D0%9F%D0%B0%D0%B2%D0%BB%D0%BE%D0%B2%D0%B8%D1%87" TargetMode="External"/><Relationship Id="rId4" Type="http://schemas.openxmlformats.org/officeDocument/2006/relationships/hyperlink" Target="http://uk.wikipedia.org/wiki/%D0%97%D0%B1%D0%B0%D0%BD%D0%B0%D1%86%D1%8C%D0%BA%D0%B8%D0%B9_%D0%AE%D1%80%D1%96%D0%B9_%D0%9E%D0%BB%D1%96%D1%84%D0%B5%D1%80%D0%BE%D0%B2%D0%B8%D1%87" TargetMode="External"/><Relationship Id="rId9" Type="http://schemas.openxmlformats.org/officeDocument/2006/relationships/hyperlink" Target="http://uk.wikipedia.org/wiki/%D0%92%D1%96%D0%BD%D0%B3%D1%80%D0%B0%D0%BD%D0%BE%D0%B2%D1%81%D1%8C%D0%BA%D0%B8%D0%B9_%D0%9C%D0%B8%D0%BA%D0%BE%D0%BB%D0%B0_%D0%A1%D1%82%D0%B5%D0%BF%D0%B0%D0%BD%D0%BE%D0%B2%D0%B8%D1%8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0%D0%B3%D1%80%D1%8F%D0%BD%D0%B8%D0%B9_%D0%86%D0%B2%D0%B0%D0%BD" TargetMode="External"/><Relationship Id="rId7" Type="http://schemas.openxmlformats.org/officeDocument/2006/relationships/hyperlink" Target="http://uk.wikipedia.org/wiki/%D0%A3%D0%BA%D1%80%D0%B0%D1%97%D0%BD%D1%81%D1%8C%D0%BA%D0%B0_%D0%93%D0%B5%D0%BB%D1%8C%D1%81%D1%96%D0%BD%D1%81%D1%8C%D0%BA%D0%B0_%D1%81%D0%BF%D1%96%D0%BB%D0%BA%D0%B0" TargetMode="External"/><Relationship Id="rId2" Type="http://schemas.openxmlformats.org/officeDocument/2006/relationships/hyperlink" Target="http://uk.wikipedia.org/wiki/%D0%A6%D0%B5%D0%BD%D0%B7%D1%83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6" TargetMode="External"/><Relationship Id="rId5" Type="http://schemas.openxmlformats.org/officeDocument/2006/relationships/hyperlink" Target="http://uk.wikipedia.org/wiki/%D0%A3%D0%BA%D1%80%D0%B0%D1%97%D0%BD%D1%81%D1%8C%D0%BA%D0%B0_%D1%80%D0%B5%D0%B2%D0%BE%D0%BB%D1%8E%D1%86%D1%96%D0%B9%D0%BD%D0%BE-%D0%B4%D0%B5%D0%BC%D0%BE%D0%BA%D1%80%D0%B0%D1%82%D0%B8%D1%87%D0%BD%D0%B0_%D0%BF%D0%B0%D1%80%D1%82%D1%96%D1%8F" TargetMode="External"/><Relationship Id="rId4" Type="http://schemas.openxmlformats.org/officeDocument/2006/relationships/hyperlink" Target="http://uk.wikipedia.org/wiki/194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Культура в середині 1960-х – у першій половині 1980-х років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Admin\Desktop\8109ab8bd01b4d15db94ee62eb6f7a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1"/>
            <a:ext cx="2618476" cy="1800200"/>
          </a:xfrm>
          <a:prstGeom prst="rect">
            <a:avLst/>
          </a:prstGeom>
          <a:noFill/>
        </p:spPr>
      </p:pic>
      <p:pic>
        <p:nvPicPr>
          <p:cNvPr id="1027" name="Picture 3" descr="C:\Users\Admin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4301510" cy="2952328"/>
          </a:xfrm>
          <a:prstGeom prst="rect">
            <a:avLst/>
          </a:prstGeom>
          <a:noFill/>
        </p:spPr>
      </p:pic>
      <p:pic>
        <p:nvPicPr>
          <p:cNvPr id="1028" name="Picture 4" descr="C:\Users\Admin\Desktop\0ed3a4521fa6515a4db86f97b83d88c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88639"/>
            <a:ext cx="1728192" cy="1764197"/>
          </a:xfrm>
          <a:prstGeom prst="rect">
            <a:avLst/>
          </a:prstGeom>
          <a:noFill/>
        </p:spPr>
      </p:pic>
      <p:pic>
        <p:nvPicPr>
          <p:cNvPr id="1029" name="Picture 5" descr="C:\Users\Admin\Desktop\загруженное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204864"/>
            <a:ext cx="3868459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Формування опозиційних течій у культурі та реакція влади на них. 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КПРС пильно контролювала кіномистецтво, яке вона вважала важливим засобом комуністичного виховання. В Україні працювали Київська, Одеська та Ялтинська кіностудії художніх фільмів. Більшість кінофільмів озвучували російською мовою. Однак саме в кіномистецтві почав формуватися напрям, який руйнував канони соцреалізму, — українське поетичне кіно. Цей напрям в українському мистецтві започаткував фільм режисера</a:t>
            </a:r>
            <a:r>
              <a:rPr lang="uk-UA" b="1" i="1" dirty="0" smtClean="0"/>
              <a:t> Сергія Параджанова</a:t>
            </a:r>
            <a:r>
              <a:rPr lang="uk-UA" dirty="0" smtClean="0"/>
              <a:t> «Тіні забутих предків» знятий за однойменною повістю М. Коцюбинського.</a:t>
            </a:r>
          </a:p>
          <a:p>
            <a:r>
              <a:rPr lang="uk-UA" dirty="0" smtClean="0"/>
              <a:t>Яскравим представником українського кіно був</a:t>
            </a:r>
            <a:r>
              <a:rPr lang="uk-UA" b="1" i="1" dirty="0" smtClean="0"/>
              <a:t> Юрій Іллєнко</a:t>
            </a:r>
            <a:r>
              <a:rPr lang="uk-UA" dirty="0" smtClean="0"/>
              <a:t>, який дебютував як режисер у фільмі «Криниця для спраглих» (сценарій І. Драча). Фільм заборонили</a:t>
            </a:r>
            <a:r>
              <a:rPr lang="uk-UA" b="1" i="1" dirty="0" smtClean="0"/>
              <a:t>,</a:t>
            </a:r>
            <a:r>
              <a:rPr lang="uk-UA" dirty="0" smtClean="0"/>
              <a:t> бо в ньому партійне керівництво виявило «серйозні недоліки», зокрема виявлено «заперечення ідеалів, якими живе народ радянської України».</a:t>
            </a:r>
          </a:p>
          <a:p>
            <a:r>
              <a:rPr lang="uk-UA" dirty="0" smtClean="0"/>
              <a:t>Національне мистецтво заперечувало політику уніфікації культур, пробуджувало національну свідомість, тому влада його переслідувала. Про це свідчить доля хору «Гомін», створеного в 1970 р. музикознавцем-фольклористом Л. </a:t>
            </a:r>
            <a:r>
              <a:rPr lang="uk-UA" dirty="0" err="1" smtClean="0"/>
              <a:t>Ященком</a:t>
            </a:r>
            <a:r>
              <a:rPr lang="uk-UA" dirty="0" smtClean="0"/>
              <a:t>. Керівництво Спілки композиторів України доповіло Київському міськкому КЇІУ, що репертуар хору обмежується старовинними піснями. Невдовзі Л. </a:t>
            </a:r>
            <a:r>
              <a:rPr lang="uk-UA" dirty="0" err="1" smtClean="0"/>
              <a:t>Ященко</a:t>
            </a:r>
            <a:r>
              <a:rPr lang="uk-UA" dirty="0" smtClean="0"/>
              <a:t> був виключений зі Спілки композиторів України за ідейну незрілість.</a:t>
            </a:r>
          </a:p>
          <a:p>
            <a:r>
              <a:rPr lang="uk-UA" dirty="0" smtClean="0"/>
              <a:t>Реакцією на тематичну, жанрову та художньо-стильову обмеженість соцреалізму було неофіційне мистецтво, яке проявилося в авангардизмі й нонконформізмі. До цього напряму належали одеські художники В. Хрущ, С. </a:t>
            </a:r>
            <a:r>
              <a:rPr lang="uk-UA" dirty="0" err="1" smtClean="0"/>
              <a:t>Сичов</a:t>
            </a:r>
            <a:r>
              <a:rPr lang="uk-UA" dirty="0" smtClean="0"/>
              <a:t>, Л. </a:t>
            </a:r>
            <a:r>
              <a:rPr lang="uk-UA" dirty="0" err="1" smtClean="0"/>
              <a:t>Ястреб</a:t>
            </a:r>
            <a:r>
              <a:rPr lang="uk-UA" dirty="0" smtClean="0"/>
              <a:t> та ін. У 1967 р. вони організували виставку своїх робіт на паркані Одеського оперного театру, почали проводити «квартирні виставки». Помітний вплив на мистецьке середовище м. Львова мав художник К. </a:t>
            </a:r>
            <a:r>
              <a:rPr lang="uk-UA" dirty="0" err="1" smtClean="0"/>
              <a:t>Звіринський</a:t>
            </a:r>
            <a:r>
              <a:rPr lang="uk-UA" dirty="0" smtClean="0"/>
              <a:t>. Він організував на своїй квартирі неофіційну мистецьку школу, яку називали «підпільною академією».</a:t>
            </a:r>
          </a:p>
          <a:p>
            <a:r>
              <a:rPr lang="uk-UA" dirty="0" smtClean="0"/>
              <a:t>Неприйняття молоддю традиційних естетичних норм проявилося в рок-музиці, яка була частиною молодіжної культури. Своєрідним поєднанням поетичного та музичного мистецтва стала самодіяльна пісня, непідконтрольна владі. Комуністична влада жорстко критикувала нові течії в мистецтві, обмежувала їхній розвиток. Неформальними творчими групами постійно цікавилися партійні та правоохоронні органи, їхні учасники зазнавали переслідувань.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Суперечності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розвитку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українського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мистецтва</a:t>
            </a:r>
            <a:endParaRPr lang="uk-UA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українського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мистецтва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обмежувався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гальмувався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державною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політикою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яка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проводилася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сфері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Нерідко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долю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мистецького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твору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вирішували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чиновники,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не знали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мистецтва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не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розуміли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природи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значення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Тому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розвивалися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передусім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жанри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мали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виразного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національного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змісту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У СРСР митці були об’єднані у творчі спілки. Держава сприяла творчості передусім тих митців, які були членами творчих спілок кінематографістів, композиторів, художників, письменників.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спілки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вважалися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громадськими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організаціями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однак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насправді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виконували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волю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партійно-державного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апарату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часто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використовувалися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приборкання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непокірних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Водночас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членство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спілці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сприяло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обмінові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творчими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здобутками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давало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можливість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брати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участь 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виставках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хоча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обмежувало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творчу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індивідуальність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художника. Члени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творчих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спілок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мали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значні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привілеї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Застосовуючи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тактику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заохочень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покарань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партія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творчі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спілки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контролювала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діяльність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митців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Суперечності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розвитку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українського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мистецтва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229600" cy="509012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Україна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перебуваючи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складі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СРСР, не могла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здійснювати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власну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політику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галузі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культури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Щоб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зберегти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право на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творчість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митці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часто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змушені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були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поступатися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своїми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творчими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принципами.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Співаки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музиканти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актори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досягали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високої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виконавської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майстерності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художники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досконало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володіли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пензлем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однак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тематичний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діапазон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був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обмежений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партійним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контролем. У 1970-х роках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розвинулася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набула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популярності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українська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естрадна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музика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основоположником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якої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став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Володимир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Івасюк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написав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понад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100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пісень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більшість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яких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викопував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талановитий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співак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Назарій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Яремчук.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Життя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автора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надзвичайно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популярної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пісні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«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Червона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рута». На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цей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же час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припадає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останній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період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творчості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живописця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Миколи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Глущенка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художні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полотна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якого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здобули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європейське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визнання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Уважають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створив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понад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10 тис. картин.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Василь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Касіян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 —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засновник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графічної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школи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ґрунтується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на засадах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реалізму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народності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скульптор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Василь Бородай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 —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був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відзначений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Державною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премією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УРСР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ім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Т. Г.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Шевченка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за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пам’ятник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партизанам-ковпаківцям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у м.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Яремчі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Івано-Франківської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області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uk-UA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Освіта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Реформування суспільства, що відбулося після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XX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з'їзду КПРС, позначилося й на стані освіти. Цю сферу, яку партія розглядала як частину своєї ідеологічної системи, періодично намагалися реформувати. Наприкінці 1958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p.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було опубліковано закон "Про зміцнення зв'язку школи з життям і про дальший розвиток системи народної освіти в СРСР", який був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продубльований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Верховною Радою України у квітні 1959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p.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Згідно із цим законом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семи—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і десятирічні школи було перетворено на восьмирічні (обов'язкові) та одинадцятирічні загальноосвітні трудові політехнічні з виробничою практикою, що нагадувало попередні уніфіковані трудові школи. Випускники середніх шкіл, за винятком 20 % кращих учнів, зобов'язані були попрацювати принаймні два роки перед вступом до вузу.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Освіта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До 1976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p.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в Україні було здійснено перехід до загальнообов'язкової середньої освіти. Розширювалась мережа дитячих позашкільних закладів: створювались нові палаци і будинки піонерів та школярів, станції і клуби юних техніків та юних натуралістів, дитячі залізниці, флотилії, музичні школи, екскурсійно-туристські станції та ін. Багато уваги приділялось також різним формам відпочинку та оздоровленню дітей і підлітків — у позаміських, міських, шкільних і колгоспних піонерських таборах. У 60-ті роки різними літніми оздоровчими заходами щороку охоплювалося близько 4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млн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учнів.</a:t>
            </a:r>
            <a:br>
              <a:rPr lang="uk-UA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Освіта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Господарські реформи, впровадження нової техніки в народне господарство, розвиток освіти і культури потребували дедалі більше спеціалістів з вищою та середньою спеціальною освітою, а отже, збільшення кількості вузів і технікумів. </a:t>
            </a:r>
            <a:br>
              <a:rPr lang="uk-UA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Удосконалення вищої та середньої спеціальної школи дало позитивні результати. Значно збільшився обсяг випуску фахівців з вищою та середньою спеціальною освітою. У цей час вузи республіки підготували 453,5 тис., а технікуми — 742,8 тис. спеціалістів для всіх галузей народного господарства і культури країни. У народному господарстві в 1966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p.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працювало понад 2,3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млн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фахівців з вищою і середньою спеціальною освітою.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Наука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60—80-ті роки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українська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наука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істотно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реформувалась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Так, на середину 60-х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років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Україна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мала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розгалужену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мережу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науково-дослідних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кількість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постійно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збільшувалась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протягом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1959—1965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pp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республіці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створено 73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наукові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установи.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Усього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цей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період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діяло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понад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830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наукових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У 60-70-ті роки Академія наук України складалася з трьох секцій, що об'єднували 9 відділів (згодом — відділення). У наступні роки було створено ще три відділення. Провідні напрямки досліджень визначалися секціями наук: фізико-технічних і математичних, хіміко-технологічних та біологічних, а також суспільних.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Наука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Українськими вченими, істориками, філософами, філологами, літературознавцями та мистецтвознавцями в 60—80-ті роки було опубліковано багато цікавих наукових розробок. Так, під керівництвом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Бориса Патон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в 1984 р. провів перше зварювання у відкритому космосі. 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Михайло Янгель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головний конструктор бюро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“Південне”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 там розроблялися 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ракетно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-космічна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техніка. Під керівництвом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Василя Ремесла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було виведено нові сорти пшениці.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Олена </a:t>
            </a:r>
            <a:r>
              <a:rPr lang="uk-UA" i="1" dirty="0" err="1" smtClean="0">
                <a:solidFill>
                  <a:schemeClr val="bg2">
                    <a:lumMod val="25000"/>
                  </a:schemeClr>
                </a:solidFill>
              </a:rPr>
              <a:t>Апанович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написала працю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“Збройні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сили України першої половини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XVIII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ст.”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Ярослав </a:t>
            </a:r>
            <a:r>
              <a:rPr lang="uk-UA" i="1" dirty="0" err="1" smtClean="0">
                <a:solidFill>
                  <a:schemeClr val="bg2">
                    <a:lumMod val="25000"/>
                  </a:schemeClr>
                </a:solidFill>
              </a:rPr>
              <a:t>Дзира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писав козацькі літописи. 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Розвиток літератури</a:t>
            </a:r>
            <a:endParaRPr lang="uk-UA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Поступово, але суперечливо розвивалися всі сфери художньої творчості. Найбільш повно характерні риси епохи відобразила література. З одного боку, в художній прозі стали утверджуватися аналітичність, проблемність, відхід від описовості, звернення до сфери тонких почуттів, співвідношення морального і духовного. Насамперед це стосується творчості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2" tooltip="Гончар Олесь Терентійович"/>
              </a:rPr>
              <a:t>О. Гончара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3" tooltip="Загребельний Павло Архипович"/>
              </a:rPr>
              <a:t>П. Загребельного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4" tooltip="Збанацький Юрій Оліферович"/>
              </a:rPr>
              <a:t>Ю. Збанацького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5" tooltip="Козаченко Василь Павлович"/>
              </a:rPr>
              <a:t>В. Козаченка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. 60-70-і роки, за оцінкою авторів «Історії української літератури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XX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століття», були періодом «плідним, хоч і суперечливим, періодом поглиблення її гуманістичних основ, посилення аналітичного й синтезуючого начал, утвердження нових форм, стилів, засобів». На повний голос заявили про себе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6" tooltip="Драч Іван Федорович"/>
              </a:rPr>
              <a:t>Іван Драч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7" tooltip="Костенко Ліна Василівна"/>
              </a:rPr>
              <a:t>Ліна Костенко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8" tooltip="Симоненко Василь Андрійович"/>
              </a:rPr>
              <a:t>Василь Симоненко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9" tooltip="Вінграновський Микола Степанович"/>
              </a:rPr>
              <a:t>Микола Вінграновський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. Склалася школа українського літературного перекладу, яка має високий міжнародний авторитет.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Розвиток літератури</a:t>
            </a:r>
            <a:endParaRPr lang="uk-UA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У той же час творчість продовжувала жорстко регламентуватися, зазнавати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2" tooltip="Цензура"/>
              </a:rPr>
              <a:t>цензури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 новаторство часто діставало негативну оцінку у офіційній критиці. Українські читачі, як і раніше, були відлучені від творчості письменників, які емігрували з України і продовжували писати за кордоном. Особливе місце серед письменників-емігрантів займає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3" tooltip="Багряний Іван"/>
              </a:rPr>
              <a:t>Іван Багряний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. До війни він зазнавав репресій, у Німеччині в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4" tooltip="1948"/>
              </a:rPr>
              <a:t>1948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 р. організував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5" tooltip="Українська революційно-демократична партія"/>
              </a:rPr>
              <a:t>Українську революційно-демократичну партію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, яка боролася за національне звільнення України. Романи І. Багряного «Тигролови», «Сад Гетсиманський», «Людина біжить над проваллям», його повісті, поеми, публіцистика тільки в наші дні стали надбанням читача, були оцінені критиками як серйозний внесок в українську культуру.</a:t>
            </a:r>
          </a:p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Саме в колах інтелігенції виникає опозиційний рух, названий дисидентським, члени якого головним своїм завданням вважали відстоювання прав людини: свободу слова, свободу совісті. У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6" tooltip="1976"/>
              </a:rPr>
              <a:t>1976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 р. була створена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hlinkClick r:id="rId7" tooltip="Українська Гельсінська спілка"/>
              </a:rPr>
              <a:t>Українська Гельсінська спілка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Формування опозиційних течій у культурі та реакція влади на них. 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162128"/>
          </a:xfrm>
        </p:spPr>
        <p:txBody>
          <a:bodyPr>
            <a:normAutofit fontScale="47500" lnSpcReduction="20000"/>
          </a:bodyPr>
          <a:lstStyle/>
          <a:p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У СРСР була сформована одержавлена культура, яка знаходилася під постійним контролем компартії. Метод соцреалізму став панівним у радянській культурі. Теми революції, класової боротьби, соцбудівництва були обов’язковими для письменників, художників і кіно митців. Цей метод заперечував свободу творчості. Компартія забороняла творчість, яка не відповідала вимогам соцреалізму.</a:t>
            </a:r>
          </a:p>
          <a:p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в 1970-х роках. Були прийняті постанови ЦК КПРС</a:t>
            </a:r>
            <a:r>
              <a:rPr lang="uk-UA" sz="4200" i="1" dirty="0" smtClean="0">
                <a:solidFill>
                  <a:schemeClr val="bg2">
                    <a:lumMod val="25000"/>
                  </a:schemeClr>
                </a:solidFill>
              </a:rPr>
              <a:t> «Про літературно-художню критику»</a:t>
            </a:r>
            <a:r>
              <a:rPr lang="uk-UA" sz="4200" b="1" dirty="0" smtClean="0">
                <a:solidFill>
                  <a:schemeClr val="bg2">
                    <a:lumMod val="25000"/>
                  </a:schemeClr>
                </a:solidFill>
              </a:rPr>
              <a:t> ,</a:t>
            </a:r>
            <a:r>
              <a:rPr lang="uk-UA" sz="4200" i="1" dirty="0" smtClean="0">
                <a:solidFill>
                  <a:schemeClr val="bg2">
                    <a:lumMod val="25000"/>
                  </a:schemeClr>
                </a:solidFill>
              </a:rPr>
              <a:t> «Про заходи по дальшому розвитку кінематографії»</a:t>
            </a:r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 , </a:t>
            </a:r>
            <a:r>
              <a:rPr lang="uk-UA" sz="4200" i="1" dirty="0" smtClean="0">
                <a:solidFill>
                  <a:schemeClr val="bg2">
                    <a:lumMod val="25000"/>
                  </a:schemeClr>
                </a:solidFill>
              </a:rPr>
              <a:t>«Про народні художні промисли»</a:t>
            </a:r>
            <a:r>
              <a:rPr lang="uk-UA" sz="4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uk-UA" sz="4200" i="1" dirty="0" smtClean="0">
                <a:solidFill>
                  <a:schemeClr val="bg2">
                    <a:lumMod val="25000"/>
                  </a:schemeClr>
                </a:solidFill>
              </a:rPr>
              <a:t> «Про роботу з творчою молоддю» </a:t>
            </a:r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Ці партійні рішення були обов’язковими для виконання.</a:t>
            </a:r>
          </a:p>
          <a:p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Українська творча інтелігенція чинила опір офіційному курсові у сфері культури, намагалася зберегти його національним зміст та право на свободу творчості. Протест проти партійно-державного контролю проявився виникненням опозиційних течій у культурі. Опозиційність українських письменників і митців виявилася у двох напрямах: вона була тісно пов’язана з політичним </a:t>
            </a:r>
            <a:r>
              <a:rPr lang="uk-UA" sz="4200" dirty="0" err="1" smtClean="0">
                <a:solidFill>
                  <a:schemeClr val="bg2">
                    <a:lumMod val="25000"/>
                  </a:schemeClr>
                </a:solidFill>
              </a:rPr>
              <a:t>дисидентством</a:t>
            </a:r>
            <a:r>
              <a:rPr lang="uk-UA" sz="4200" dirty="0" smtClean="0">
                <a:solidFill>
                  <a:schemeClr val="bg2">
                    <a:lumMod val="25000"/>
                  </a:schemeClr>
                </a:solidFill>
              </a:rPr>
              <a:t>, або опозиційність проявилася як мистецький нонконформізм. </a:t>
            </a:r>
          </a:p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</TotalTime>
  <Words>860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Культура в середині 1960-х – у першій половині 1980-х років</vt:lpstr>
      <vt:lpstr>Освіта</vt:lpstr>
      <vt:lpstr>Освіта</vt:lpstr>
      <vt:lpstr>Освіта</vt:lpstr>
      <vt:lpstr>Наука</vt:lpstr>
      <vt:lpstr>Наука</vt:lpstr>
      <vt:lpstr>Розвиток літератури</vt:lpstr>
      <vt:lpstr>Розвиток літератури</vt:lpstr>
      <vt:lpstr>Формування опозиційних течій у культурі та реакція влади на них. </vt:lpstr>
      <vt:lpstr>Формування опозиційних течій у культурі та реакція влади на них. </vt:lpstr>
      <vt:lpstr> Суперечності в розвитку українського мистецтва</vt:lpstr>
      <vt:lpstr>Суперечності в розвитку українського мистецтва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в середині 1960-х – у першій половині 1980-х років</dc:title>
  <dc:creator>Admin</dc:creator>
  <cp:lastModifiedBy>Admin</cp:lastModifiedBy>
  <cp:revision>16</cp:revision>
  <dcterms:created xsi:type="dcterms:W3CDTF">2015-02-16T16:35:08Z</dcterms:created>
  <dcterms:modified xsi:type="dcterms:W3CDTF">2015-04-21T10:28:27Z</dcterms:modified>
</cp:coreProperties>
</file>