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6" r:id="rId7"/>
    <p:sldId id="262" r:id="rId8"/>
    <p:sldId id="263" r:id="rId9"/>
    <p:sldId id="267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9BE9C-B7CC-4CB6-917F-260981911CA1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CCC9F-3827-424E-91F8-81F768DFAE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5C64D-7032-42B5-92EC-A1628BC9BEE4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C1849-01E1-466A-B38F-91B3830FF3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7B40A-0C1A-406F-A7F6-7E69EA116854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8D620-615C-4303-90A2-BDE674BEC3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B560A-7A7F-417B-90DA-EC54CFB13E31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6FD94-127B-4268-B6F2-46DDE1006E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1D4A6-847E-4330-9883-838A83A23E3E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C3364-2671-4199-AA04-0BFBD75733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77357-F759-4009-87D4-EEC5513217E4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DDFAA-7052-482F-BE0F-CC692B9D3D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1A8B9-FAE5-45D5-8C58-9F5BDBD180BD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079FA-41D3-4091-B5C3-674CC11A8F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980B8-3F94-4474-BF13-AA17DF793B8D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EDDEE-8D77-4BAF-8B5E-0CE82D95A8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77F69-AF32-4DF6-B424-85E8C53311A3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9715C-8E6E-4F3F-B94B-9BC34F6DAC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752A8-889B-453D-9B13-0DE8F0F8D899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F7333-516C-40EC-A322-3C8B519B03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F2B68-B950-4C8D-9865-09D82BD72A2A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4151C-1293-4F4F-BD64-FE59DADFF7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2517DC-7098-4896-A556-4E022B536A2A}" type="datetimeFigureOut">
              <a:rPr lang="ru-RU"/>
              <a:pPr>
                <a:defRPr/>
              </a:pPr>
              <a:t>16.12.2014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915C26-1419-456D-BB78-89510A00AC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31" name="Рисунок 6" descr="0_c0134_7a2dde68_XL.jpg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188913"/>
            <a:ext cx="520700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Рисунок 7" descr="0_c0134_7a2dde68_XL.jpg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950" y="1484313"/>
            <a:ext cx="520700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Рисунок 8" descr="0_c0134_7a2dde68_XL.jpg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950" y="2708275"/>
            <a:ext cx="52070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Рисунок 9" descr="0_c0134_7a2dde68_XL.jpg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950" y="5373688"/>
            <a:ext cx="520700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Рисунок 10" descr="0_c0134_7a2dde68_XL.jpg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950" y="4005263"/>
            <a:ext cx="520700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 userDrawn="1"/>
        </p:nvSpPr>
        <p:spPr>
          <a:xfrm>
            <a:off x="755576" y="188640"/>
            <a:ext cx="8208912" cy="6480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313" name="Rectangle 1"/>
          <p:cNvSpPr>
            <a:spLocks noChangeArrowheads="1"/>
          </p:cNvSpPr>
          <p:nvPr userDrawn="1"/>
        </p:nvSpPr>
        <p:spPr bwMode="auto">
          <a:xfrm>
            <a:off x="0" y="6642100"/>
            <a:ext cx="12461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FokinaLida.75@mail.ru</a:t>
            </a:r>
            <a:endParaRPr lang="en-US" sz="800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836712"/>
            <a:ext cx="756084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rPr>
              <a:t>Косиг</a:t>
            </a:r>
            <a:r>
              <a:rPr lang="uk-UA" sz="6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rPr>
              <a:t>інські</a:t>
            </a:r>
            <a:r>
              <a:rPr lang="uk-UA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rPr>
              <a:t> реформи</a:t>
            </a:r>
            <a:endParaRPr lang="ru-RU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6" name="Рисунок 5" descr="1346387402_01.jpg"/>
          <p:cNvPicPr>
            <a:picLocks noChangeAspect="1"/>
          </p:cNvPicPr>
          <p:nvPr/>
        </p:nvPicPr>
        <p:blipFill>
          <a:blip r:embed="rId2" cstate="print"/>
          <a:srcRect l="20863" t="2121" r="21650" b="861"/>
          <a:stretch>
            <a:fillRect/>
          </a:stretch>
        </p:blipFill>
        <p:spPr>
          <a:xfrm>
            <a:off x="2699792" y="1916832"/>
            <a:ext cx="4032448" cy="42534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683568" y="343689"/>
            <a:ext cx="3744416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Наслідки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реформ для </a:t>
            </a:r>
            <a:r>
              <a:rPr kumimoji="0" lang="ru-RU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України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У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другій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половині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60-х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pp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економіка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України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розвивалася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порівняно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високими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темпами.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Виробництво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промислової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продукції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за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цей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період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зросло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на 50%,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продуктивність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праці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в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промисловості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- на 28%, 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національний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доход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збільшився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на 30%.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Підприємства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здобули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відносну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самостійність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робітники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інженерно-технічні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працівники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і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службовці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стали 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відчувати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зв'язок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між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якістю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своєї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праці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та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рівнем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заробітної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плати.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ukrainian_ssr_coat_bi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692696"/>
            <a:ext cx="4717876" cy="471787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827584" y="620688"/>
            <a:ext cx="3635896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Але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вже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на початку 70-их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рр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темпи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реформи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почали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знижуватися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І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радянське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керівництво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поступово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відмовилося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від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будь-яких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реформ. Наступили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«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золоті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роки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стабільності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».</a:t>
            </a:r>
            <a:endParaRPr kumimoji="0" lang="ru-RU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Причини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невдачі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економічних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реформ 50-60-их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років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лежать в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основі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тоталітарне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керованої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економіки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якою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й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була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економіка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радянська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Економічне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реформування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не могло принести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успіху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без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політичних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змін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демократизації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і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без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реального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суверенітету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республік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загружен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4708552">
            <a:off x="4345666" y="1310404"/>
            <a:ext cx="4776738" cy="3945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683568" y="179249"/>
            <a:ext cx="8064896" cy="667875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Необхідність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і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цілі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реформ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Після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усунення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від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влади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М.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Хрущова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в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жовтні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1964 р.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економіка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країни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продовжувала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перебувати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стані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кризи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Для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її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подолання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було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два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можливих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шляхи: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радикальні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реформи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тобто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такі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що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стосуються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основ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соціалістичного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ладу,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його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характерних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принципів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часткові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реформи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які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не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стосувалися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основ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соціалістичного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ладу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спрямовувалися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на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пом'якшення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економічної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кризи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але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не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були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здатні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подолати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її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цілому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dirty="0" smtClean="0">
              <a:solidFill>
                <a:srgbClr val="00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dirty="0" smtClean="0">
              <a:solidFill>
                <a:srgbClr val="00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Керівництво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СРСР,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розуміючи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необхідність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здійснення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економічних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реформ як таких,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обрало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другий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шлях,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що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підсумку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і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визначило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їхній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крах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38338058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28361" y="1412776"/>
            <a:ext cx="5315639" cy="409765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755576" y="1026314"/>
            <a:ext cx="3744416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Хоч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період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1965–1985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рр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загалом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і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дістав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назву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«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застійного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»,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перші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його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роки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вирізняло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намагання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вдосконалити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існуючий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народногосподарський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комплекс. </a:t>
            </a:r>
            <a:r>
              <a:rPr kumimoji="0" lang="ru-RU" sz="16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Пов’язуються</a:t>
            </a:r>
            <a:r>
              <a:rPr kumimoji="0" lang="ru-RU" sz="16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ці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спроби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ім’ям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голови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Ради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Міністрів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СРСР О.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Косигіна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який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відразу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ж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розгорнув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реформи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 так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звані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Косигінські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реформи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спрямовані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на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підсилення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економічних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стимулів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у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діяльності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підприємств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та</a:t>
            </a:r>
            <a:r>
              <a:rPr kumimoji="0" lang="ru-RU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організацій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68170cc-21-kosyg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476672"/>
            <a:ext cx="4150196" cy="56222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24128" y="6093296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i="1" dirty="0" smtClean="0">
                <a:solidFill>
                  <a:schemeClr val="accent3">
                    <a:lumMod val="50000"/>
                  </a:schemeClr>
                </a:solidFill>
              </a:rPr>
              <a:t>О.</a:t>
            </a:r>
            <a:r>
              <a:rPr lang="uk-UA" sz="2400" b="1" i="1" dirty="0" err="1" smtClean="0">
                <a:solidFill>
                  <a:schemeClr val="accent3">
                    <a:lumMod val="50000"/>
                  </a:schemeClr>
                </a:solidFill>
              </a:rPr>
              <a:t>Косигін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755576" y="476672"/>
            <a:ext cx="468052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Реформа повинна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була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забезпечити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подолання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таких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негативних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явищ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економіки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як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збільшення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потреби 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капіталовкладеннях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незавершеність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будівництва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масовий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випуск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товарів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що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не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мали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збуту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диспропорція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розвитку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галузей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господарства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невідповідність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між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зростанням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зарплати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продуктивності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праці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неефективне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використання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виробничих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фондів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масовий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випуск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товарів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що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не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знаходили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збуту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відсутність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діючих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матеріальних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стимулів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для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підвищення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продуктивності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праці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та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якості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продукції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що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випускається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be8b032be8b1adc423d12a7e60c9c73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620688"/>
            <a:ext cx="3265512" cy="50180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755576" y="260648"/>
            <a:ext cx="7992888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Для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досягнення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такої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мети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передбачалося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скоротити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планові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показники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для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підприємств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створити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на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підприємствах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фонди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матеріального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стимулювання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фінансувати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промислове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будівництво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шляхом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кредитування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а не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дотацій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ліквідувати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раднаргоспи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відновити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галузеву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систему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управління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підвищити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закупівельні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ціни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на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сільськогосподарську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продукцію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;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перерозподілити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долю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національного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прибутку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на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користь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аграрного сектора.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548680"/>
            <a:ext cx="646246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err="1" smtClean="0"/>
              <a:t>Реформи</a:t>
            </a:r>
            <a:r>
              <a:rPr lang="ru-RU" b="1" u="sng" dirty="0" smtClean="0"/>
              <a:t> в </a:t>
            </a:r>
            <a:r>
              <a:rPr lang="ru-RU" b="1" u="sng" dirty="0" err="1" smtClean="0"/>
              <a:t>сільському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господарстві</a:t>
            </a:r>
            <a:r>
              <a:rPr lang="ru-RU" b="1" u="sng" dirty="0" smtClean="0"/>
              <a:t>.</a:t>
            </a:r>
            <a:r>
              <a:rPr lang="ru-RU" b="1" dirty="0" smtClean="0"/>
              <a:t> </a:t>
            </a:r>
            <a:r>
              <a:rPr lang="ru-RU" dirty="0" smtClean="0"/>
              <a:t>Перша </a:t>
            </a:r>
            <a:r>
              <a:rPr lang="ru-RU" dirty="0" err="1" smtClean="0"/>
              <a:t>з</a:t>
            </a:r>
            <a:r>
              <a:rPr lang="ru-RU" dirty="0" smtClean="0"/>
              <a:t> реформ, </a:t>
            </a:r>
            <a:r>
              <a:rPr lang="ru-RU" dirty="0" err="1" smtClean="0"/>
              <a:t>ініційована</a:t>
            </a:r>
            <a:r>
              <a:rPr lang="ru-RU" dirty="0" smtClean="0"/>
              <a:t> головою </a:t>
            </a:r>
            <a:r>
              <a:rPr lang="ru-RU" dirty="0" err="1" smtClean="0"/>
              <a:t>радянського</a:t>
            </a:r>
            <a:r>
              <a:rPr lang="ru-RU" dirty="0" smtClean="0"/>
              <a:t> уряду, </a:t>
            </a:r>
            <a:r>
              <a:rPr lang="ru-RU" dirty="0" err="1" smtClean="0"/>
              <a:t>зводилася</a:t>
            </a:r>
            <a:r>
              <a:rPr lang="ru-RU" dirty="0" smtClean="0"/>
              <a:t> до </a:t>
            </a:r>
            <a:r>
              <a:rPr lang="ru-RU" dirty="0" err="1" smtClean="0"/>
              <a:t>введення</a:t>
            </a:r>
            <a:r>
              <a:rPr lang="ru-RU" dirty="0" smtClean="0"/>
              <a:t> низки </a:t>
            </a:r>
            <a:r>
              <a:rPr lang="ru-RU" dirty="0" err="1" smtClean="0"/>
              <a:t>невідкладних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аграрного сектора </a:t>
            </a:r>
            <a:r>
              <a:rPr lang="ru-RU" dirty="0" err="1" smtClean="0"/>
              <a:t>економіки</a:t>
            </a:r>
            <a:r>
              <a:rPr lang="ru-RU" dirty="0" smtClean="0"/>
              <a:t>.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реформи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прийняті</a:t>
            </a:r>
            <a:r>
              <a:rPr lang="ru-RU" dirty="0" smtClean="0"/>
              <a:t> в </a:t>
            </a:r>
            <a:r>
              <a:rPr lang="ru-RU" dirty="0" err="1" smtClean="0"/>
              <a:t>березні</a:t>
            </a:r>
            <a:r>
              <a:rPr lang="ru-RU" dirty="0" smtClean="0"/>
              <a:t> 1965 р. на </a:t>
            </a:r>
            <a:r>
              <a:rPr lang="ru-RU" dirty="0" err="1" smtClean="0"/>
              <a:t>пленумі</a:t>
            </a:r>
            <a:r>
              <a:rPr lang="ru-RU" dirty="0" smtClean="0"/>
              <a:t> ЦК КПРС. </a:t>
            </a:r>
            <a:r>
              <a:rPr lang="ru-RU" dirty="0" err="1" smtClean="0"/>
              <a:t>Їх</a:t>
            </a:r>
            <a:r>
              <a:rPr lang="ru-RU" dirty="0" smtClean="0"/>
              <a:t> суть </a:t>
            </a:r>
            <a:r>
              <a:rPr lang="ru-RU" dirty="0" err="1" smtClean="0"/>
              <a:t>зводилася</a:t>
            </a:r>
            <a:r>
              <a:rPr lang="ru-RU" dirty="0" smtClean="0"/>
              <a:t> до </a:t>
            </a:r>
            <a:r>
              <a:rPr lang="ru-RU" dirty="0" err="1" smtClean="0"/>
              <a:t>наступного</a:t>
            </a:r>
            <a:r>
              <a:rPr lang="ru-RU" dirty="0" smtClean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капітальних</a:t>
            </a:r>
            <a:r>
              <a:rPr lang="ru-RU" dirty="0" smtClean="0"/>
              <a:t> </a:t>
            </a:r>
            <a:r>
              <a:rPr lang="ru-RU" dirty="0" err="1" smtClean="0"/>
              <a:t>вкладень</a:t>
            </a:r>
            <a:r>
              <a:rPr lang="ru-RU" dirty="0" smtClean="0"/>
              <a:t> у </a:t>
            </a:r>
            <a:r>
              <a:rPr lang="ru-RU" dirty="0" err="1" smtClean="0"/>
              <a:t>сільське</a:t>
            </a:r>
            <a:r>
              <a:rPr lang="ru-RU" dirty="0" smtClean="0"/>
              <a:t> </a:t>
            </a:r>
            <a:r>
              <a:rPr lang="ru-RU" dirty="0" err="1" smtClean="0"/>
              <a:t>господарство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матеріальної</a:t>
            </a:r>
            <a:r>
              <a:rPr lang="ru-RU" dirty="0" smtClean="0"/>
              <a:t> та 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</a:t>
            </a:r>
            <a:r>
              <a:rPr lang="ru-RU" dirty="0" smtClean="0"/>
              <a:t>села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err="1" smtClean="0"/>
              <a:t>зменшення</a:t>
            </a:r>
            <a:r>
              <a:rPr lang="ru-RU" dirty="0" smtClean="0"/>
              <a:t> </a:t>
            </a:r>
            <a:r>
              <a:rPr lang="ru-RU" dirty="0" err="1" smtClean="0"/>
              <a:t>планів</a:t>
            </a:r>
            <a:r>
              <a:rPr lang="ru-RU" dirty="0" smtClean="0"/>
              <a:t> </a:t>
            </a:r>
            <a:r>
              <a:rPr lang="ru-RU" dirty="0" err="1" smtClean="0"/>
              <a:t>обов’язкових</a:t>
            </a:r>
            <a:r>
              <a:rPr lang="ru-RU" dirty="0" smtClean="0"/>
              <a:t> </a:t>
            </a:r>
            <a:r>
              <a:rPr lang="ru-RU" dirty="0" err="1" smtClean="0"/>
              <a:t>постачання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endParaRPr lang="ru-RU" dirty="0" smtClean="0"/>
          </a:p>
          <a:p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закупівельних</a:t>
            </a:r>
            <a:r>
              <a:rPr lang="ru-RU" dirty="0" smtClean="0"/>
              <a:t> </a:t>
            </a:r>
            <a:r>
              <a:rPr lang="ru-RU" dirty="0" err="1" smtClean="0"/>
              <a:t>цін</a:t>
            </a:r>
            <a:r>
              <a:rPr lang="ru-RU" dirty="0" smtClean="0"/>
              <a:t> на </a:t>
            </a:r>
            <a:r>
              <a:rPr lang="ru-RU" dirty="0" err="1" smtClean="0"/>
              <a:t>сільськогосподарську</a:t>
            </a:r>
            <a:r>
              <a:rPr lang="ru-RU" dirty="0" smtClean="0"/>
              <a:t> </a:t>
            </a:r>
            <a:r>
              <a:rPr lang="ru-RU" dirty="0" err="1" smtClean="0"/>
              <a:t>продукцію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err="1" smtClean="0"/>
              <a:t>введення</a:t>
            </a:r>
            <a:r>
              <a:rPr lang="ru-RU" dirty="0" smtClean="0"/>
              <a:t> </a:t>
            </a:r>
            <a:r>
              <a:rPr lang="ru-RU" dirty="0" smtClean="0"/>
              <a:t>надбавок до </a:t>
            </a:r>
            <a:r>
              <a:rPr lang="ru-RU" dirty="0" err="1" smtClean="0"/>
              <a:t>цін</a:t>
            </a:r>
            <a:r>
              <a:rPr lang="ru-RU" dirty="0" smtClean="0"/>
              <a:t> на </a:t>
            </a:r>
            <a:r>
              <a:rPr lang="ru-RU" dirty="0" err="1" smtClean="0"/>
              <a:t>надплановий</a:t>
            </a:r>
            <a:r>
              <a:rPr lang="ru-RU" dirty="0" smtClean="0"/>
              <a:t> </a:t>
            </a:r>
            <a:r>
              <a:rPr lang="ru-RU" dirty="0" err="1" smtClean="0"/>
              <a:t>продукцію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err="1" smtClean="0"/>
              <a:t>введення</a:t>
            </a:r>
            <a:r>
              <a:rPr lang="ru-RU" dirty="0" smtClean="0"/>
              <a:t> </a:t>
            </a:r>
            <a:r>
              <a:rPr lang="ru-RU" dirty="0" err="1" smtClean="0"/>
              <a:t>гарантованої</a:t>
            </a:r>
            <a:r>
              <a:rPr lang="ru-RU" dirty="0" smtClean="0"/>
              <a:t> оплати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колгоспників</a:t>
            </a:r>
            <a:r>
              <a:rPr lang="ru-RU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ru-RU" dirty="0" err="1" smtClean="0"/>
              <a:t>скасування</a:t>
            </a:r>
            <a:r>
              <a:rPr lang="ru-RU" dirty="0" smtClean="0"/>
              <a:t> </a:t>
            </a:r>
            <a:r>
              <a:rPr lang="ru-RU" dirty="0" err="1" smtClean="0"/>
              <a:t>обмежень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особистих</a:t>
            </a:r>
            <a:r>
              <a:rPr lang="ru-RU" dirty="0" smtClean="0"/>
              <a:t> </a:t>
            </a:r>
            <a:r>
              <a:rPr lang="ru-RU" dirty="0" err="1" smtClean="0"/>
              <a:t>підсобних</a:t>
            </a:r>
            <a:r>
              <a:rPr lang="ru-RU" dirty="0" smtClean="0"/>
              <a:t> </a:t>
            </a:r>
            <a:r>
              <a:rPr lang="ru-RU" dirty="0" err="1" smtClean="0"/>
              <a:t>господарств</a:t>
            </a:r>
            <a:r>
              <a:rPr lang="ru-RU" dirty="0" smtClean="0"/>
              <a:t>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827584" y="764704"/>
            <a:ext cx="3600400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Перші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кроки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реформи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принесли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позитивні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результати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пожвавилось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сільськогосподарське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виробництво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покращилось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постачання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міст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продовольством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зросла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продуктивність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праці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у селах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з'явилося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більше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техніки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досить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швидкими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темпами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будувалося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житло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об'єкти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соціально-культурного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призначення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rubase_5_728283910_247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476671"/>
            <a:ext cx="3972963" cy="60918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60648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uk-UA" dirty="0" smtClean="0"/>
              <a:t>Але з другого боку, збереглося</a:t>
            </a:r>
            <a:r>
              <a:rPr lang="ru-RU" dirty="0" smtClean="0"/>
              <a:t> </a:t>
            </a:r>
            <a:r>
              <a:rPr lang="uk-UA" dirty="0" smtClean="0"/>
              <a:t>централізоване</a:t>
            </a:r>
            <a:r>
              <a:rPr lang="ru-RU" dirty="0" smtClean="0"/>
              <a:t> </a:t>
            </a:r>
            <a:r>
              <a:rPr lang="uk-UA" dirty="0" smtClean="0"/>
              <a:t>планування і регламентація сільськогосподарського виробництва; не діяли економічні стимули для підвищення продуктивності праці та якості продукції, що випускалася; продовжувалося адміністрування і некомпетентне втручання партійного керівництва у справи колгоспів і радгоспів. </a:t>
            </a:r>
            <a:r>
              <a:rPr lang="ru-RU" dirty="0" err="1" smtClean="0"/>
              <a:t>Збільшувався</a:t>
            </a:r>
            <a:r>
              <a:rPr lang="ru-RU" dirty="0" smtClean="0"/>
              <a:t> </a:t>
            </a:r>
            <a:r>
              <a:rPr lang="ru-RU" dirty="0" err="1" smtClean="0"/>
              <a:t>апарат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сільським</a:t>
            </a:r>
            <a:r>
              <a:rPr lang="ru-RU" dirty="0" smtClean="0"/>
              <a:t> </a:t>
            </a:r>
            <a:r>
              <a:rPr lang="ru-RU" dirty="0" err="1" smtClean="0"/>
              <a:t>господарством</a:t>
            </a:r>
            <a:r>
              <a:rPr lang="ru-RU" dirty="0" smtClean="0"/>
              <a:t>. </a:t>
            </a:r>
            <a:r>
              <a:rPr lang="en-US" dirty="0" smtClean="0"/>
              <a:t>He</a:t>
            </a:r>
            <a:r>
              <a:rPr lang="ru-RU" dirty="0" smtClean="0"/>
              <a:t> </a:t>
            </a:r>
            <a:r>
              <a:rPr lang="ru-RU" dirty="0" err="1" smtClean="0"/>
              <a:t>виправдалися</a:t>
            </a:r>
            <a:r>
              <a:rPr lang="ru-RU" dirty="0" smtClean="0"/>
              <a:t> </a:t>
            </a:r>
            <a:r>
              <a:rPr lang="ru-RU" dirty="0" err="1" smtClean="0"/>
              <a:t>надії</a:t>
            </a:r>
            <a:r>
              <a:rPr lang="ru-RU" dirty="0" smtClean="0"/>
              <a:t> на </a:t>
            </a:r>
            <a:r>
              <a:rPr lang="ru-RU" dirty="0" err="1" smtClean="0"/>
              <a:t>кооперування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спеціалізацію</a:t>
            </a:r>
            <a:r>
              <a:rPr lang="ru-RU" dirty="0" smtClean="0"/>
              <a:t> </a:t>
            </a:r>
            <a:r>
              <a:rPr lang="ru-RU" dirty="0" err="1" smtClean="0"/>
              <a:t>господарств</a:t>
            </a:r>
            <a:r>
              <a:rPr lang="ru-RU" dirty="0" smtClean="0"/>
              <a:t>. </a:t>
            </a:r>
            <a:r>
              <a:rPr lang="ru-RU" dirty="0" err="1" smtClean="0"/>
              <a:t>Хімізація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меліорація</a:t>
            </a:r>
            <a:r>
              <a:rPr lang="ru-RU" dirty="0" smtClean="0"/>
              <a:t> не дали </a:t>
            </a:r>
            <a:r>
              <a:rPr lang="ru-RU" dirty="0" err="1" smtClean="0"/>
              <a:t>очікуваних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. У </a:t>
            </a:r>
            <a:r>
              <a:rPr lang="ru-RU" dirty="0" err="1" smtClean="0"/>
              <a:t>цілому</a:t>
            </a:r>
            <a:r>
              <a:rPr lang="ru-RU" dirty="0" smtClean="0"/>
              <a:t> </a:t>
            </a:r>
            <a:r>
              <a:rPr lang="ru-RU" dirty="0" err="1" smtClean="0"/>
              <a:t>негативні</a:t>
            </a:r>
            <a:r>
              <a:rPr lang="ru-RU" dirty="0" smtClean="0"/>
              <a:t> </a:t>
            </a:r>
            <a:r>
              <a:rPr lang="ru-RU" dirty="0" err="1" smtClean="0"/>
              <a:t>тенденції</a:t>
            </a:r>
            <a:r>
              <a:rPr lang="ru-RU" dirty="0" smtClean="0"/>
              <a:t> 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сільського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 </a:t>
            </a:r>
            <a:r>
              <a:rPr lang="ru-RU" dirty="0" err="1" smtClean="0"/>
              <a:t>домінували</a:t>
            </a:r>
            <a:r>
              <a:rPr lang="ru-RU" dirty="0" smtClean="0"/>
              <a:t> над </a:t>
            </a:r>
            <a:r>
              <a:rPr lang="ru-RU" dirty="0" err="1" smtClean="0"/>
              <a:t>спробами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реформування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pic>
        <p:nvPicPr>
          <p:cNvPr id="3" name="Рисунок 2" descr="Kosigin jp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692696"/>
            <a:ext cx="3635604" cy="51125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764704"/>
            <a:ext cx="624644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Реформи</a:t>
            </a:r>
            <a:r>
              <a:rPr lang="ru-RU" b="1" dirty="0" smtClean="0"/>
              <a:t> в </a:t>
            </a:r>
            <a:r>
              <a:rPr lang="ru-RU" b="1" dirty="0" err="1" smtClean="0"/>
              <a:t>промисловості</a:t>
            </a:r>
            <a:r>
              <a:rPr lang="ru-RU" b="1" dirty="0" smtClean="0"/>
              <a:t>. </a:t>
            </a:r>
            <a:r>
              <a:rPr lang="ru-RU" dirty="0" smtClean="0"/>
              <a:t>У </a:t>
            </a:r>
            <a:r>
              <a:rPr lang="ru-RU" dirty="0" err="1" smtClean="0"/>
              <a:t>вересні</a:t>
            </a:r>
            <a:r>
              <a:rPr lang="ru-RU" dirty="0" smtClean="0"/>
              <a:t> 1965 р. (</a:t>
            </a:r>
            <a:r>
              <a:rPr lang="ru-RU" dirty="0" err="1" smtClean="0"/>
              <a:t>також</a:t>
            </a:r>
            <a:r>
              <a:rPr lang="ru-RU" dirty="0" smtClean="0"/>
              <a:t> на </a:t>
            </a:r>
            <a:r>
              <a:rPr lang="ru-RU" dirty="0" err="1" smtClean="0"/>
              <a:t>пленумі</a:t>
            </a:r>
            <a:r>
              <a:rPr lang="ru-RU" dirty="0" smtClean="0"/>
              <a:t> ЦК КПРС)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прийняті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документи</a:t>
            </a:r>
            <a:r>
              <a:rPr lang="ru-RU" dirty="0" smtClean="0"/>
              <a:t>, </a:t>
            </a:r>
            <a:r>
              <a:rPr lang="ru-RU" dirty="0" err="1" smtClean="0"/>
              <a:t>спрямовані</a:t>
            </a:r>
            <a:r>
              <a:rPr lang="ru-RU" dirty="0" smtClean="0"/>
              <a:t> на </a:t>
            </a:r>
            <a:r>
              <a:rPr lang="ru-RU" dirty="0" err="1" smtClean="0"/>
              <a:t>реформування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.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реформ в </a:t>
            </a:r>
            <a:r>
              <a:rPr lang="ru-RU" dirty="0" err="1" smtClean="0"/>
              <a:t>промисловості</a:t>
            </a:r>
            <a:r>
              <a:rPr lang="ru-RU" dirty="0" smtClean="0"/>
              <a:t> </a:t>
            </a:r>
            <a:r>
              <a:rPr lang="ru-RU" dirty="0" err="1" smtClean="0"/>
              <a:t>зводилися</a:t>
            </a:r>
            <a:r>
              <a:rPr lang="ru-RU" dirty="0" smtClean="0"/>
              <a:t> до </a:t>
            </a:r>
            <a:r>
              <a:rPr lang="ru-RU" dirty="0" err="1" smtClean="0"/>
              <a:t>наступного</a:t>
            </a:r>
            <a:r>
              <a:rPr lang="ru-RU" dirty="0" smtClean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промислових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повинна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здійснюватися</a:t>
            </a:r>
            <a:r>
              <a:rPr lang="ru-RU" dirty="0" smtClean="0"/>
              <a:t> не по </a:t>
            </a:r>
            <a:r>
              <a:rPr lang="ru-RU" dirty="0" err="1" smtClean="0"/>
              <a:t>валових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виробленої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, а за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err="1" smtClean="0"/>
              <a:t>скорочення</a:t>
            </a:r>
            <a:r>
              <a:rPr lang="ru-RU" dirty="0" smtClean="0"/>
              <a:t> </a:t>
            </a:r>
            <a:r>
              <a:rPr lang="ru-RU" dirty="0" err="1" smtClean="0"/>
              <a:t>обов’язкових</a:t>
            </a:r>
            <a:r>
              <a:rPr lang="ru-RU" dirty="0" smtClean="0"/>
              <a:t> </a:t>
            </a:r>
            <a:r>
              <a:rPr lang="ru-RU" dirty="0" err="1" smtClean="0"/>
              <a:t>планових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доводили до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центру, </a:t>
            </a:r>
            <a:r>
              <a:rPr lang="ru-RU" dirty="0" err="1" smtClean="0"/>
              <a:t>зміцнення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госпрозрахунку</a:t>
            </a:r>
            <a:r>
              <a:rPr lang="ru-RU" dirty="0" smtClean="0"/>
              <a:t>,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самостійності</a:t>
            </a:r>
            <a:r>
              <a:rPr lang="ru-RU" dirty="0" smtClean="0"/>
              <a:t>, </a:t>
            </a:r>
            <a:r>
              <a:rPr lang="ru-RU" dirty="0" err="1" smtClean="0"/>
              <a:t>збереження</a:t>
            </a:r>
            <a:r>
              <a:rPr lang="ru-RU" dirty="0" smtClean="0"/>
              <a:t> у </a:t>
            </a:r>
            <a:r>
              <a:rPr lang="ru-RU" dirty="0" err="1" smtClean="0"/>
              <a:t>розпорядженні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більшої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-</a:t>
            </a:r>
          </a:p>
          <a:p>
            <a:pPr>
              <a:buFont typeface="Arial" pitchFamily="34" charset="0"/>
              <a:buChar char="•"/>
            </a:pPr>
            <a:r>
              <a:rPr lang="ru-RU" dirty="0" err="1" smtClean="0"/>
              <a:t>ліквідація</a:t>
            </a:r>
            <a:r>
              <a:rPr lang="ru-RU" dirty="0" smtClean="0"/>
              <a:t> </a:t>
            </a:r>
            <a:r>
              <a:rPr lang="ru-RU" dirty="0" err="1" smtClean="0"/>
              <a:t>раднаргоспів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здійснення</a:t>
            </a:r>
            <a:r>
              <a:rPr lang="ru-RU" dirty="0" smtClean="0"/>
              <a:t> переходу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територіальної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керівництва</a:t>
            </a:r>
            <a:r>
              <a:rPr lang="ru-RU" dirty="0" smtClean="0"/>
              <a:t> до </a:t>
            </a:r>
            <a:r>
              <a:rPr lang="ru-RU" dirty="0" err="1" smtClean="0"/>
              <a:t>галузевої</a:t>
            </a:r>
            <a:r>
              <a:rPr lang="ru-RU" dirty="0" smtClean="0"/>
              <a:t> (</a:t>
            </a:r>
            <a:r>
              <a:rPr lang="ru-RU" dirty="0" err="1" smtClean="0"/>
              <a:t>відновлення</a:t>
            </a:r>
            <a:r>
              <a:rPr lang="ru-RU" dirty="0" smtClean="0"/>
              <a:t> </a:t>
            </a:r>
            <a:r>
              <a:rPr lang="ru-RU" dirty="0" err="1" smtClean="0"/>
              <a:t>міністерств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відомств</a:t>
            </a:r>
            <a:r>
              <a:rPr lang="ru-RU" dirty="0" smtClean="0"/>
              <a:t>)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err="1" smtClean="0"/>
              <a:t>реформи</a:t>
            </a:r>
            <a:r>
              <a:rPr lang="ru-RU" dirty="0" smtClean="0"/>
              <a:t> </a:t>
            </a:r>
            <a:r>
              <a:rPr lang="ru-RU" dirty="0" err="1" smtClean="0"/>
              <a:t>спрямовані</a:t>
            </a:r>
            <a:r>
              <a:rPr lang="ru-RU" dirty="0" smtClean="0"/>
              <a:t> на </a:t>
            </a:r>
            <a:r>
              <a:rPr lang="ru-RU" dirty="0" err="1" smtClean="0"/>
              <a:t>посилення</a:t>
            </a:r>
            <a:r>
              <a:rPr lang="ru-RU" dirty="0" smtClean="0"/>
              <a:t> </a:t>
            </a:r>
            <a:r>
              <a:rPr lang="ru-RU" dirty="0" err="1" smtClean="0"/>
              <a:t>економічного</a:t>
            </a:r>
            <a:r>
              <a:rPr lang="ru-RU" dirty="0" smtClean="0"/>
              <a:t> </a:t>
            </a:r>
            <a:r>
              <a:rPr lang="ru-RU" dirty="0" err="1" smtClean="0"/>
              <a:t>стимулювання</a:t>
            </a:r>
            <a:r>
              <a:rPr lang="ru-RU" dirty="0" smtClean="0"/>
              <a:t> та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матеріальної</a:t>
            </a:r>
            <a:r>
              <a:rPr lang="ru-RU" dirty="0" smtClean="0"/>
              <a:t> </a:t>
            </a:r>
            <a:r>
              <a:rPr lang="ru-RU" dirty="0" err="1" smtClean="0"/>
              <a:t>зацікавленості</a:t>
            </a:r>
            <a:r>
              <a:rPr lang="ru-RU" dirty="0" smtClean="0"/>
              <a:t> </a:t>
            </a:r>
            <a:r>
              <a:rPr lang="ru-RU" dirty="0" err="1" smtClean="0"/>
              <a:t>трудових</a:t>
            </a:r>
            <a:r>
              <a:rPr lang="ru-RU" dirty="0" smtClean="0"/>
              <a:t> </a:t>
            </a:r>
            <a:r>
              <a:rPr lang="ru-RU" dirty="0" err="1" smtClean="0"/>
              <a:t>колективів</a:t>
            </a:r>
            <a:r>
              <a:rPr lang="ru-RU" dirty="0" smtClean="0"/>
              <a:t> в </a:t>
            </a:r>
            <a:r>
              <a:rPr lang="ru-RU" dirty="0" err="1" smtClean="0"/>
              <a:t>цілому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278</Words>
  <Application>Microsoft Office PowerPoint</Application>
  <PresentationFormat>Экран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Компас</dc:creator>
  <cp:lastModifiedBy>Ира</cp:lastModifiedBy>
  <cp:revision>6</cp:revision>
  <dcterms:created xsi:type="dcterms:W3CDTF">2013-07-10T13:14:33Z</dcterms:created>
  <dcterms:modified xsi:type="dcterms:W3CDTF">2014-12-16T19:02:31Z</dcterms:modified>
</cp:coreProperties>
</file>