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3"/>
  </p:notesMasterIdLst>
  <p:handoutMasterIdLst>
    <p:handoutMasterId r:id="rId14"/>
  </p:handout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 autoAdjust="0"/>
    <p:restoredTop sz="94660"/>
  </p:normalViewPr>
  <p:slideViewPr>
    <p:cSldViewPr>
      <p:cViewPr varScale="1">
        <p:scale>
          <a:sx n="68" d="100"/>
          <a:sy n="68" d="100"/>
        </p:scale>
        <p:origin x="-942" y="-96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678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7" name="Групувати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grpSp>
          <p:nvGrpSpPr>
            <p:cNvPr id="10" name="Групувати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 сполучна ліні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 сполучна ліні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увати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grpSp>
          <p:nvGrpSpPr>
            <p:cNvPr id="16" name="Групувати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 сполучна ліні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 сполучна ліні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13" name="Групувати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увати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 сполучна ліні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 сполучна ліні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uk-UA" smtClean="0"/>
              <a:pPr/>
              <a:t>02.02.2014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uk.wikipedia.org/wiki/%D0%9C%D0%BE%D1%81%D0%BA%D0%B2%D0%B0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uk.wikipedia.org/wiki/%D0%9B%D1%8C%D0%B2%D1%96%D0%B2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2%D1%83%D0%BB%D0%B8%D1%86%D1%8F_%D0%A4%D0%B5%D0%B4%D0%BE%D1%80%D0%BE%D0%B2%D0%B0_(%D0%9B%D1%8C%D0%B2%D1%96%D0%B2)" TargetMode="External"/><Relationship Id="rId5" Type="http://schemas.openxmlformats.org/officeDocument/2006/relationships/hyperlink" Target="http://uk.wikipedia.org/wiki/1949" TargetMode="External"/><Relationship Id="rId4" Type="http://schemas.openxmlformats.org/officeDocument/2006/relationships/hyperlink" Target="http://uk.wikipedia.org/wiki/%D0%9F%D0%B0%D0%BC'%D1%8F%D1%82%D0%BD%D0%B8%D0%BA_%D0%86%D0%B2%D0%B0%D0%BD%D0%BE%D0%B2%D1%96_%D0%A4%D0%B5%D0%B4%D0%BE%D1%80%D0%BE%D0%B2%D1%83_(%D0%9B%D1%8C%D0%B2%D1%96%D0%B2)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1%80%D0%B0%D0%BA%D1%96%D0%B2" TargetMode="External"/><Relationship Id="rId13" Type="http://schemas.openxmlformats.org/officeDocument/2006/relationships/hyperlink" Target="http://uk.wikipedia.org/wiki/1564" TargetMode="External"/><Relationship Id="rId18" Type="http://schemas.openxmlformats.org/officeDocument/2006/relationships/hyperlink" Target="http://uk.wikipedia.org/wiki/1565" TargetMode="External"/><Relationship Id="rId3" Type="http://schemas.openxmlformats.org/officeDocument/2006/relationships/hyperlink" Target="http://uk.wikipedia.org/wiki/%D0%A8%D0%BB%D1%8F%D1%85%D0%B5%D1%82%D1%81%D1%8C%D0%BA%D1%96_%D0%B3%D0%B5%D1%80%D0%B1%D0%B8" TargetMode="External"/><Relationship Id="rId7" Type="http://schemas.openxmlformats.org/officeDocument/2006/relationships/hyperlink" Target="http://uk.wikipedia.org/wiki/%D0%AF%D2%91%D0%B5%D0%BB%D0%BB%D0%BE%D0%BD%D1%81%D1%8C%D0%BA%D0%B8%D0%B9_%D1%83%D0%BD%D1%96%D0%B2%D0%B5%D1%80%D1%81%D0%B8%D1%82%D0%B5%D1%82" TargetMode="External"/><Relationship Id="rId12" Type="http://schemas.openxmlformats.org/officeDocument/2006/relationships/hyperlink" Target="http://uk.wikipedia.org/wiki/1563" TargetMode="External"/><Relationship Id="rId17" Type="http://schemas.openxmlformats.org/officeDocument/2006/relationships/hyperlink" Target="http://uk.wikipedia.org/wiki/%D0%93%D1%80%D0%B0%D0%B2%D1%8E%D1%80%D0%B0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uk.wikipedia.org/wiki/%D0%A8%D1%80%D0%B8%D1%84%D1%82" TargetMode="External"/><Relationship Id="rId20" Type="http://schemas.openxmlformats.org/officeDocument/2006/relationships/hyperlink" Target="http://uk.wikipedia.org/wiki/%D0%A6%D0%B5%D1%80%D0%BA%D0%BE%D0%B2%D0%BD%D0%BE%D1%81%D0%BB%D0%BE%D0%B2%27%D1%8F%D0%BD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0%B0%D0%BA%D0%B0%D0%BB%D0%B0%D0%B2%D1%80" TargetMode="External"/><Relationship Id="rId11" Type="http://schemas.openxmlformats.org/officeDocument/2006/relationships/hyperlink" Target="http://uk.wikipedia.org/wiki/%D0%9A%D1%80%D0%B5%D0%BC%D0%BB%D1%8C" TargetMode="External"/><Relationship Id="rId5" Type="http://schemas.openxmlformats.org/officeDocument/2006/relationships/hyperlink" Target="http://uk.wikipedia.org/wiki/1532" TargetMode="External"/><Relationship Id="rId15" Type="http://schemas.openxmlformats.org/officeDocument/2006/relationships/hyperlink" Target="http://uk.wikipedia.org/wiki/%D0%A2%D0%B5%D0%BA%D1%81%D1%82" TargetMode="External"/><Relationship Id="rId10" Type="http://schemas.openxmlformats.org/officeDocument/2006/relationships/hyperlink" Target="http://uk.wikipedia.org/wiki/%D0%94%D0%B8%D1%8F%D0%BA%D0%BE%D0%BD" TargetMode="External"/><Relationship Id="rId19" Type="http://schemas.openxmlformats.org/officeDocument/2006/relationships/hyperlink" Target="http://uk.wikipedia.org/wiki/%D0%9B%D1%96%D1%82%D1%83%D1%80%D0%B3%D1%96%D1%8F" TargetMode="External"/><Relationship Id="rId4" Type="http://schemas.openxmlformats.org/officeDocument/2006/relationships/hyperlink" Target="http://uk.wikipedia.org/w/index.php?title=%D0%A0%D0%BE%D0%B3%D0%BE%D0%B7%D0%B0_(%D0%B3%D0%B5%D1%80%D0%B1)&amp;action=edit&amp;redlink=1" TargetMode="External"/><Relationship Id="rId9" Type="http://schemas.openxmlformats.org/officeDocument/2006/relationships/hyperlink" Target="http://uk.wikipedia.org/wiki/1550-%D1%82%D1%96" TargetMode="External"/><Relationship Id="rId14" Type="http://schemas.openxmlformats.org/officeDocument/2006/relationships/hyperlink" Target="http://uk.wikipedia.org/w/index.php?title=%D0%9C%D1%81%D1%82%D0%B8%D1%81%D0%BB%D0%B0%D0%B2%D0%B5%D1%86%D1%8C_%D0%9F%D0%B5%D1%82%D1%80%D0%BE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542156" cy="2388093"/>
          </a:xfrm>
        </p:spPr>
        <p:txBody>
          <a:bodyPr>
            <a:normAutofit/>
          </a:bodyPr>
          <a:lstStyle/>
          <a:p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Іван Федоров </a:t>
            </a: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– першодрукар </a:t>
            </a: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України</a:t>
            </a:r>
            <a:endParaRPr lang="uk-UA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5430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5820" y="548681"/>
            <a:ext cx="10945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 У </a:t>
            </a:r>
            <a:r>
              <a:rPr lang="ru-RU" sz="2400" dirty="0" err="1" smtClean="0">
                <a:solidFill>
                  <a:schemeClr val="tx2"/>
                </a:solidFill>
                <a:hlinkClick r:id="rId2" tooltip="Львів"/>
              </a:rPr>
              <a:t>Львові</a:t>
            </a:r>
            <a:r>
              <a:rPr lang="ru-RU" sz="2400" dirty="0" smtClean="0">
                <a:solidFill>
                  <a:schemeClr val="tx2"/>
                </a:solidFill>
              </a:rPr>
              <a:t> та </a:t>
            </a:r>
            <a:r>
              <a:rPr lang="ru-RU" sz="2400" dirty="0" err="1" smtClean="0">
                <a:solidFill>
                  <a:schemeClr val="tx2"/>
                </a:solidFill>
                <a:hlinkClick r:id="rId3" tooltip="Москва"/>
              </a:rPr>
              <a:t>Москві</a:t>
            </a:r>
            <a:r>
              <a:rPr lang="ru-RU" sz="2400" dirty="0" smtClean="0">
                <a:solidFill>
                  <a:schemeClr val="tx2"/>
                </a:solidFill>
              </a:rPr>
              <a:t> </a:t>
            </a:r>
            <a:r>
              <a:rPr lang="ru-RU" sz="2400" dirty="0" err="1" smtClean="0">
                <a:solidFill>
                  <a:schemeClr val="tx2"/>
                </a:solidFill>
              </a:rPr>
              <a:t>є</a:t>
            </a:r>
            <a:r>
              <a:rPr lang="ru-RU" sz="2400" dirty="0" smtClean="0">
                <a:solidFill>
                  <a:schemeClr val="tx2"/>
                </a:solidFill>
              </a:rPr>
              <a:t> </a:t>
            </a:r>
            <a:r>
              <a:rPr lang="ru-RU" sz="2400" dirty="0" err="1" smtClean="0">
                <a:solidFill>
                  <a:schemeClr val="tx2"/>
                </a:solidFill>
                <a:hlinkClick r:id="rId4" tooltip="Пам'ятник Іванові Федорову (Львів)"/>
              </a:rPr>
              <a:t>пам'ятники</a:t>
            </a:r>
            <a:r>
              <a:rPr lang="ru-RU" sz="2400" dirty="0" smtClean="0">
                <a:solidFill>
                  <a:schemeClr val="tx2"/>
                </a:solidFill>
                <a:hlinkClick r:id="rId4" tooltip="Пам'ятник Іванові Федорову (Львів)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hlinkClick r:id="rId4" tooltip="Пам'ятник Іванові Федорову (Львів)"/>
              </a:rPr>
              <a:t>Івану</a:t>
            </a:r>
            <a:r>
              <a:rPr lang="ru-RU" sz="2400" dirty="0" smtClean="0">
                <a:solidFill>
                  <a:schemeClr val="tx2"/>
                </a:solidFill>
                <a:hlinkClick r:id="rId4" tooltip="Пам'ятник Іванові Федорову (Львів)"/>
              </a:rPr>
              <a:t> Федоровичу (Федорову)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  <a:r>
              <a:rPr lang="ru-RU" sz="2400" dirty="0" err="1" smtClean="0">
                <a:solidFill>
                  <a:schemeClr val="tx2"/>
                </a:solidFill>
              </a:rPr>
              <a:t>Від</a:t>
            </a:r>
            <a:r>
              <a:rPr lang="ru-RU" sz="2400" dirty="0" smtClean="0">
                <a:solidFill>
                  <a:schemeClr val="tx2"/>
                </a:solidFill>
              </a:rPr>
              <a:t> </a:t>
            </a:r>
            <a:r>
              <a:rPr lang="ru-RU" sz="2400" dirty="0" smtClean="0">
                <a:solidFill>
                  <a:schemeClr val="tx2"/>
                </a:solidFill>
                <a:hlinkClick r:id="rId5" tooltip="1949"/>
              </a:rPr>
              <a:t>1949</a:t>
            </a:r>
            <a:r>
              <a:rPr lang="ru-RU" sz="2400" dirty="0" smtClean="0">
                <a:solidFill>
                  <a:schemeClr val="tx2"/>
                </a:solidFill>
              </a:rPr>
              <a:t> року </a:t>
            </a:r>
            <a:r>
              <a:rPr lang="ru-RU" sz="2400" dirty="0" err="1" smtClean="0">
                <a:solidFill>
                  <a:schemeClr val="tx2"/>
                </a:solidFill>
              </a:rPr>
              <a:t>іменем</a:t>
            </a:r>
            <a:r>
              <a:rPr lang="ru-RU" sz="2400" dirty="0" smtClean="0">
                <a:solidFill>
                  <a:schemeClr val="tx2"/>
                </a:solidFill>
              </a:rPr>
              <a:t> Федорова названо </a:t>
            </a:r>
            <a:r>
              <a:rPr lang="ru-RU" sz="2400" u="sng" dirty="0" err="1" smtClean="0">
                <a:solidFill>
                  <a:schemeClr val="tx2"/>
                </a:solidFill>
                <a:hlinkClick r:id="rId6" tooltip="Вулиця Федорова (Львів)"/>
              </a:rPr>
              <a:t>вулицю</a:t>
            </a:r>
            <a:r>
              <a:rPr lang="ru-RU" sz="2400" u="sng" dirty="0" smtClean="0">
                <a:solidFill>
                  <a:schemeClr val="tx2"/>
                </a:solidFill>
                <a:hlinkClick r:id="rId6" tooltip="Вулиця Федорова (Львів)"/>
              </a:rPr>
              <a:t> у </a:t>
            </a:r>
            <a:r>
              <a:rPr lang="ru-RU" sz="2400" u="sng" dirty="0" err="1" smtClean="0">
                <a:solidFill>
                  <a:schemeClr val="tx2"/>
                </a:solidFill>
                <a:hlinkClick r:id="rId6" tooltip="Вулиця Федорова (Львів)"/>
              </a:rPr>
              <a:t>Львові</a:t>
            </a:r>
            <a:endParaRPr lang="uk-UA" sz="2400" dirty="0">
              <a:solidFill>
                <a:schemeClr val="tx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9876" y="1340768"/>
            <a:ext cx="2857500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33772" y="5661248"/>
            <a:ext cx="47982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Arial" charset="0"/>
              </a:rPr>
              <a:t>в Москве</a:t>
            </a:r>
          </a:p>
          <a:p>
            <a:pPr algn="ctr"/>
            <a:r>
              <a:rPr lang="ru-RU" sz="1400" dirty="0" smtClean="0">
                <a:cs typeface="Arial" charset="0"/>
              </a:rPr>
              <a:t>скульптор С. М. </a:t>
            </a:r>
            <a:r>
              <a:rPr lang="ru-RU" sz="1400" dirty="0" err="1" smtClean="0">
                <a:cs typeface="Arial" charset="0"/>
              </a:rPr>
              <a:t>Волнухин</a:t>
            </a:r>
            <a:r>
              <a:rPr lang="ru-RU" sz="1400" dirty="0" smtClean="0">
                <a:cs typeface="Arial" charset="0"/>
              </a:rPr>
              <a:t>, архитектурное оформление И. П. Мошкова, 1909, бронза</a:t>
            </a:r>
            <a:endParaRPr lang="uk-UA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2564" y="1340768"/>
            <a:ext cx="2592288" cy="451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878388" y="5877272"/>
            <a:ext cx="609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cs typeface="Arial" charset="0"/>
              </a:rPr>
              <a:t>во Львове</a:t>
            </a:r>
          </a:p>
          <a:p>
            <a:pPr algn="ctr"/>
            <a:r>
              <a:rPr lang="ru-RU" sz="1400" dirty="0" smtClean="0">
                <a:cs typeface="Arial" charset="0"/>
              </a:rPr>
              <a:t>архитектор А. Консулов, скульпторы </a:t>
            </a:r>
          </a:p>
          <a:p>
            <a:pPr algn="ctr"/>
            <a:r>
              <a:rPr lang="ru-RU" sz="1400" dirty="0" smtClean="0">
                <a:cs typeface="Arial" charset="0"/>
              </a:rPr>
              <a:t>В. Борисенко и В. Подольский</a:t>
            </a:r>
            <a:endParaRPr lang="ru-RU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55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edor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820" y="620688"/>
            <a:ext cx="3600400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4252" y="620688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>
                <a:solidFill>
                  <a:schemeClr val="tx2"/>
                </a:solidFill>
              </a:rPr>
              <a:t>Існує декілька версій походження Івана Федоровича (відомо, що у своєму друкарському знакові він використовував </a:t>
            </a:r>
            <a:r>
              <a:rPr lang="uk-UA" sz="2400" dirty="0" smtClean="0">
                <a:solidFill>
                  <a:schemeClr val="tx2"/>
                </a:solidFill>
                <a:hlinkClick r:id="rId3" tooltip="Шляхетські герби"/>
              </a:rPr>
              <a:t>шляхетський герб</a:t>
            </a:r>
            <a:r>
              <a:rPr lang="uk-UA" sz="2400" dirty="0" smtClean="0">
                <a:solidFill>
                  <a:schemeClr val="tx2"/>
                </a:solidFill>
              </a:rPr>
              <a:t> </a:t>
            </a:r>
            <a:r>
              <a:rPr lang="uk-UA" sz="2400" dirty="0" smtClean="0">
                <a:solidFill>
                  <a:schemeClr val="tx2"/>
                </a:solidFill>
                <a:hlinkClick r:id="rId4" tooltip="Рогоза (герб) (ще не написана)"/>
              </a:rPr>
              <a:t>Рогоза</a:t>
            </a:r>
            <a:r>
              <a:rPr lang="uk-UA" sz="2400" dirty="0" smtClean="0">
                <a:solidFill>
                  <a:schemeClr val="tx2"/>
                </a:solidFill>
              </a:rPr>
              <a:t>).</a:t>
            </a:r>
          </a:p>
          <a:p>
            <a:pPr>
              <a:lnSpc>
                <a:spcPct val="90000"/>
              </a:lnSpc>
            </a:pP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54252" y="2060848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hlinkClick r:id="rId5" tooltip="1532"/>
              </a:rPr>
              <a:t>1532</a:t>
            </a:r>
            <a:r>
              <a:rPr lang="ru-RU" sz="2000" dirty="0" smtClean="0">
                <a:solidFill>
                  <a:schemeClr val="tx2"/>
                </a:solidFill>
              </a:rPr>
              <a:t> р. за </a:t>
            </a:r>
            <a:r>
              <a:rPr lang="ru-RU" sz="2000" dirty="0" err="1" smtClean="0">
                <a:solidFill>
                  <a:schemeClr val="tx2"/>
                </a:solidFill>
              </a:rPr>
              <a:t>деякими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версіями</a:t>
            </a:r>
            <a:r>
              <a:rPr lang="ru-RU" sz="2000" dirty="0" smtClean="0">
                <a:solidFill>
                  <a:schemeClr val="tx2"/>
                </a:solidFill>
              </a:rPr>
              <a:t>, одержав </a:t>
            </a:r>
            <a:r>
              <a:rPr lang="ru-RU" sz="2000" dirty="0" err="1" smtClean="0">
                <a:solidFill>
                  <a:schemeClr val="tx2"/>
                </a:solidFill>
              </a:rPr>
              <a:t>ступінь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hlinkClick r:id="rId6" tooltip="Бакалавр"/>
              </a:rPr>
              <a:t>бакалавра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dirty="0" err="1" smtClean="0">
                <a:solidFill>
                  <a:schemeClr val="tx2"/>
                </a:solidFill>
                <a:hlinkClick r:id="rId7" tooltip="Яґеллонський університет"/>
              </a:rPr>
              <a:t>Яґеллонського</a:t>
            </a:r>
            <a:r>
              <a:rPr lang="ru-RU" sz="2000" dirty="0" smtClean="0">
                <a:solidFill>
                  <a:schemeClr val="tx2"/>
                </a:solidFill>
                <a:hlinkClick r:id="rId7" tooltip="Яґеллонський університет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hlinkClick r:id="rId7" tooltip="Яґеллонський університет"/>
              </a:rPr>
              <a:t>університету</a:t>
            </a:r>
            <a:r>
              <a:rPr lang="ru-RU" sz="2000" dirty="0" smtClean="0">
                <a:solidFill>
                  <a:schemeClr val="tx2"/>
                </a:solidFill>
              </a:rPr>
              <a:t> (</a:t>
            </a:r>
            <a:r>
              <a:rPr lang="ru-RU" sz="2000" u="sng" dirty="0" err="1" smtClean="0">
                <a:solidFill>
                  <a:schemeClr val="tx2"/>
                </a:solidFill>
                <a:hlinkClick r:id="rId8" tooltip="Краків"/>
              </a:rPr>
              <a:t>Краків</a:t>
            </a:r>
            <a:r>
              <a:rPr lang="ru-RU" sz="2000" dirty="0" smtClean="0">
                <a:solidFill>
                  <a:schemeClr val="tx2"/>
                </a:solidFill>
              </a:rPr>
              <a:t>) 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4252" y="2780928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hlinkClick r:id="rId9" tooltip="1550-ті"/>
              </a:rPr>
              <a:t>1550-ті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dirty="0" err="1" smtClean="0">
                <a:solidFill>
                  <a:schemeClr val="tx2"/>
                </a:solidFill>
              </a:rPr>
              <a:t>рр</a:t>
            </a:r>
            <a:r>
              <a:rPr lang="ru-RU" sz="2000" dirty="0" smtClean="0">
                <a:solidFill>
                  <a:schemeClr val="tx2"/>
                </a:solidFill>
              </a:rPr>
              <a:t>. — </a:t>
            </a:r>
            <a:r>
              <a:rPr lang="ru-RU" sz="2000" dirty="0" err="1" smtClean="0">
                <a:solidFill>
                  <a:schemeClr val="tx2"/>
                </a:solidFill>
                <a:hlinkClick r:id="rId10" tooltip="Диякон"/>
              </a:rPr>
              <a:t>диякон</a:t>
            </a:r>
            <a:r>
              <a:rPr lang="ru-RU" sz="2000" dirty="0" smtClean="0">
                <a:solidFill>
                  <a:schemeClr val="tx2"/>
                </a:solidFill>
              </a:rPr>
              <a:t> церкви </a:t>
            </a:r>
            <a:r>
              <a:rPr lang="ru-RU" sz="2000" dirty="0" err="1" smtClean="0">
                <a:solidFill>
                  <a:schemeClr val="tx2"/>
                </a:solidFill>
              </a:rPr>
              <a:t>Миколи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Гостунського</a:t>
            </a:r>
            <a:r>
              <a:rPr lang="ru-RU" sz="2000" dirty="0" smtClean="0">
                <a:solidFill>
                  <a:schemeClr val="tx2"/>
                </a:solidFill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</a:rPr>
              <a:t>Московському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u="sng" dirty="0" err="1" smtClean="0">
                <a:solidFill>
                  <a:schemeClr val="tx2"/>
                </a:solidFill>
                <a:hlinkClick r:id="rId11" tooltip="Кремль"/>
              </a:rPr>
              <a:t>Кремлі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4252" y="3501008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З </a:t>
            </a:r>
            <a:r>
              <a:rPr lang="ru-RU" sz="2000" dirty="0" err="1" smtClean="0">
                <a:solidFill>
                  <a:schemeClr val="tx2"/>
                </a:solidFill>
              </a:rPr>
              <a:t>квітня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hlinkClick r:id="rId12" tooltip="1563"/>
              </a:rPr>
              <a:t>1563</a:t>
            </a:r>
            <a:r>
              <a:rPr lang="ru-RU" sz="2000" dirty="0" smtClean="0">
                <a:solidFill>
                  <a:schemeClr val="tx2"/>
                </a:solidFill>
              </a:rPr>
              <a:t> по </a:t>
            </a:r>
            <a:r>
              <a:rPr lang="ru-RU" sz="2000" dirty="0" err="1" smtClean="0">
                <a:solidFill>
                  <a:schemeClr val="tx2"/>
                </a:solidFill>
              </a:rPr>
              <a:t>березень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hlinkClick r:id="rId13" tooltip="1564"/>
              </a:rPr>
              <a:t>1564</a:t>
            </a:r>
            <a:r>
              <a:rPr lang="ru-RU" sz="2000" dirty="0" smtClean="0">
                <a:solidFill>
                  <a:schemeClr val="tx2"/>
                </a:solidFill>
              </a:rPr>
              <a:t> р. разом </a:t>
            </a:r>
            <a:r>
              <a:rPr lang="ru-RU" sz="2000" dirty="0" err="1" smtClean="0">
                <a:solidFill>
                  <a:schemeClr val="tx2"/>
                </a:solidFill>
              </a:rPr>
              <a:t>із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hlinkClick r:id="rId14" tooltip="Мстиславець Петро (ще не написана)"/>
              </a:rPr>
              <a:t>Петром </a:t>
            </a:r>
            <a:r>
              <a:rPr lang="ru-RU" sz="2000" dirty="0" err="1" smtClean="0">
                <a:solidFill>
                  <a:schemeClr val="tx2"/>
                </a:solidFill>
                <a:hlinkClick r:id="rId14" tooltip="Мстиславець Петро (ще не написана)"/>
              </a:rPr>
              <a:t>Мстиславцем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dirty="0" err="1" smtClean="0">
                <a:solidFill>
                  <a:schemeClr val="tx2"/>
                </a:solidFill>
              </a:rPr>
              <a:t>працював</a:t>
            </a:r>
            <a:r>
              <a:rPr lang="ru-RU" sz="2000" dirty="0" smtClean="0">
                <a:solidFill>
                  <a:schemeClr val="tx2"/>
                </a:solidFill>
              </a:rPr>
              <a:t> над </a:t>
            </a:r>
            <a:r>
              <a:rPr lang="ru-RU" sz="2000" dirty="0" err="1" smtClean="0">
                <a:solidFill>
                  <a:schemeClr val="tx2"/>
                </a:solidFill>
              </a:rPr>
              <a:t>підготовкою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hlinkClick r:id="rId15" tooltip="Текст"/>
              </a:rPr>
              <a:t>тексту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литтям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hlinkClick r:id="rId16" tooltip="Шрифт"/>
              </a:rPr>
              <a:t>шрифту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dirty="0" err="1" smtClean="0">
                <a:solidFill>
                  <a:schemeClr val="tx2"/>
                </a:solidFill>
              </a:rPr>
              <a:t>й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виготовленням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hlinkClick r:id="rId17" tooltip="Гравюра"/>
              </a:rPr>
              <a:t>гравюр</a:t>
            </a:r>
            <a:r>
              <a:rPr lang="ru-RU" sz="2000" dirty="0" smtClean="0">
                <a:solidFill>
                  <a:schemeClr val="tx2"/>
                </a:solidFill>
              </a:rPr>
              <a:t> для </a:t>
            </a:r>
            <a:r>
              <a:rPr lang="ru-RU" sz="2000" dirty="0" err="1" smtClean="0">
                <a:solidFill>
                  <a:schemeClr val="tx2"/>
                </a:solidFill>
              </a:rPr>
              <a:t>видання</a:t>
            </a:r>
            <a:r>
              <a:rPr lang="ru-RU" sz="2000" dirty="0" smtClean="0">
                <a:solidFill>
                  <a:schemeClr val="tx2"/>
                </a:solidFill>
              </a:rPr>
              <a:t> «Апостола».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2244" y="486916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До </a:t>
            </a:r>
            <a:r>
              <a:rPr lang="ru-RU" sz="2000" dirty="0" smtClean="0">
                <a:solidFill>
                  <a:schemeClr val="tx2"/>
                </a:solidFill>
                <a:hlinkClick r:id="rId18" tooltip="1565"/>
              </a:rPr>
              <a:t>1565</a:t>
            </a:r>
            <a:r>
              <a:rPr lang="ru-RU" sz="2000" dirty="0" smtClean="0">
                <a:solidFill>
                  <a:schemeClr val="tx2"/>
                </a:solidFill>
              </a:rPr>
              <a:t> р. </a:t>
            </a:r>
            <a:r>
              <a:rPr lang="ru-RU" sz="2000" dirty="0" err="1" smtClean="0">
                <a:solidFill>
                  <a:schemeClr val="tx2"/>
                </a:solidFill>
              </a:rPr>
              <a:t>Іван</a:t>
            </a:r>
            <a:r>
              <a:rPr lang="ru-RU" sz="2000" dirty="0" smtClean="0">
                <a:solidFill>
                  <a:schemeClr val="tx2"/>
                </a:solidFill>
              </a:rPr>
              <a:t> Федоров </a:t>
            </a:r>
            <a:r>
              <a:rPr lang="ru-RU" sz="2000" dirty="0" err="1" smtClean="0">
                <a:solidFill>
                  <a:schemeClr val="tx2"/>
                </a:solidFill>
              </a:rPr>
              <a:t>і</a:t>
            </a:r>
            <a:r>
              <a:rPr lang="ru-RU" sz="2000" dirty="0" smtClean="0">
                <a:solidFill>
                  <a:schemeClr val="tx2"/>
                </a:solidFill>
              </a:rPr>
              <a:t> Петро </a:t>
            </a:r>
            <a:r>
              <a:rPr lang="ru-RU" sz="2000" dirty="0" err="1" smtClean="0">
                <a:solidFill>
                  <a:schemeClr val="tx2"/>
                </a:solidFill>
              </a:rPr>
              <a:t>Мстиславць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надрукували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кілька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u="sng" dirty="0" err="1" smtClean="0">
                <a:solidFill>
                  <a:schemeClr val="tx2"/>
                </a:solidFill>
                <a:hlinkClick r:id="rId19" tooltip="Літургія"/>
              </a:rPr>
              <a:t>літургійних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  <a:r>
              <a:rPr lang="ru-RU" sz="2000" dirty="0" err="1" smtClean="0">
                <a:solidFill>
                  <a:schemeClr val="tx2"/>
                </a:solidFill>
                <a:hlinkClick r:id="rId20" tooltip="Церковнослов'янська мова"/>
              </a:rPr>
              <a:t>церковнослов'янських</a:t>
            </a:r>
            <a:r>
              <a:rPr lang="ru-RU" sz="2000" dirty="0" smtClean="0">
                <a:solidFill>
                  <a:schemeClr val="tx2"/>
                </a:solidFill>
              </a:rPr>
              <a:t> книг.</a:t>
            </a:r>
            <a:endParaRPr lang="uk-U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034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42284" y="548680"/>
            <a:ext cx="63808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19 квітня 1563 Федоров відкрив у Москві першу на Русі </a:t>
            </a:r>
            <a:r>
              <a:rPr lang="uk-UA" sz="2400" dirty="0" smtClean="0"/>
              <a:t>друкарню. </a:t>
            </a:r>
            <a:r>
              <a:rPr lang="uk-UA" sz="2400" dirty="0" smtClean="0"/>
              <a:t>Відкрив він її за царським велінням. Друкарський верстат тоді був справою державної важливості, і без вказівки царя ніхто друкарством зайнятися не смів.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96" y="476672"/>
            <a:ext cx="390683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7788" y="5877272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Моравов</a:t>
            </a:r>
            <a:r>
              <a:rPr lang="ru-RU" dirty="0" smtClean="0"/>
              <a:t> А. В. </a:t>
            </a:r>
            <a:r>
              <a:rPr lang="ru-RU" b="1" i="1" dirty="0" smtClean="0"/>
              <a:t>Иван Фёдоров ("Первопечатник")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4252" y="3789040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Правив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</a:t>
            </a:r>
            <a:r>
              <a:rPr lang="ru-RU" sz="2400" dirty="0" err="1" smtClean="0"/>
              <a:t>Іван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Грозний</a:t>
            </a:r>
            <a:r>
              <a:rPr lang="ru-RU" sz="2400" dirty="0" smtClean="0"/>
              <a:t> - </a:t>
            </a:r>
            <a:r>
              <a:rPr lang="ru-RU" sz="2400" dirty="0" err="1" smtClean="0"/>
              <a:t>цар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страшний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жорстокий</a:t>
            </a:r>
            <a:r>
              <a:rPr lang="ru-RU" sz="2400" dirty="0" smtClean="0"/>
              <a:t>. </a:t>
            </a:r>
            <a:r>
              <a:rPr lang="ru-RU" sz="2400" dirty="0" err="1" smtClean="0"/>
              <a:t>Зате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книги </a:t>
            </a:r>
            <a:r>
              <a:rPr lang="ru-RU" sz="2400" dirty="0" err="1" smtClean="0"/>
              <a:t>цар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розумів</a:t>
            </a:r>
            <a:r>
              <a:rPr lang="ru-RU" sz="2400" dirty="0" smtClean="0"/>
              <a:t>. І, </a:t>
            </a:r>
            <a:r>
              <a:rPr lang="ru-RU" sz="2400" dirty="0" err="1" smtClean="0"/>
              <a:t>вирішивши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відставати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повелів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Іван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Грозний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Царський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Друкарський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двір</a:t>
            </a:r>
            <a:r>
              <a:rPr lang="ru-RU" sz="2400" dirty="0" smtClean="0"/>
              <a:t>.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став </a:t>
            </a:r>
            <a:r>
              <a:rPr lang="ru-RU" sz="2400" dirty="0" err="1" smtClean="0"/>
              <a:t>церковний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диякон</a:t>
            </a:r>
            <a:r>
              <a:rPr lang="ru-RU" sz="2400" dirty="0" smtClean="0"/>
              <a:t> </a:t>
            </a:r>
            <a:r>
              <a:rPr lang="ru-RU" sz="2400" dirty="0" err="1" smtClean="0"/>
              <a:t>Іван</a:t>
            </a:r>
            <a:r>
              <a:rPr lang="ru-RU" sz="2400" dirty="0" smtClean="0"/>
              <a:t> Федоров, </a:t>
            </a:r>
            <a:r>
              <a:rPr lang="ru-RU" sz="2400" dirty="0" err="1" smtClean="0"/>
              <a:t>майбутній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першодрукар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103924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88" y="476672"/>
            <a:ext cx="373856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3773" y="537321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cs typeface="Arial" charset="0"/>
              </a:rPr>
              <a:t>Иван Фёдоров и Иван Грозный</a:t>
            </a:r>
            <a:r>
              <a:rPr lang="ru-RU" dirty="0" smtClean="0">
                <a:cs typeface="Arial" charset="0"/>
              </a:rPr>
              <a:t>. </a:t>
            </a:r>
          </a:p>
          <a:p>
            <a:pPr algn="ctr"/>
            <a:r>
              <a:rPr lang="ru-RU" dirty="0" smtClean="0">
                <a:cs typeface="Arial" charset="0"/>
              </a:rPr>
              <a:t>С рисунка А.Базилевича.</a:t>
            </a:r>
            <a:endParaRPr lang="ru-RU" dirty="0"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8228" y="332656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Перша друкована книга російською мовою побачила світ у березні 1564. Вона називалася "Діяння і Послання Апостолів", хоча частіше говорять просто "Апостол". Іван Федоров і його помічник Петро </a:t>
            </a:r>
            <a:r>
              <a:rPr lang="uk-UA" sz="2000" dirty="0" smtClean="0"/>
              <a:t>Мстиславець </a:t>
            </a:r>
            <a:r>
              <a:rPr lang="uk-UA" sz="2000" dirty="0" smtClean="0"/>
              <a:t>працювали над цією книгою майже рік! </a:t>
            </a:r>
            <a:r>
              <a:rPr lang="uk-UA" sz="2000" dirty="0" smtClean="0"/>
              <a:t> Сам </a:t>
            </a:r>
            <a:r>
              <a:rPr lang="uk-UA" sz="2000" dirty="0" smtClean="0"/>
              <a:t>Іван Грозний відвідав друкарню Федорова і залишився задоволений</a:t>
            </a:r>
            <a:r>
              <a:rPr lang="uk-UA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пухкий</a:t>
            </a:r>
            <a:r>
              <a:rPr lang="ru-RU" sz="2000" dirty="0" smtClean="0"/>
              <a:t> </a:t>
            </a:r>
            <a:r>
              <a:rPr lang="ru-RU" sz="2000" dirty="0" smtClean="0"/>
              <a:t>том </a:t>
            </a:r>
            <a:r>
              <a:rPr lang="ru-RU" sz="2000" dirty="0" smtClean="0"/>
              <a:t>церковного </a:t>
            </a:r>
            <a:r>
              <a:rPr lang="ru-RU" sz="2000" dirty="0" err="1" smtClean="0"/>
              <a:t>змісту</a:t>
            </a:r>
            <a:r>
              <a:rPr lang="ru-RU" sz="2000" dirty="0" smtClean="0"/>
              <a:t>. </a:t>
            </a:r>
            <a:r>
              <a:rPr lang="ru-RU" sz="2000" dirty="0" err="1" smtClean="0"/>
              <a:t>Друкарі</a:t>
            </a:r>
            <a:r>
              <a:rPr lang="ru-RU" sz="2000" dirty="0" smtClean="0"/>
              <a:t> </a:t>
            </a:r>
            <a:r>
              <a:rPr lang="ru-RU" sz="2000" dirty="0" err="1" smtClean="0"/>
              <a:t>хотіли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книга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схожа на </a:t>
            </a:r>
            <a:r>
              <a:rPr lang="ru-RU" sz="2000" dirty="0" err="1" smtClean="0"/>
              <a:t>старі</a:t>
            </a:r>
            <a:r>
              <a:rPr lang="ru-RU" sz="2000" dirty="0" smtClean="0"/>
              <a:t> </a:t>
            </a:r>
            <a:r>
              <a:rPr lang="ru-RU" sz="2000" dirty="0" err="1" smtClean="0"/>
              <a:t>рукописні</a:t>
            </a:r>
            <a:r>
              <a:rPr lang="ru-RU" sz="2000" dirty="0" smtClean="0"/>
              <a:t> книги.</a:t>
            </a:r>
            <a:endParaRPr lang="uk-UA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252" y="2823122"/>
            <a:ext cx="6696744" cy="338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22204" y="616530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cs typeface="Arial" charset="0"/>
              </a:rPr>
              <a:t>Первая книга Московского печатного двора – Апостол, 1564 г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24312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1804" y="4653136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Шрифт її відтворював рукописний лист, перша буква кожного розділу була виділена червоною фарбою. Початок кожної глави було прикрашено візерунком, на якому перепліталися виноградні лози з кедровими шишками.</a:t>
            </a:r>
            <a:endParaRPr lang="uk-UA" dirty="0"/>
          </a:p>
        </p:txBody>
      </p:sp>
      <p:pic>
        <p:nvPicPr>
          <p:cNvPr id="8" name="Picture 2" descr="C:\Documents and Settings\Ква\Мои документы\н-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812" y="548679"/>
            <a:ext cx="5040560" cy="372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8548" y="692696"/>
            <a:ext cx="351073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29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26260" y="476672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До </a:t>
            </a:r>
            <a:r>
              <a:rPr lang="ru-RU" sz="2000" dirty="0" err="1" smtClean="0"/>
              <a:t>видання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наступної</a:t>
            </a:r>
            <a:r>
              <a:rPr lang="ru-RU" sz="2000" dirty="0" smtClean="0"/>
              <a:t> книги, </a:t>
            </a:r>
            <a:r>
              <a:rPr lang="ru-RU" sz="2000" dirty="0" err="1" smtClean="0"/>
              <a:t>збірки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молитов</a:t>
            </a:r>
            <a:r>
              <a:rPr lang="ru-RU" sz="2000" dirty="0" smtClean="0"/>
              <a:t> «Часослов», </a:t>
            </a:r>
            <a:r>
              <a:rPr lang="ru-RU" sz="2000" dirty="0" err="1" smtClean="0"/>
              <a:t>першодрукар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Федоров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помічник</a:t>
            </a:r>
            <a:r>
              <a:rPr lang="ru-RU" sz="2000" dirty="0" smtClean="0"/>
              <a:t> Петро </a:t>
            </a:r>
            <a:r>
              <a:rPr lang="ru-RU" sz="2000" dirty="0" err="1" smtClean="0"/>
              <a:t>Мстиславец</a:t>
            </a:r>
            <a:r>
              <a:rPr lang="ru-RU" sz="2000" dirty="0" smtClean="0"/>
              <a:t> приступили 7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1565. 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smtClean="0"/>
              <a:t>по </a:t>
            </a:r>
            <a:r>
              <a:rPr lang="ru-RU" sz="2000" dirty="0" err="1" smtClean="0"/>
              <a:t>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книзі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довгий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</a:t>
            </a:r>
            <a:r>
              <a:rPr lang="ru-RU" sz="2000" dirty="0" err="1" smtClean="0"/>
              <a:t>вчили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читання</a:t>
            </a:r>
            <a:r>
              <a:rPr lang="ru-RU" sz="2000" dirty="0" smtClean="0"/>
              <a:t>. </a:t>
            </a:r>
            <a:r>
              <a:rPr lang="ru-RU" sz="2000" dirty="0" smtClean="0"/>
              <a:t> На </a:t>
            </a:r>
            <a:r>
              <a:rPr lang="ru-RU" sz="2000" dirty="0" smtClean="0"/>
              <a:t>жаль, </a:t>
            </a:r>
            <a:r>
              <a:rPr lang="ru-RU" sz="2000" dirty="0" err="1" smtClean="0"/>
              <a:t>ця</a:t>
            </a:r>
            <a:r>
              <a:rPr lang="ru-RU" sz="2000" dirty="0" smtClean="0"/>
              <a:t> книга </a:t>
            </a:r>
            <a:r>
              <a:rPr lang="ru-RU" sz="2000" dirty="0" err="1" smtClean="0"/>
              <a:t>виявилася</a:t>
            </a:r>
            <a:r>
              <a:rPr lang="ru-RU" sz="2000" dirty="0" smtClean="0"/>
              <a:t> другою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останньою</a:t>
            </a:r>
            <a:r>
              <a:rPr lang="ru-RU" sz="2000" dirty="0" smtClean="0"/>
              <a:t>, </a:t>
            </a:r>
            <a:r>
              <a:rPr lang="ru-RU" sz="2000" dirty="0" err="1" smtClean="0"/>
              <a:t>випущеною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Федоровим</a:t>
            </a:r>
            <a:r>
              <a:rPr lang="ru-RU" sz="2000" dirty="0" smtClean="0"/>
              <a:t> в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20" y="476672"/>
            <a:ext cx="3500437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a9a7775-0366-4007-9903-656ff078d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0236" y="2456585"/>
            <a:ext cx="6624736" cy="40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87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0316" y="476672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Відразу після цього з боку переписувачів почалися гоніння на друкарів. Після підпалу, що знищила їх майстерню, Федоров зі Мстиславцем змушені були тікати до Литви, а потім і на Україну. </a:t>
            </a:r>
            <a:r>
              <a:rPr lang="ru-RU" sz="2000" dirty="0" smtClean="0"/>
              <a:t>Але </a:t>
            </a:r>
            <a:r>
              <a:rPr lang="ru-RU" sz="2000" dirty="0" err="1" smtClean="0"/>
              <a:t>й</a:t>
            </a:r>
            <a:r>
              <a:rPr lang="ru-RU" sz="2000" dirty="0" smtClean="0"/>
              <a:t> там </a:t>
            </a:r>
            <a:r>
              <a:rPr lang="ru-RU" sz="2000" dirty="0" err="1" smtClean="0"/>
              <a:t>компаньйони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друкарською</a:t>
            </a:r>
            <a:r>
              <a:rPr lang="ru-RU" sz="2000" dirty="0" smtClean="0"/>
              <a:t> справою - видали "</a:t>
            </a:r>
            <a:r>
              <a:rPr lang="ru-RU" sz="2000" dirty="0" err="1" smtClean="0"/>
              <a:t>Псалтир</a:t>
            </a:r>
            <a:r>
              <a:rPr lang="ru-RU" sz="2000" dirty="0" smtClean="0"/>
              <a:t>" </a:t>
            </a:r>
            <a:r>
              <a:rPr lang="ru-RU" sz="2000" dirty="0" err="1" smtClean="0"/>
              <a:t>і</a:t>
            </a:r>
            <a:r>
              <a:rPr lang="ru-RU" sz="2000" dirty="0" smtClean="0"/>
              <a:t> "Азбуку".</a:t>
            </a:r>
            <a:endParaRPr lang="uk-UA" sz="2000" dirty="0"/>
          </a:p>
        </p:txBody>
      </p:sp>
      <p:pic>
        <p:nvPicPr>
          <p:cNvPr id="3" name="Picture 2" descr="C:\Documents and Settings\Ква\Мои документы\н-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97" y="404664"/>
            <a:ext cx="4104455" cy="304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kp-359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4332" y="2532584"/>
            <a:ext cx="6120680" cy="3903737"/>
          </a:xfrm>
          <a:prstGeom prst="rect">
            <a:avLst/>
          </a:prstGeom>
        </p:spPr>
      </p:pic>
      <p:pic>
        <p:nvPicPr>
          <p:cNvPr id="5" name="Рисунок 4" descr="90754832_1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780" y="3529566"/>
            <a:ext cx="4680520" cy="28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819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42084" y="3717032"/>
            <a:ext cx="60928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Іван Федоров створив абетку, використовуючи слов'янські літери. Цю абетку надрукували, і стали по ній вчити дітей не тільки з багатих сімей, а й з бідних. Щоб прикрасити сторінки, Іван Федоров придумував і сам вирізав різні заставки, кінцівки.</a:t>
            </a:r>
            <a:endParaRPr lang="uk-UA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788" y="548680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8560" y="548680"/>
            <a:ext cx="210328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5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788" y="476672"/>
            <a:ext cx="507517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64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86500" y="1700808"/>
            <a:ext cx="50626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грудні</a:t>
            </a:r>
            <a:r>
              <a:rPr lang="ru-RU" sz="2000" dirty="0" smtClean="0"/>
              <a:t> </a:t>
            </a:r>
            <a:r>
              <a:rPr lang="ru-RU" sz="2000" dirty="0" smtClean="0"/>
              <a:t>1583 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Федоров помер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похований</a:t>
            </a:r>
            <a:r>
              <a:rPr lang="ru-RU" sz="2000" dirty="0" smtClean="0"/>
              <a:t>  </a:t>
            </a:r>
            <a:r>
              <a:rPr lang="ru-RU" sz="2000" dirty="0" smtClean="0"/>
              <a:t>у </a:t>
            </a:r>
            <a:r>
              <a:rPr lang="ru-RU" sz="2000" dirty="0" smtClean="0"/>
              <a:t> </a:t>
            </a:r>
            <a:r>
              <a:rPr lang="ru-RU" sz="2000" dirty="0" err="1" smtClean="0"/>
              <a:t>Львові</a:t>
            </a:r>
            <a:r>
              <a:rPr lang="ru-RU" sz="2000" dirty="0" smtClean="0"/>
              <a:t> в </a:t>
            </a:r>
            <a:r>
              <a:rPr lang="ru-RU" sz="2000" dirty="0" err="1" smtClean="0"/>
              <a:t>монастирі</a:t>
            </a:r>
            <a:r>
              <a:rPr lang="ru-RU" sz="2000" dirty="0" smtClean="0"/>
              <a:t> Св. </a:t>
            </a:r>
            <a:r>
              <a:rPr lang="ru-RU" sz="2000" dirty="0" err="1" smtClean="0"/>
              <a:t>Онуфрія</a:t>
            </a:r>
            <a:r>
              <a:rPr lang="ru-RU" sz="2000" dirty="0" smtClean="0"/>
              <a:t>.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надгробку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Івана</a:t>
            </a:r>
            <a:r>
              <a:rPr lang="ru-RU" sz="2000" dirty="0" smtClean="0"/>
              <a:t> Федоровича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зроблено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напис</a:t>
            </a:r>
            <a:r>
              <a:rPr lang="ru-RU" sz="2000" dirty="0" smtClean="0"/>
              <a:t>: «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Федорович, </a:t>
            </a:r>
            <a:r>
              <a:rPr lang="ru-RU" sz="2000" dirty="0" err="1" smtClean="0"/>
              <a:t>друкар</a:t>
            </a:r>
            <a:r>
              <a:rPr lang="ru-RU" sz="2000" dirty="0" smtClean="0"/>
              <a:t> Москвитин, </a:t>
            </a:r>
            <a:r>
              <a:rPr lang="ru-RU" sz="2000" dirty="0" err="1" smtClean="0"/>
              <a:t>котрий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друкарство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небувало</a:t>
            </a:r>
            <a:r>
              <a:rPr lang="ru-RU" sz="2000" dirty="0" smtClean="0"/>
              <a:t> обновив».</a:t>
            </a:r>
            <a:endParaRPr lang="uk-UA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96" y="404664"/>
            <a:ext cx="63166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745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7394DB-F679-4B54-979C-8C8D7B1120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</Words>
  <Application>Microsoft Office PowerPoint</Application>
  <PresentationFormat>Произвольный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TS102801059</vt:lpstr>
      <vt:lpstr>Іван Федоров – першодрукар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2014-02-02T18:23:30Z</dcterms:created>
  <dcterms:modified xsi:type="dcterms:W3CDTF">2014-02-02T19:45:31Z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