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47" autoAdjust="0"/>
    <p:restoredTop sz="94660" autoAdjust="0"/>
  </p:normalViewPr>
  <p:slideViewPr>
    <p:cSldViewPr>
      <p:cViewPr varScale="1">
        <p:scale>
          <a:sx n="89" d="100"/>
          <a:sy n="89" d="100"/>
        </p:scale>
        <p:origin x="-10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893959E6-847B-4937-8C3D-49CDB5BA4EF3}" type="datetimeFigureOut">
              <a:rPr lang="uk-UA" smtClean="0"/>
              <a:pPr/>
              <a:t>09.10.2014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напис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93959E6-847B-4937-8C3D-49CDB5BA4EF3}" type="datetimeFigureOut">
              <a:rPr lang="uk-UA" smtClean="0"/>
              <a:pPr/>
              <a:t>09.10.2014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напис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93959E6-847B-4937-8C3D-49CDB5BA4EF3}" type="datetimeFigureOut">
              <a:rPr lang="uk-UA" smtClean="0"/>
              <a:pPr/>
              <a:t>09.10.2014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93959E6-847B-4937-8C3D-49CDB5BA4EF3}" type="datetimeFigureOut">
              <a:rPr lang="uk-UA" smtClean="0"/>
              <a:pPr/>
              <a:t>09.10.2014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893959E6-847B-4937-8C3D-49CDB5BA4EF3}" type="datetimeFigureOut">
              <a:rPr lang="uk-UA" smtClean="0"/>
              <a:pPr/>
              <a:t>09.10.2014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893959E6-847B-4937-8C3D-49CDB5BA4EF3}" type="datetimeFigureOut">
              <a:rPr lang="uk-UA" smtClean="0"/>
              <a:pPr/>
              <a:t>09.10.2014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893959E6-847B-4937-8C3D-49CDB5BA4EF3}" type="datetimeFigureOut">
              <a:rPr lang="uk-UA" smtClean="0"/>
              <a:pPr/>
              <a:t>09.10.2014</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893959E6-847B-4937-8C3D-49CDB5BA4EF3}" type="datetimeFigureOut">
              <a:rPr lang="uk-UA" smtClean="0"/>
              <a:pPr/>
              <a:t>09.10.2014</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893959E6-847B-4937-8C3D-49CDB5BA4EF3}" type="datetimeFigureOut">
              <a:rPr lang="uk-UA" smtClean="0"/>
              <a:pPr/>
              <a:t>09.10.2014</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893959E6-847B-4937-8C3D-49CDB5BA4EF3}" type="datetimeFigureOut">
              <a:rPr lang="uk-UA" smtClean="0"/>
              <a:pPr/>
              <a:t>09.10.2014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рисунк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893959E6-847B-4937-8C3D-49CDB5BA4EF3}" type="datetimeFigureOut">
              <a:rPr lang="uk-UA" smtClean="0"/>
              <a:pPr/>
              <a:t>09.10.2014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959E6-847B-4937-8C3D-49CDB5BA4EF3}" type="datetimeFigureOut">
              <a:rPr lang="uk-UA" smtClean="0"/>
              <a:pPr/>
              <a:t>09.10.2014</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D255C-740D-4BFE-A60D-37750E3706AB}"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Users\Samsung\Desktop\&#1043;&#1086;&#1083;&#1086;&#1076;%201946-47,%20&#1055;.&#1071;&#1085;&#1072;,%2011-&#1040;\Yann%20Tiersen%20-%20Childhood%20%20.mp3" TargetMode="Externa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jpeg"/><Relationship Id="rId7"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Прямокутник 1"/>
          <p:cNvSpPr/>
          <p:nvPr/>
        </p:nvSpPr>
        <p:spPr>
          <a:xfrm>
            <a:off x="0" y="692696"/>
            <a:ext cx="9175589" cy="2554545"/>
          </a:xfrm>
          <a:prstGeom prst="rect">
            <a:avLst/>
          </a:prstGeom>
        </p:spPr>
        <p:txBody>
          <a:bodyPr wrap="none">
            <a:spAutoFit/>
          </a:bodyPr>
          <a:lstStyle/>
          <a:p>
            <a:pPr algn="ctr"/>
            <a:r>
              <a:rPr lang="uk-UA" sz="8000" dirty="0" smtClean="0">
                <a:ln w="18415" cmpd="sng">
                  <a:solidFill>
                    <a:srgbClr val="FFFFFF"/>
                  </a:solidFill>
                  <a:prstDash val="solid"/>
                </a:ln>
                <a:solidFill>
                  <a:srgbClr val="FFFFFF"/>
                </a:solidFill>
                <a:effectLst>
                  <a:glow rad="101600">
                    <a:schemeClr val="tx1">
                      <a:lumMod val="50000"/>
                      <a:lumOff val="50000"/>
                      <a:alpha val="60000"/>
                    </a:schemeClr>
                  </a:glow>
                  <a:outerShdw blurRad="63500" dir="3600000" algn="tl" rotWithShape="0">
                    <a:srgbClr val="000000">
                      <a:alpha val="70000"/>
                    </a:srgbClr>
                  </a:outerShdw>
                </a:effectLst>
              </a:rPr>
              <a:t>Голодомор в Україні </a:t>
            </a:r>
          </a:p>
          <a:p>
            <a:pPr algn="ctr"/>
            <a:r>
              <a:rPr lang="uk-UA" sz="8000" dirty="0" smtClean="0">
                <a:ln w="18415" cmpd="sng">
                  <a:solidFill>
                    <a:srgbClr val="FFFFFF"/>
                  </a:solidFill>
                  <a:prstDash val="solid"/>
                </a:ln>
                <a:solidFill>
                  <a:srgbClr val="FFFFFF"/>
                </a:solidFill>
                <a:effectLst>
                  <a:glow rad="101600">
                    <a:schemeClr val="tx1">
                      <a:lumMod val="50000"/>
                      <a:lumOff val="50000"/>
                      <a:alpha val="60000"/>
                    </a:schemeClr>
                  </a:glow>
                  <a:outerShdw blurRad="63500" dir="3600000" algn="tl" rotWithShape="0">
                    <a:srgbClr val="000000">
                      <a:alpha val="70000"/>
                    </a:srgbClr>
                  </a:outerShdw>
                </a:effectLst>
              </a:rPr>
              <a:t>1946—1947</a:t>
            </a:r>
            <a:endParaRPr lang="uk-UA" sz="8000" dirty="0">
              <a:ln w="18415" cmpd="sng">
                <a:solidFill>
                  <a:srgbClr val="FFFFFF"/>
                </a:solidFill>
                <a:prstDash val="solid"/>
              </a:ln>
              <a:solidFill>
                <a:srgbClr val="FFFFFF"/>
              </a:solidFill>
              <a:effectLst>
                <a:glow rad="101600">
                  <a:schemeClr val="tx1">
                    <a:lumMod val="50000"/>
                    <a:lumOff val="50000"/>
                    <a:alpha val="60000"/>
                  </a:schemeClr>
                </a:glow>
                <a:outerShdw blurRad="63500" dir="3600000" algn="tl" rotWithShape="0">
                  <a:srgbClr val="000000">
                    <a:alpha val="70000"/>
                  </a:srgbClr>
                </a:outerShdw>
              </a:effectLst>
            </a:endParaRPr>
          </a:p>
        </p:txBody>
      </p:sp>
      <p:pic>
        <p:nvPicPr>
          <p:cNvPr id="1026" name="Picture 2" descr="C:\Users\Samsung\Desktop\голод\logo0000.jpg"/>
          <p:cNvPicPr>
            <a:picLocks noChangeAspect="1" noChangeArrowheads="1"/>
          </p:cNvPicPr>
          <p:nvPr/>
        </p:nvPicPr>
        <p:blipFill>
          <a:blip r:embed="rId5" cstate="print">
            <a:lum contrast="10000"/>
          </a:blip>
          <a:srcRect/>
          <a:stretch>
            <a:fillRect/>
          </a:stretch>
        </p:blipFill>
        <p:spPr bwMode="auto">
          <a:xfrm>
            <a:off x="3419872" y="3356992"/>
            <a:ext cx="2457416" cy="30963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Yann Tiersen - Childhood  .mp3">
            <a:hlinkClick r:id="" action="ppaction://media"/>
          </p:cNvPr>
          <p:cNvPicPr>
            <a:picLocks noRot="1" noChangeAspect="1"/>
          </p:cNvPicPr>
          <p:nvPr>
            <a:audioFile r:link="rId2"/>
          </p:nvPr>
        </p:nvPicPr>
        <p:blipFill>
          <a:blip r:embed="rId6" cstate="print"/>
          <a:stretch>
            <a:fillRect/>
          </a:stretch>
        </p:blipFill>
        <p:spPr>
          <a:xfrm>
            <a:off x="1259632" y="4005064"/>
            <a:ext cx="304800" cy="304800"/>
          </a:xfrm>
          <a:prstGeom prst="rect">
            <a:avLst/>
          </a:prstGeom>
        </p:spPr>
      </p:pic>
    </p:spTree>
    <p:custDataLst>
      <p:tags r:id="rId1"/>
    </p:custDataLst>
  </p:cSld>
  <p:clrMapOvr>
    <a:masterClrMapping/>
  </p:clrMapOvr>
  <p:transition advTm="659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7" showWhenStopped="0">
                <p:cTn id="1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Прямокутник 1"/>
          <p:cNvSpPr/>
          <p:nvPr/>
        </p:nvSpPr>
        <p:spPr>
          <a:xfrm>
            <a:off x="323529" y="1700808"/>
            <a:ext cx="8820471" cy="2123658"/>
          </a:xfrm>
          <a:prstGeom prst="rect">
            <a:avLst/>
          </a:prstGeom>
        </p:spPr>
        <p:txBody>
          <a:bodyPr wrap="square">
            <a:spAutoFit/>
          </a:bodyPr>
          <a:lstStyle/>
          <a:p>
            <a:pPr algn="ctr"/>
            <a:r>
              <a:rPr lang="ru-RU" sz="6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Спогади</a:t>
            </a:r>
            <a:r>
              <a:rPr lang="ru-RU"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6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очевидців</a:t>
            </a:r>
            <a:r>
              <a:rPr lang="ru-RU"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голодомору 1946-47 </a:t>
            </a:r>
            <a:r>
              <a:rPr lang="ru-RU" sz="6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рр</a:t>
            </a:r>
            <a:r>
              <a:rPr lang="ru-RU"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uk-UA"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ustDataLst>
      <p:tags r:id="rId1"/>
    </p:custDataLst>
  </p:cSld>
  <p:clrMapOvr>
    <a:masterClrMapping/>
  </p:clrMapOvr>
  <p:transition advTm="435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7000" contrast="-21000"/>
          </a:blip>
          <a:srcRect/>
          <a:stretch>
            <a:fillRect/>
          </a:stretch>
        </a:blipFill>
        <a:effectLst/>
      </p:bgPr>
    </p:bg>
    <p:spTree>
      <p:nvGrpSpPr>
        <p:cNvPr id="1" name=""/>
        <p:cNvGrpSpPr/>
        <p:nvPr/>
      </p:nvGrpSpPr>
      <p:grpSpPr>
        <a:xfrm>
          <a:off x="0" y="0"/>
          <a:ext cx="0" cy="0"/>
          <a:chOff x="0" y="0"/>
          <a:chExt cx="0" cy="0"/>
        </a:xfrm>
      </p:grpSpPr>
      <p:sp>
        <p:nvSpPr>
          <p:cNvPr id="2" name="Прямокутник 1"/>
          <p:cNvSpPr/>
          <p:nvPr/>
        </p:nvSpPr>
        <p:spPr>
          <a:xfrm>
            <a:off x="395536" y="179249"/>
            <a:ext cx="8424936" cy="6678751"/>
          </a:xfrm>
          <a:prstGeom prst="rect">
            <a:avLst/>
          </a:prstGeom>
        </p:spPr>
        <p:txBody>
          <a:bodyPr wrap="square">
            <a:spAutoFit/>
          </a:bodyPr>
          <a:lstStyle/>
          <a:p>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Весна і літо 1946 року були надзвичайно посушливими. Урожаю майже не було. Кури, свині, коні були вирізані і через відсутність кормів, і через нестачу їжі для людей. Не дивлячись на такі складні умови, держава почала примусове вилучення залишків зерна та інших продуктів харчування. Вже перед Новим 1947 роком розпочалося масове голодування селян. Пік голоду припав на весну-літо 1947 року. В цей час люди масово їли буряки, котів та собак. Кожен раз ці спогади я згадую ці сльозами на очах, згадуючи ті страхіття, які пережили люди.</a:t>
            </a:r>
          </a:p>
          <a:p>
            <a:endPar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uk-UA"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Дєдова</a:t>
            </a:r>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Євгенія Василівна,</a:t>
            </a:r>
          </a:p>
          <a:p>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1936 </a:t>
            </a:r>
            <a:r>
              <a:rPr lang="uk-UA"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р.н</a:t>
            </a:r>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с. </a:t>
            </a:r>
            <a:r>
              <a:rPr lang="uk-UA"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Ленківці</a:t>
            </a:r>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uk-UA"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Кельменецький</a:t>
            </a:r>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район, Чернівецька область</a:t>
            </a:r>
            <a:endParaRPr lang="uk-U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ustDataLst>
      <p:tags r:id="rId1"/>
    </p:custDataLst>
  </p:cSld>
  <p:clrMapOvr>
    <a:masterClrMapping/>
  </p:clrMapOvr>
  <p:transition advTm="1558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7000" contrast="-21000"/>
          </a:blip>
          <a:srcRect/>
          <a:stretch>
            <a:fillRect/>
          </a:stretch>
        </a:blipFill>
        <a:effectLst/>
      </p:bgPr>
    </p:bg>
    <p:spTree>
      <p:nvGrpSpPr>
        <p:cNvPr id="1" name=""/>
        <p:cNvGrpSpPr/>
        <p:nvPr/>
      </p:nvGrpSpPr>
      <p:grpSpPr>
        <a:xfrm>
          <a:off x="0" y="0"/>
          <a:ext cx="0" cy="0"/>
          <a:chOff x="0" y="0"/>
          <a:chExt cx="0" cy="0"/>
        </a:xfrm>
      </p:grpSpPr>
      <p:sp>
        <p:nvSpPr>
          <p:cNvPr id="2" name="Прямокутник 1"/>
          <p:cNvSpPr/>
          <p:nvPr/>
        </p:nvSpPr>
        <p:spPr>
          <a:xfrm>
            <a:off x="395536" y="260648"/>
            <a:ext cx="8352928" cy="6186309"/>
          </a:xfrm>
          <a:prstGeom prst="rect">
            <a:avLst/>
          </a:prstGeom>
        </p:spPr>
        <p:txBody>
          <a:bodyPr wrap="square">
            <a:spAutoFit/>
          </a:bodyPr>
          <a:lstStyle/>
          <a:p>
            <a:r>
              <a:rPr lang="uk-U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1946 рік був засушливим і неврожайним. До того ж </a:t>
            </a:r>
            <a:r>
              <a:rPr lang="uk-U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держзакупки</a:t>
            </a:r>
            <a:r>
              <a:rPr lang="uk-U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"вимели" з хати все. Навіть декілька кілограмів квасолі, які мама сховала, знайшли і забрали. Односельчани рушили в так звану "</a:t>
            </a:r>
            <a:r>
              <a:rPr lang="uk-U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западну</a:t>
            </a:r>
            <a:r>
              <a:rPr lang="uk-U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де можна було поміняти одяг, різні речі на продукти...</a:t>
            </a:r>
          </a:p>
          <a:p>
            <a:endPar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Ляшок Ольга Василівна,</a:t>
            </a:r>
          </a:p>
          <a:p>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1933 </a:t>
            </a:r>
            <a:r>
              <a:rPr lang="uk-UA"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р.н</a:t>
            </a:r>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с. Комарів,</a:t>
            </a:r>
          </a:p>
          <a:p>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uk-UA"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Кельменецький</a:t>
            </a:r>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район, Чернівецька область</a:t>
            </a:r>
            <a:endParaRPr lang="uk-UA"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ustDataLst>
      <p:tags r:id="rId1"/>
    </p:custDataLst>
  </p:cSld>
  <p:clrMapOvr>
    <a:masterClrMapping/>
  </p:clrMapOvr>
  <p:transition advTm="1248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9218" name="Picture 2" descr="C:\Users\Samsung\Desktop\голод\Перепоховання_останків_602_тіл_мешканців_Бессарабії_та_Буковини_жертв_голодомору_і_репресій.jpg"/>
          <p:cNvPicPr>
            <a:picLocks noChangeAspect="1" noChangeArrowheads="1"/>
          </p:cNvPicPr>
          <p:nvPr/>
        </p:nvPicPr>
        <p:blipFill>
          <a:blip r:embed="rId4" cstate="print"/>
          <a:srcRect/>
          <a:stretch>
            <a:fillRect/>
          </a:stretch>
        </p:blipFill>
        <p:spPr bwMode="auto">
          <a:xfrm>
            <a:off x="1331640" y="0"/>
            <a:ext cx="6696744" cy="4441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Прямокутник 2"/>
          <p:cNvSpPr/>
          <p:nvPr/>
        </p:nvSpPr>
        <p:spPr>
          <a:xfrm>
            <a:off x="143000" y="4725144"/>
            <a:ext cx="9001000" cy="1754326"/>
          </a:xfrm>
          <a:prstGeom prst="rect">
            <a:avLst/>
          </a:prstGeom>
        </p:spPr>
        <p:txBody>
          <a:bodyPr wrap="square">
            <a:spAutoFit/>
          </a:bodyPr>
          <a:lstStyle/>
          <a:p>
            <a:pPr algn="ct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Перепоховання</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останків</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тіл</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жертв Голодомору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і</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репресій</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1946-47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років</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Личаківський</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цвинтар</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у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Львові</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uk-UA"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ustDataLst>
      <p:tags r:id="rId1"/>
    </p:custDataLst>
  </p:cSld>
  <p:clrMapOvr>
    <a:masterClrMapping/>
  </p:clrMapOvr>
  <p:transition advTm="592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Прямокутник 1"/>
          <p:cNvSpPr/>
          <p:nvPr/>
        </p:nvSpPr>
        <p:spPr>
          <a:xfrm>
            <a:off x="70992" y="0"/>
            <a:ext cx="9073008" cy="3416320"/>
          </a:xfrm>
          <a:prstGeom prst="rect">
            <a:avLst/>
          </a:prstGeom>
        </p:spPr>
        <p:txBody>
          <a:bodyPr wrap="square">
            <a:spAutoFit/>
          </a:bodyPr>
          <a:lstStyle/>
          <a:p>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Третій</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голодомор,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який</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влаштувала</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народам СРСР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російсько-комуністична</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диктатура 1946–1947,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був</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спричинений</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спланованою</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акцією</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сталінського</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Політбюро</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метою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забрати</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 селян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залишки</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зерна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і</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продати</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чи</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подарувати</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його</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братнім</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режимам.</a:t>
            </a:r>
            <a:endParaRPr lang="uk-UA"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C:\Users\Samsung\Desktop\голод\341558е.jpg"/>
          <p:cNvPicPr>
            <a:picLocks noChangeAspect="1" noChangeArrowheads="1"/>
          </p:cNvPicPr>
          <p:nvPr/>
        </p:nvPicPr>
        <p:blipFill>
          <a:blip r:embed="rId4" cstate="print"/>
          <a:srcRect/>
          <a:stretch>
            <a:fillRect/>
          </a:stretch>
        </p:blipFill>
        <p:spPr bwMode="auto">
          <a:xfrm>
            <a:off x="179512" y="3645024"/>
            <a:ext cx="4286251"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Users\Samsung\Desktop\голод\1224844838.jpg"/>
          <p:cNvPicPr>
            <a:picLocks noChangeAspect="1" noChangeArrowheads="1"/>
          </p:cNvPicPr>
          <p:nvPr/>
        </p:nvPicPr>
        <p:blipFill>
          <a:blip r:embed="rId5" cstate="print"/>
          <a:srcRect/>
          <a:stretch>
            <a:fillRect/>
          </a:stretch>
        </p:blipFill>
        <p:spPr bwMode="auto">
          <a:xfrm>
            <a:off x="4709824" y="3645024"/>
            <a:ext cx="4434176"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advTm="1024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2000"/>
                                        <p:tgtEl>
                                          <p:spTgt spid="1027"/>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Прямокутник 1"/>
          <p:cNvSpPr/>
          <p:nvPr/>
        </p:nvSpPr>
        <p:spPr>
          <a:xfrm>
            <a:off x="395536" y="404664"/>
            <a:ext cx="8352928" cy="2862322"/>
          </a:xfrm>
          <a:prstGeom prst="rect">
            <a:avLst/>
          </a:prstGeom>
        </p:spPr>
        <p:txBody>
          <a:bodyPr wrap="square">
            <a:spAutoFit/>
          </a:bodyPr>
          <a:lstStyle/>
          <a:p>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Так 1946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СРСР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вивезено</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350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тисяч</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тонн зерна до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Румунії</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у 1947 — 600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тисяч</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тонн зерна — до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Чехословаччини</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за тих два роки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Польща</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отримала</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Радянського</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Союзу 900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тисяч</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тонн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хліба</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uk-UA"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50" name="Picture 2" descr="C:\Users\Samsung\Desktop\голод\imagesсм.jpeg"/>
          <p:cNvPicPr>
            <a:picLocks noChangeAspect="1" noChangeArrowheads="1"/>
          </p:cNvPicPr>
          <p:nvPr/>
        </p:nvPicPr>
        <p:blipFill>
          <a:blip r:embed="rId4" cstate="print"/>
          <a:srcRect/>
          <a:stretch>
            <a:fillRect/>
          </a:stretch>
        </p:blipFill>
        <p:spPr bwMode="auto">
          <a:xfrm>
            <a:off x="323527" y="3429000"/>
            <a:ext cx="4201835" cy="3107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descr="C:\Users\Samsung\Desktop\голод\р.jpeg"/>
          <p:cNvPicPr>
            <a:picLocks noChangeAspect="1" noChangeArrowheads="1"/>
          </p:cNvPicPr>
          <p:nvPr/>
        </p:nvPicPr>
        <p:blipFill>
          <a:blip r:embed="rId5" cstate="print"/>
          <a:srcRect/>
          <a:stretch>
            <a:fillRect/>
          </a:stretch>
        </p:blipFill>
        <p:spPr bwMode="auto">
          <a:xfrm>
            <a:off x="5004048" y="3356992"/>
            <a:ext cx="3672408" cy="3110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advTm="999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Прямокутник 1"/>
          <p:cNvSpPr/>
          <p:nvPr/>
        </p:nvSpPr>
        <p:spPr>
          <a:xfrm>
            <a:off x="323528" y="332656"/>
            <a:ext cx="8640960" cy="2062103"/>
          </a:xfrm>
          <a:prstGeom prst="rect">
            <a:avLst/>
          </a:prstGeom>
        </p:spPr>
        <p:txBody>
          <a:bodyPr wrap="square">
            <a:spAutoFit/>
          </a:bodyPr>
          <a:lstStyle/>
          <a:p>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А в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Молдові</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Бессарабії</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й</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південних</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областях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України</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шаленів</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голод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і</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лише</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за перше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півріччя</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1947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офіційно</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зареєстровано</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130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випадків</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людоїдства</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uk-UA"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descr="C:\Users\Samsung\Desktop\голод\ог.jpeg"/>
          <p:cNvPicPr>
            <a:picLocks noChangeAspect="1" noChangeArrowheads="1"/>
          </p:cNvPicPr>
          <p:nvPr/>
        </p:nvPicPr>
        <p:blipFill>
          <a:blip r:embed="rId4" cstate="print"/>
          <a:srcRect/>
          <a:stretch>
            <a:fillRect/>
          </a:stretch>
        </p:blipFill>
        <p:spPr bwMode="auto">
          <a:xfrm>
            <a:off x="251519" y="2564904"/>
            <a:ext cx="3434539"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5" name="Picture 3" descr="C:\Users\Samsung\Desktop\голод\рр.jpeg"/>
          <p:cNvPicPr>
            <a:picLocks noChangeAspect="1" noChangeArrowheads="1"/>
          </p:cNvPicPr>
          <p:nvPr/>
        </p:nvPicPr>
        <p:blipFill>
          <a:blip r:embed="rId5" cstate="print"/>
          <a:srcRect/>
          <a:stretch>
            <a:fillRect/>
          </a:stretch>
        </p:blipFill>
        <p:spPr bwMode="auto">
          <a:xfrm>
            <a:off x="2411760" y="4856866"/>
            <a:ext cx="2703190" cy="1714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7" name="Picture 5" descr="C:\Users\Samsung\Desktop\голод\ооо.jpeg"/>
          <p:cNvPicPr>
            <a:picLocks noChangeAspect="1" noChangeArrowheads="1"/>
          </p:cNvPicPr>
          <p:nvPr/>
        </p:nvPicPr>
        <p:blipFill>
          <a:blip r:embed="rId6" cstate="print"/>
          <a:srcRect/>
          <a:stretch>
            <a:fillRect/>
          </a:stretch>
        </p:blipFill>
        <p:spPr bwMode="auto">
          <a:xfrm>
            <a:off x="3923928" y="2060848"/>
            <a:ext cx="2695575" cy="1695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8" name="Picture 6" descr="C:\Users\Samsung\Desktop\голод\6106554_1193252345_6.jpg"/>
          <p:cNvPicPr>
            <a:picLocks noChangeAspect="1" noChangeArrowheads="1"/>
          </p:cNvPicPr>
          <p:nvPr/>
        </p:nvPicPr>
        <p:blipFill>
          <a:blip r:embed="rId7" cstate="print"/>
          <a:srcRect/>
          <a:stretch>
            <a:fillRect/>
          </a:stretch>
        </p:blipFill>
        <p:spPr bwMode="auto">
          <a:xfrm>
            <a:off x="5580112" y="3933056"/>
            <a:ext cx="3240360" cy="26651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advTm="803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fade">
                                      <p:cBhvr>
                                        <p:cTn id="12" dur="2000"/>
                                        <p:tgtEl>
                                          <p:spTgt spid="3077"/>
                                        </p:tgtEl>
                                      </p:cBhvr>
                                    </p:animEffect>
                                  </p:childTnLst>
                                </p:cTn>
                              </p:par>
                              <p:par>
                                <p:cTn id="13" presetID="10"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2000"/>
                                        <p:tgtEl>
                                          <p:spTgt spid="3074"/>
                                        </p:tgtEl>
                                      </p:cBhvr>
                                    </p:animEffect>
                                  </p:childTnLst>
                                </p:cTn>
                              </p:par>
                              <p:par>
                                <p:cTn id="16" presetID="10" presetClass="entr" presetSubtype="0"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fade">
                                      <p:cBhvr>
                                        <p:cTn id="18" dur="2000"/>
                                        <p:tgtEl>
                                          <p:spTgt spid="3075"/>
                                        </p:tgtEl>
                                      </p:cBhvr>
                                    </p:animEffect>
                                  </p:childTnLst>
                                </p:cTn>
                              </p:par>
                              <p:par>
                                <p:cTn id="19" presetID="10" presetClass="entr" presetSubtype="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fade">
                                      <p:cBhvr>
                                        <p:cTn id="21"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Прямокутник 1"/>
          <p:cNvSpPr/>
          <p:nvPr/>
        </p:nvSpPr>
        <p:spPr>
          <a:xfrm>
            <a:off x="395536" y="3717032"/>
            <a:ext cx="8532440" cy="2800767"/>
          </a:xfrm>
          <a:prstGeom prst="rect">
            <a:avLst/>
          </a:prstGeom>
        </p:spPr>
        <p:txBody>
          <a:bodyPr wrap="square">
            <a:spAutoFit/>
          </a:bodyPr>
          <a:lstStyle/>
          <a:p>
            <a:pPr algn="ctr"/>
            <a:r>
              <a:rPr lang="ru-RU"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Розорене</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війною</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сільське</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господарство</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яке </a:t>
            </a:r>
            <a:r>
              <a:rPr lang="ru-RU"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потребувало</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допомоги</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аби</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стати на ноги, </a:t>
            </a:r>
            <a:r>
              <a:rPr lang="ru-RU"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ще</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більше</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було</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підірване</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засухою. </a:t>
            </a:r>
            <a:endParaRPr lang="uk-UA"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8" name="Picture 2" descr="C:\Users\Samsung\Desktop\голод\555.jpeg"/>
          <p:cNvPicPr>
            <a:picLocks noChangeAspect="1" noChangeArrowheads="1"/>
          </p:cNvPicPr>
          <p:nvPr/>
        </p:nvPicPr>
        <p:blipFill>
          <a:blip r:embed="rId4" cstate="print"/>
          <a:srcRect/>
          <a:stretch>
            <a:fillRect/>
          </a:stretch>
        </p:blipFill>
        <p:spPr bwMode="auto">
          <a:xfrm>
            <a:off x="179512" y="404664"/>
            <a:ext cx="4206182" cy="2977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9" name="Picture 3" descr="C:\Users\Samsung\Desktop\голод\3535.jpeg"/>
          <p:cNvPicPr>
            <a:picLocks noChangeAspect="1" noChangeArrowheads="1"/>
          </p:cNvPicPr>
          <p:nvPr/>
        </p:nvPicPr>
        <p:blipFill>
          <a:blip r:embed="rId5" cstate="print"/>
          <a:srcRect/>
          <a:stretch>
            <a:fillRect/>
          </a:stretch>
        </p:blipFill>
        <p:spPr bwMode="auto">
          <a:xfrm>
            <a:off x="4681764" y="404664"/>
            <a:ext cx="4250418"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advTm="767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2000"/>
                                        <p:tgtEl>
                                          <p:spTgt spid="4098"/>
                                        </p:tgtEl>
                                      </p:cBhvr>
                                    </p:animEffect>
                                  </p:childTnLst>
                                </p:cTn>
                              </p:par>
                              <p:par>
                                <p:cTn id="13" presetID="10" presetClass="entr" presetSubtype="0"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fade">
                                      <p:cBhvr>
                                        <p:cTn id="15"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Прямокутник 1"/>
          <p:cNvSpPr/>
          <p:nvPr/>
        </p:nvSpPr>
        <p:spPr>
          <a:xfrm>
            <a:off x="323528" y="3861048"/>
            <a:ext cx="8352928" cy="2554545"/>
          </a:xfrm>
          <a:prstGeom prst="rect">
            <a:avLst/>
          </a:prstGeom>
        </p:spPr>
        <p:txBody>
          <a:bodyPr wrap="square">
            <a:spAutoFit/>
          </a:bodyPr>
          <a:lstStyle/>
          <a:p>
            <a:pPr algn="ctr"/>
            <a:r>
              <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Усе </a:t>
            </a:r>
            <a:r>
              <a:rPr lang="ru-RU"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це</a:t>
            </a:r>
            <a:r>
              <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призвело</a:t>
            </a:r>
            <a:r>
              <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до того, </a:t>
            </a:r>
            <a:r>
              <a:rPr lang="ru-RU"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що</a:t>
            </a:r>
            <a:r>
              <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 </a:t>
            </a:r>
            <a:r>
              <a:rPr lang="ru-RU"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колгоспах</a:t>
            </a:r>
            <a:r>
              <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України</a:t>
            </a:r>
            <a:r>
              <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a:t>
            </a:r>
            <a:r>
              <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1946 р. </a:t>
            </a:r>
            <a:r>
              <a:rPr lang="ru-RU"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загинуло</a:t>
            </a:r>
            <a:r>
              <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майже</a:t>
            </a:r>
            <a:r>
              <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350 тис. </a:t>
            </a:r>
            <a:r>
              <a:rPr lang="ru-RU"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гектарів</a:t>
            </a:r>
            <a:r>
              <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посівів</a:t>
            </a:r>
            <a:r>
              <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зернових</a:t>
            </a:r>
            <a:r>
              <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uk-UA"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122" name="Picture 2" descr="C:\Users\Samsung\Desktop\голод\imagesпп.jpeg"/>
          <p:cNvPicPr>
            <a:picLocks noChangeAspect="1" noChangeArrowheads="1"/>
          </p:cNvPicPr>
          <p:nvPr/>
        </p:nvPicPr>
        <p:blipFill>
          <a:blip r:embed="rId4" cstate="print"/>
          <a:srcRect/>
          <a:stretch>
            <a:fillRect/>
          </a:stretch>
        </p:blipFill>
        <p:spPr bwMode="auto">
          <a:xfrm>
            <a:off x="4742036" y="260648"/>
            <a:ext cx="4401964" cy="32849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3" name="Picture 3" descr="C:\Users\Samsung\Desktop\голод\оо.jpeg"/>
          <p:cNvPicPr>
            <a:picLocks noChangeAspect="1" noChangeArrowheads="1"/>
          </p:cNvPicPr>
          <p:nvPr/>
        </p:nvPicPr>
        <p:blipFill>
          <a:blip r:embed="rId5" cstate="print"/>
          <a:srcRect/>
          <a:stretch>
            <a:fillRect/>
          </a:stretch>
        </p:blipFill>
        <p:spPr bwMode="auto">
          <a:xfrm>
            <a:off x="0" y="260648"/>
            <a:ext cx="4548798"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advTm="909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2000"/>
                                        <p:tgtEl>
                                          <p:spTgt spid="5123"/>
                                        </p:tgtEl>
                                      </p:cBhvr>
                                    </p:animEffect>
                                  </p:childTnLst>
                                </p:cTn>
                              </p:par>
                              <p:par>
                                <p:cTn id="13" presetID="10"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Прямокутник 1"/>
          <p:cNvSpPr/>
          <p:nvPr/>
        </p:nvSpPr>
        <p:spPr>
          <a:xfrm>
            <a:off x="323528" y="116632"/>
            <a:ext cx="8568952" cy="3970318"/>
          </a:xfrm>
          <a:prstGeom prst="rect">
            <a:avLst/>
          </a:prstGeom>
        </p:spPr>
        <p:txBody>
          <a:bodyPr wrap="square">
            <a:spAutoFit/>
          </a:bodyPr>
          <a:lstStyle/>
          <a:p>
            <a:r>
              <a:rPr lang="uk-U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Вилучене силою з господарств зерно, ігноруючи поширення голоду в Україні, можновладці щедро відправляли в зарубіжні країни. Численні джерела підтверджують, що воно відвантажувалося до Польщі, Чехословаччини, Болгарії, навіть - Франції.</a:t>
            </a:r>
            <a:endParaRPr lang="uk-UA"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146" name="Picture 2" descr="C:\Users\Samsung\Desktop\голод\1224844827.jpg"/>
          <p:cNvPicPr>
            <a:picLocks noChangeAspect="1" noChangeArrowheads="1"/>
          </p:cNvPicPr>
          <p:nvPr/>
        </p:nvPicPr>
        <p:blipFill>
          <a:blip r:embed="rId4" cstate="print"/>
          <a:srcRect/>
          <a:stretch>
            <a:fillRect/>
          </a:stretch>
        </p:blipFill>
        <p:spPr bwMode="auto">
          <a:xfrm>
            <a:off x="539552" y="4281486"/>
            <a:ext cx="3744415" cy="25765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7" name="Picture 3" descr="C:\Users\Samsung\Desktop\голод\images.jpeg"/>
          <p:cNvPicPr>
            <a:picLocks noChangeAspect="1" noChangeArrowheads="1"/>
          </p:cNvPicPr>
          <p:nvPr/>
        </p:nvPicPr>
        <p:blipFill>
          <a:blip r:embed="rId5" cstate="print"/>
          <a:srcRect/>
          <a:stretch>
            <a:fillRect/>
          </a:stretch>
        </p:blipFill>
        <p:spPr bwMode="auto">
          <a:xfrm>
            <a:off x="4788024" y="4221088"/>
            <a:ext cx="3384376" cy="2710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advTm="985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2000"/>
                                        <p:tgtEl>
                                          <p:spTgt spid="6147"/>
                                        </p:tgtEl>
                                      </p:cBhvr>
                                    </p:animEffect>
                                  </p:childTnLst>
                                </p:cTn>
                              </p:par>
                              <p:par>
                                <p:cTn id="13" presetID="10" presetClass="entr" presetSubtype="0"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Прямокутник 1"/>
          <p:cNvSpPr/>
          <p:nvPr/>
        </p:nvSpPr>
        <p:spPr>
          <a:xfrm>
            <a:off x="323528" y="188640"/>
            <a:ext cx="8496944" cy="2062103"/>
          </a:xfrm>
          <a:prstGeom prst="rect">
            <a:avLst/>
          </a:prstGeom>
        </p:spPr>
        <p:txBody>
          <a:bodyPr wrap="square">
            <a:spAutoFit/>
          </a:bodyPr>
          <a:lstStyle/>
          <a:p>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Причини голоду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крилися</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й</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у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неоплаті</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праці</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колгоспникам</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знятті</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пайкового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постачання</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хлібом</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за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картками</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великої</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частини</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міського</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й</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переважної</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кількості</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сільського</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населення</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uk-UA"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194" name="Picture 2" descr="C:\Users\Samsung\Desktop\голод\1bf4649c62c31beb0c7c969d7f24aa5bcb93cf14.jpg"/>
          <p:cNvPicPr>
            <a:picLocks noChangeAspect="1" noChangeArrowheads="1"/>
          </p:cNvPicPr>
          <p:nvPr/>
        </p:nvPicPr>
        <p:blipFill>
          <a:blip r:embed="rId4" cstate="print"/>
          <a:srcRect/>
          <a:stretch>
            <a:fillRect/>
          </a:stretch>
        </p:blipFill>
        <p:spPr bwMode="auto">
          <a:xfrm>
            <a:off x="3131839" y="2276872"/>
            <a:ext cx="2825271"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5" name="Picture 3" descr="C:\Users\Samsung\Desktop\голод\6.jpg"/>
          <p:cNvPicPr>
            <a:picLocks noChangeAspect="1" noChangeArrowheads="1"/>
          </p:cNvPicPr>
          <p:nvPr/>
        </p:nvPicPr>
        <p:blipFill>
          <a:blip r:embed="rId5" cstate="print"/>
          <a:srcRect/>
          <a:stretch>
            <a:fillRect/>
          </a:stretch>
        </p:blipFill>
        <p:spPr bwMode="auto">
          <a:xfrm>
            <a:off x="6372200" y="2348880"/>
            <a:ext cx="2232248" cy="2243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6" name="Picture 4" descr="C:\Users\Samsung\Desktop\голод\пп.jpeg"/>
          <p:cNvPicPr>
            <a:picLocks noChangeAspect="1" noChangeArrowheads="1"/>
          </p:cNvPicPr>
          <p:nvPr/>
        </p:nvPicPr>
        <p:blipFill>
          <a:blip r:embed="rId6" cstate="print"/>
          <a:srcRect/>
          <a:stretch>
            <a:fillRect/>
          </a:stretch>
        </p:blipFill>
        <p:spPr bwMode="auto">
          <a:xfrm>
            <a:off x="899592" y="4841776"/>
            <a:ext cx="3029845"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7" name="Picture 5" descr="C:\Users\Samsung\Desktop\голод\news_photo_2758v1.jpg"/>
          <p:cNvPicPr>
            <a:picLocks noChangeAspect="1" noChangeArrowheads="1"/>
          </p:cNvPicPr>
          <p:nvPr/>
        </p:nvPicPr>
        <p:blipFill>
          <a:blip r:embed="rId7" cstate="print"/>
          <a:srcRect/>
          <a:stretch>
            <a:fillRect/>
          </a:stretch>
        </p:blipFill>
        <p:spPr bwMode="auto">
          <a:xfrm>
            <a:off x="467544" y="2204864"/>
            <a:ext cx="2304256" cy="24723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8" name="Picture 6" descr="C:\Users\Samsung\Desktop\голод\imagesо.jpeg"/>
          <p:cNvPicPr>
            <a:picLocks noChangeAspect="1" noChangeArrowheads="1"/>
          </p:cNvPicPr>
          <p:nvPr/>
        </p:nvPicPr>
        <p:blipFill>
          <a:blip r:embed="rId8" cstate="print"/>
          <a:srcRect/>
          <a:stretch>
            <a:fillRect/>
          </a:stretch>
        </p:blipFill>
        <p:spPr bwMode="auto">
          <a:xfrm>
            <a:off x="4716016" y="4816296"/>
            <a:ext cx="2736304" cy="2041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advTm="1065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2000"/>
                                        <p:tgtEl>
                                          <p:spTgt spid="8196"/>
                                        </p:tgtEl>
                                      </p:cBhvr>
                                    </p:animEffect>
                                  </p:childTnLst>
                                </p:cTn>
                              </p:par>
                              <p:par>
                                <p:cTn id="13" presetID="10" presetClass="entr" presetSubtype="0" fill="hold" nodeType="withEffect">
                                  <p:stCondLst>
                                    <p:cond delay="0"/>
                                  </p:stCondLst>
                                  <p:childTnLst>
                                    <p:set>
                                      <p:cBhvr>
                                        <p:cTn id="14" dur="1" fill="hold">
                                          <p:stCondLst>
                                            <p:cond delay="0"/>
                                          </p:stCondLst>
                                        </p:cTn>
                                        <p:tgtEl>
                                          <p:spTgt spid="8197"/>
                                        </p:tgtEl>
                                        <p:attrNameLst>
                                          <p:attrName>style.visibility</p:attrName>
                                        </p:attrNameLst>
                                      </p:cBhvr>
                                      <p:to>
                                        <p:strVal val="visible"/>
                                      </p:to>
                                    </p:set>
                                    <p:animEffect transition="in" filter="fade">
                                      <p:cBhvr>
                                        <p:cTn id="15" dur="2000"/>
                                        <p:tgtEl>
                                          <p:spTgt spid="8197"/>
                                        </p:tgtEl>
                                      </p:cBhvr>
                                    </p:animEffect>
                                  </p:childTnLst>
                                </p:cTn>
                              </p:par>
                              <p:par>
                                <p:cTn id="16" presetID="10" presetClass="entr" presetSubtype="0" fill="hold" nodeType="withEffect">
                                  <p:stCondLst>
                                    <p:cond delay="0"/>
                                  </p:stCondLst>
                                  <p:childTnLst>
                                    <p:set>
                                      <p:cBhvr>
                                        <p:cTn id="17" dur="1" fill="hold">
                                          <p:stCondLst>
                                            <p:cond delay="0"/>
                                          </p:stCondLst>
                                        </p:cTn>
                                        <p:tgtEl>
                                          <p:spTgt spid="8194"/>
                                        </p:tgtEl>
                                        <p:attrNameLst>
                                          <p:attrName>style.visibility</p:attrName>
                                        </p:attrNameLst>
                                      </p:cBhvr>
                                      <p:to>
                                        <p:strVal val="visible"/>
                                      </p:to>
                                    </p:set>
                                    <p:animEffect transition="in" filter="fade">
                                      <p:cBhvr>
                                        <p:cTn id="18" dur="2000"/>
                                        <p:tgtEl>
                                          <p:spTgt spid="8194"/>
                                        </p:tgtEl>
                                      </p:cBhvr>
                                    </p:animEffect>
                                  </p:childTnLst>
                                </p:cTn>
                              </p:par>
                              <p:par>
                                <p:cTn id="19" presetID="10" presetClass="entr" presetSubtype="0" fill="hold" nodeType="withEffect">
                                  <p:stCondLst>
                                    <p:cond delay="0"/>
                                  </p:stCondLst>
                                  <p:childTnLst>
                                    <p:set>
                                      <p:cBhvr>
                                        <p:cTn id="20" dur="1" fill="hold">
                                          <p:stCondLst>
                                            <p:cond delay="0"/>
                                          </p:stCondLst>
                                        </p:cTn>
                                        <p:tgtEl>
                                          <p:spTgt spid="8195"/>
                                        </p:tgtEl>
                                        <p:attrNameLst>
                                          <p:attrName>style.visibility</p:attrName>
                                        </p:attrNameLst>
                                      </p:cBhvr>
                                      <p:to>
                                        <p:strVal val="visible"/>
                                      </p:to>
                                    </p:set>
                                    <p:animEffect transition="in" filter="fade">
                                      <p:cBhvr>
                                        <p:cTn id="21" dur="2000"/>
                                        <p:tgtEl>
                                          <p:spTgt spid="8195"/>
                                        </p:tgtEl>
                                      </p:cBhvr>
                                    </p:animEffect>
                                  </p:childTnLst>
                                </p:cTn>
                              </p:par>
                              <p:par>
                                <p:cTn id="22" presetID="10" presetClass="entr" presetSubtype="0" fill="hold" nodeType="withEffect">
                                  <p:stCondLst>
                                    <p:cond delay="0"/>
                                  </p:stCondLst>
                                  <p:childTnLst>
                                    <p:set>
                                      <p:cBhvr>
                                        <p:cTn id="23" dur="1" fill="hold">
                                          <p:stCondLst>
                                            <p:cond delay="0"/>
                                          </p:stCondLst>
                                        </p:cTn>
                                        <p:tgtEl>
                                          <p:spTgt spid="8198"/>
                                        </p:tgtEl>
                                        <p:attrNameLst>
                                          <p:attrName>style.visibility</p:attrName>
                                        </p:attrNameLst>
                                      </p:cBhvr>
                                      <p:to>
                                        <p:strVal val="visible"/>
                                      </p:to>
                                    </p:set>
                                    <p:animEffect transition="in" filter="fade">
                                      <p:cBhvr>
                                        <p:cTn id="24"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Прямокутник 1"/>
          <p:cNvSpPr/>
          <p:nvPr/>
        </p:nvSpPr>
        <p:spPr>
          <a:xfrm>
            <a:off x="251520" y="3140968"/>
            <a:ext cx="8352928" cy="3416320"/>
          </a:xfrm>
          <a:prstGeom prst="rect">
            <a:avLst/>
          </a:prstGeom>
        </p:spPr>
        <p:txBody>
          <a:bodyPr wrap="square">
            <a:spAutoFit/>
          </a:bodyPr>
          <a:lstStyle/>
          <a:p>
            <a:pPr algn="ct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Апогей голоду припав на зиму 1946-1947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рр</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та весну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і</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літо</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1947 р.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Від</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нього</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останньому</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році</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Україні</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померли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понад</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 млн.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чол</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Це</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було</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переважно</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сільське</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населення</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Україна</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знову</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втратила</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частину</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свого</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народу.</a:t>
            </a:r>
            <a:endParaRPr lang="uk-UA"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170" name="Picture 2" descr="C:\Users\Samsung\Desktop\голод\l_c3575941.jpg"/>
          <p:cNvPicPr>
            <a:picLocks noChangeAspect="1" noChangeArrowheads="1"/>
          </p:cNvPicPr>
          <p:nvPr/>
        </p:nvPicPr>
        <p:blipFill>
          <a:blip r:embed="rId4" cstate="print"/>
          <a:srcRect/>
          <a:stretch>
            <a:fillRect/>
          </a:stretch>
        </p:blipFill>
        <p:spPr bwMode="auto">
          <a:xfrm>
            <a:off x="395536" y="188640"/>
            <a:ext cx="3888432" cy="29163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171" name="Picture 3" descr="C:\Users\Samsung\Desktop\голод\imagesл.jpeg"/>
          <p:cNvPicPr>
            <a:picLocks noChangeAspect="1" noChangeArrowheads="1"/>
          </p:cNvPicPr>
          <p:nvPr/>
        </p:nvPicPr>
        <p:blipFill>
          <a:blip r:embed="rId5" cstate="print"/>
          <a:srcRect/>
          <a:stretch>
            <a:fillRect/>
          </a:stretch>
        </p:blipFill>
        <p:spPr bwMode="auto">
          <a:xfrm>
            <a:off x="5004048" y="188640"/>
            <a:ext cx="3744416" cy="28083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cSld>
  <p:clrMapOvr>
    <a:masterClrMapping/>
  </p:clrMapOvr>
  <p:transition advTm="1134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2000"/>
                                        <p:tgtEl>
                                          <p:spTgt spid="7170"/>
                                        </p:tgtEl>
                                      </p:cBhvr>
                                    </p:animEffect>
                                  </p:childTnLst>
                                </p:cTn>
                              </p:par>
                              <p:par>
                                <p:cTn id="13" presetID="10" presetClass="entr" presetSubtype="0" fill="hold" nodeType="withEffect">
                                  <p:stCondLst>
                                    <p:cond delay="0"/>
                                  </p:stCondLst>
                                  <p:childTnLst>
                                    <p:set>
                                      <p:cBhvr>
                                        <p:cTn id="14" dur="1" fill="hold">
                                          <p:stCondLst>
                                            <p:cond delay="0"/>
                                          </p:stCondLst>
                                        </p:cTn>
                                        <p:tgtEl>
                                          <p:spTgt spid="7171"/>
                                        </p:tgtEl>
                                        <p:attrNameLst>
                                          <p:attrName>style.visibility</p:attrName>
                                        </p:attrNameLst>
                                      </p:cBhvr>
                                      <p:to>
                                        <p:strVal val="visible"/>
                                      </p:to>
                                    </p:set>
                                    <p:animEffect transition="in" filter="fade">
                                      <p:cBhvr>
                                        <p:cTn id="15"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9"/>
</p:tagLst>
</file>

<file path=ppt/tags/tag10.xml><?xml version="1.0" encoding="utf-8"?>
<p:tagLst xmlns:a="http://schemas.openxmlformats.org/drawingml/2006/main" xmlns:r="http://schemas.openxmlformats.org/officeDocument/2006/relationships" xmlns:p="http://schemas.openxmlformats.org/presentationml/2006/main">
  <p:tag name="TIMING" val="|0.2"/>
</p:tagLst>
</file>

<file path=ppt/tags/tag11.xml><?xml version="1.0" encoding="utf-8"?>
<p:tagLst xmlns:a="http://schemas.openxmlformats.org/drawingml/2006/main" xmlns:r="http://schemas.openxmlformats.org/officeDocument/2006/relationships" xmlns:p="http://schemas.openxmlformats.org/presentationml/2006/main">
  <p:tag name="TIMING" val="|0"/>
</p:tagLst>
</file>

<file path=ppt/tags/tag12.xml><?xml version="1.0" encoding="utf-8"?>
<p:tagLst xmlns:a="http://schemas.openxmlformats.org/drawingml/2006/main" xmlns:r="http://schemas.openxmlformats.org/officeDocument/2006/relationships" xmlns:p="http://schemas.openxmlformats.org/presentationml/2006/main">
  <p:tag name="TIMING" val="|0.1"/>
</p:tagLst>
</file>

<file path=ppt/tags/tag13.xml><?xml version="1.0" encoding="utf-8"?>
<p:tagLst xmlns:a="http://schemas.openxmlformats.org/drawingml/2006/main" xmlns:r="http://schemas.openxmlformats.org/officeDocument/2006/relationships" xmlns:p="http://schemas.openxmlformats.org/presentationml/2006/main">
  <p:tag name="TIMING" val="|0|2.8"/>
</p:tagLst>
</file>

<file path=ppt/tags/tag2.xml><?xml version="1.0" encoding="utf-8"?>
<p:tagLst xmlns:a="http://schemas.openxmlformats.org/drawingml/2006/main" xmlns:r="http://schemas.openxmlformats.org/officeDocument/2006/relationships" xmlns:p="http://schemas.openxmlformats.org/presentationml/2006/main">
  <p:tag name="TIMING" val="|0.1|2.5"/>
</p:tagLst>
</file>

<file path=ppt/tags/tag3.xml><?xml version="1.0" encoding="utf-8"?>
<p:tagLst xmlns:a="http://schemas.openxmlformats.org/drawingml/2006/main" xmlns:r="http://schemas.openxmlformats.org/officeDocument/2006/relationships" xmlns:p="http://schemas.openxmlformats.org/presentationml/2006/main">
  <p:tag name="TIMING" val="|0|2.7|2.4"/>
</p:tagLst>
</file>

<file path=ppt/tags/tag4.xml><?xml version="1.0" encoding="utf-8"?>
<p:tagLst xmlns:a="http://schemas.openxmlformats.org/drawingml/2006/main" xmlns:r="http://schemas.openxmlformats.org/officeDocument/2006/relationships" xmlns:p="http://schemas.openxmlformats.org/presentationml/2006/main">
  <p:tag name="TIMING" val="|0.1|2.6"/>
</p:tagLst>
</file>

<file path=ppt/tags/tag5.xml><?xml version="1.0" encoding="utf-8"?>
<p:tagLst xmlns:a="http://schemas.openxmlformats.org/drawingml/2006/main" xmlns:r="http://schemas.openxmlformats.org/officeDocument/2006/relationships" xmlns:p="http://schemas.openxmlformats.org/presentationml/2006/main">
  <p:tag name="TIMING" val="|0.1|2.4"/>
</p:tagLst>
</file>

<file path=ppt/tags/tag6.xml><?xml version="1.0" encoding="utf-8"?>
<p:tagLst xmlns:a="http://schemas.openxmlformats.org/drawingml/2006/main" xmlns:r="http://schemas.openxmlformats.org/officeDocument/2006/relationships" xmlns:p="http://schemas.openxmlformats.org/presentationml/2006/main">
  <p:tag name="TIMING" val="|0|4.8"/>
</p:tagLst>
</file>

<file path=ppt/tags/tag7.xml><?xml version="1.0" encoding="utf-8"?>
<p:tagLst xmlns:a="http://schemas.openxmlformats.org/drawingml/2006/main" xmlns:r="http://schemas.openxmlformats.org/officeDocument/2006/relationships" xmlns:p="http://schemas.openxmlformats.org/presentationml/2006/main">
  <p:tag name="TIMING" val="|0|2.6"/>
</p:tagLst>
</file>

<file path=ppt/tags/tag8.xml><?xml version="1.0" encoding="utf-8"?>
<p:tagLst xmlns:a="http://schemas.openxmlformats.org/drawingml/2006/main" xmlns:r="http://schemas.openxmlformats.org/officeDocument/2006/relationships" xmlns:p="http://schemas.openxmlformats.org/presentationml/2006/main">
  <p:tag name="TIMING" val="|0|3.8"/>
</p:tagLst>
</file>

<file path=ppt/tags/tag9.xml><?xml version="1.0" encoding="utf-8"?>
<p:tagLst xmlns:a="http://schemas.openxmlformats.org/drawingml/2006/main" xmlns:r="http://schemas.openxmlformats.org/officeDocument/2006/relationships" xmlns:p="http://schemas.openxmlformats.org/presentationml/2006/main">
  <p:tag name="TIMING" val="|0.1|3.5"/>
</p:tagLst>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454</Words>
  <Application>Microsoft Office PowerPoint</Application>
  <PresentationFormat>Экран (4:3)</PresentationFormat>
  <Paragraphs>24</Paragraphs>
  <Slides>13</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Яна</dc:creator>
  <cp:lastModifiedBy>Admin</cp:lastModifiedBy>
  <cp:revision>13</cp:revision>
  <dcterms:created xsi:type="dcterms:W3CDTF">2012-11-18T10:25:10Z</dcterms:created>
  <dcterms:modified xsi:type="dcterms:W3CDTF">2014-10-09T20:01:11Z</dcterms:modified>
</cp:coreProperties>
</file>