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420888"/>
            <a:ext cx="8229600" cy="1828800"/>
          </a:xfrm>
        </p:spPr>
        <p:txBody>
          <a:bodyPr>
            <a:noAutofit/>
          </a:bodyPr>
          <a:lstStyle/>
          <a:p>
            <a:r>
              <a:rPr lang="uk-UA" sz="6600" dirty="0" smtClean="0"/>
              <a:t>РОЗДРОБЛЕНІСТЬ РУСІ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xmlns="" val="1360992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uk-UA" sz="4000" dirty="0"/>
              <a:t>Порівняння меж удільних земель із територіями племінних об'єднань східнослов'янських племен, що складалися впродовж доби розселення (</a:t>
            </a:r>
            <a:r>
              <a:rPr lang="en-US" sz="4000" dirty="0"/>
              <a:t>V—VII </a:t>
            </a:r>
            <a:r>
              <a:rPr lang="uk-UA" sz="4000" dirty="0"/>
              <a:t>ст.), наштовхнуло вчених на думку, що у роздробленості Київської Русі багато важив різний етнічний склад її територій. </a:t>
            </a:r>
          </a:p>
        </p:txBody>
      </p:sp>
    </p:spTree>
    <p:extLst>
      <p:ext uri="{BB962C8B-B14F-4D97-AF65-F5344CB8AC3E}">
        <p14:creationId xmlns:p14="http://schemas.microsoft.com/office/powerpoint/2010/main" xmlns="" val="3110742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712968" cy="6858000"/>
          </a:xfrm>
        </p:spPr>
        <p:txBody>
          <a:bodyPr>
            <a:noAutofit/>
          </a:bodyPr>
          <a:lstStyle/>
          <a:p>
            <a:r>
              <a:rPr lang="uk-UA" sz="3600" dirty="0"/>
              <a:t>Пригальмовані на якийсь час сильною централізованою владою процеси визрівання трьох східнослов'янських народів </a:t>
            </a:r>
            <a:r>
              <a:rPr lang="uk-UA" sz="3600" dirty="0" smtClean="0"/>
              <a:t>- </a:t>
            </a:r>
            <a:r>
              <a:rPr lang="uk-UA" sz="3600" dirty="0"/>
              <a:t>українців, білорусів і росіян </a:t>
            </a:r>
            <a:r>
              <a:rPr lang="uk-UA" sz="3600" dirty="0" smtClean="0"/>
              <a:t>- </a:t>
            </a:r>
            <a:r>
              <a:rPr lang="uk-UA" sz="3600" dirty="0"/>
              <a:t>пожвавилися, </a:t>
            </a:r>
            <a:r>
              <a:rPr lang="uk-UA" sz="3600" dirty="0" err="1"/>
              <a:t>тілько-но</a:t>
            </a:r>
            <a:r>
              <a:rPr lang="uk-UA" sz="3600" dirty="0"/>
              <a:t> та влада ослабла і коли склалися сприятливі умови в господарському житті. На слушність цієї думки вказує той факт, що одними з перших перестали коритися Києву Полоцьке князівство (Білорусь), Новгород та Володимиро-Суздальська земля (на російських теренах).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943276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ВИСНОВОК</a:t>
            </a:r>
            <a:endParaRPr lang="uk-UA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uk-UA" sz="3600" dirty="0"/>
              <a:t>Та, попри незворотність розпаду і зростаючу самостійність земель-князівств, Київська Русь до середини </a:t>
            </a:r>
            <a:r>
              <a:rPr lang="en-US" sz="3600" dirty="0"/>
              <a:t>XIII </a:t>
            </a:r>
            <a:r>
              <a:rPr lang="uk-UA" sz="3600" dirty="0"/>
              <a:t>ст. була єдиною державою — з єдиною територією, спільними законами і єдиною церквою. Київ лишався, хоча дедалі більшою мірою формально, стольним містом, і за право покняжити в ньому змагалися руські князі з різних князівств</a:t>
            </a:r>
            <a:r>
              <a:rPr lang="uk-UA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895054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ВИСНОВОК</a:t>
            </a:r>
            <a:endParaRPr lang="uk-UA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uk-UA" sz="3600" dirty="0"/>
              <a:t>Як і за часів Мономаха, князі (коли частіше, коли рідше) збиралися на з'їзди, де й намагалися розв'язати суперечливі проблеми — головним чином, пов'язані з організацією спільних походів проти половців. Кожен удільний князь, </a:t>
            </a:r>
            <a:r>
              <a:rPr lang="uk-UA" sz="3600" dirty="0" err="1"/>
              <a:t>тілько-но</a:t>
            </a:r>
            <a:r>
              <a:rPr lang="uk-UA" sz="3600" dirty="0"/>
              <a:t> здобував київський стіл, намагався скористатися своїм становищем для посилення великокнязівської влади й відновлення централізації держави.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6692709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76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6000" dirty="0" smtClean="0"/>
              <a:t>Виконали</a:t>
            </a:r>
          </a:p>
          <a:p>
            <a:pPr marL="0" indent="0" algn="ctr">
              <a:buNone/>
            </a:pPr>
            <a:r>
              <a:rPr lang="uk-UA" sz="6000" dirty="0" smtClean="0"/>
              <a:t>Учні 7-Б класу</a:t>
            </a:r>
          </a:p>
          <a:p>
            <a:pPr marL="0" indent="0" algn="ctr">
              <a:buNone/>
            </a:pPr>
            <a:r>
              <a:rPr lang="uk-UA" sz="6000" dirty="0" smtClean="0"/>
              <a:t>КНВК </a:t>
            </a:r>
          </a:p>
          <a:p>
            <a:pPr marL="0" indent="0" algn="ctr">
              <a:buNone/>
            </a:pPr>
            <a:r>
              <a:rPr lang="uk-UA" sz="6000" dirty="0" err="1" smtClean="0"/>
              <a:t>Воротинцев</a:t>
            </a:r>
            <a:r>
              <a:rPr lang="uk-UA" sz="6000" smtClean="0"/>
              <a:t> </a:t>
            </a:r>
            <a:r>
              <a:rPr lang="uk-UA" sz="6000" smtClean="0"/>
              <a:t>Артем</a:t>
            </a:r>
            <a:endParaRPr lang="uk-UA" sz="6000" dirty="0" smtClean="0"/>
          </a:p>
        </p:txBody>
      </p:sp>
    </p:spTree>
    <p:extLst>
      <p:ext uri="{BB962C8B-B14F-4D97-AF65-F5344CB8AC3E}">
        <p14:creationId xmlns:p14="http://schemas.microsoft.com/office/powerpoint/2010/main" xmlns="" val="60870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9600" dirty="0" smtClean="0"/>
              <a:t>ДЯКУЄМО ЗА УВАГУ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xmlns="" val="2444494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Упродовж століть історики замислювалися над долею Київської Русі. Намагаючись збагнути причини її роздробленості, що в кінцевому підсумку привело її до загибелі.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xmlns="" val="3217860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6336704"/>
          </a:xfrm>
        </p:spPr>
        <p:txBody>
          <a:bodyPr>
            <a:noAutofit/>
          </a:bodyPr>
          <a:lstStyle/>
          <a:p>
            <a:r>
              <a:rPr lang="uk-UA" sz="3200" dirty="0"/>
              <a:t>Добу від середини </a:t>
            </a:r>
            <a:r>
              <a:rPr lang="en-US" sz="3200" dirty="0"/>
              <a:t>XII </a:t>
            </a:r>
            <a:r>
              <a:rPr lang="uk-UA" sz="3200" dirty="0"/>
              <a:t>до середини </a:t>
            </a:r>
            <a:r>
              <a:rPr lang="en-US" sz="3200" dirty="0"/>
              <a:t>XIII </a:t>
            </a:r>
            <a:r>
              <a:rPr lang="uk-UA" sz="3200" dirty="0"/>
              <a:t>ст. в історії Київської Русі дослідники називають добою роздробленості. Йдеться не про суцільну смугу </a:t>
            </a:r>
            <a:r>
              <a:rPr lang="uk-UA" sz="3200" dirty="0" err="1"/>
              <a:t>міжкнязівських</a:t>
            </a:r>
            <a:r>
              <a:rPr lang="uk-UA" sz="3200" dirty="0"/>
              <a:t> усобиць: хоч їх і справді не бракувало, проте траплялися вони і в попередні часи. Та якщо раніше Руська держава, переживши чвари й розбрат, лишалася централізованою монархією, то від середини </a:t>
            </a:r>
            <a:r>
              <a:rPr lang="en-US" sz="3200" dirty="0"/>
              <a:t>XII </a:t>
            </a:r>
            <a:r>
              <a:rPr lang="uk-UA" sz="3200" dirty="0"/>
              <a:t>ст. нею почало керувати об'єднання найсильніших князів — правителів удільних </a:t>
            </a:r>
            <a:r>
              <a:rPr lang="uk-UA" sz="3200" dirty="0" smtClean="0"/>
              <a:t>князівств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18342447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120680"/>
          </a:xfrm>
        </p:spPr>
        <p:txBody>
          <a:bodyPr>
            <a:noAutofit/>
          </a:bodyPr>
          <a:lstStyle/>
          <a:p>
            <a:r>
              <a:rPr lang="uk-UA" sz="4400" dirty="0" smtClean="0"/>
              <a:t> </a:t>
            </a:r>
            <a:r>
              <a:rPr lang="uk-UA" sz="4400" dirty="0"/>
              <a:t>Узаконена Любецьким з'їздом </a:t>
            </a:r>
            <a:r>
              <a:rPr lang="uk-UA" sz="4400" dirty="0" err="1"/>
              <a:t>отчинна</a:t>
            </a:r>
            <a:r>
              <a:rPr lang="uk-UA" sz="4400" dirty="0"/>
              <a:t> система </a:t>
            </a:r>
            <a:r>
              <a:rPr lang="uk-UA" sz="4400" dirty="0" err="1"/>
              <a:t>розвинулась</a:t>
            </a:r>
            <a:r>
              <a:rPr lang="uk-UA" sz="4400" dirty="0"/>
              <a:t> настільки, що удільні князі дедалі більше почувалися у своїх володіннях незалежними господарями. Власне, у зміцненні самостійності удільних князівств і полягає сутність роздробленості.</a:t>
            </a:r>
          </a:p>
          <a:p>
            <a:pPr marL="0" indent="0">
              <a:buNone/>
            </a:pP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xmlns="" val="1675392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r>
              <a:rPr lang="uk-UA" sz="3200" dirty="0"/>
              <a:t>Сучасні історики роздробленість витлумачують не як розпад держави, як зміну її устрою та форми правління. Устрій Київської Русі часів роздробленості можна порівняти з сучасними федераціями — державами, що складаються з кількох державних утворень, за якими зберігається певна самостійність. Форму правління, властиву Київській Русі часів роздробленості, називають колективним сюзеренітетом: замість одного великого князя владу здійснює об'єднання найважливіших князів.</a:t>
            </a:r>
          </a:p>
        </p:txBody>
      </p:sp>
    </p:spTree>
    <p:extLst>
      <p:ext uri="{BB962C8B-B14F-4D97-AF65-F5344CB8AC3E}">
        <p14:creationId xmlns:p14="http://schemas.microsoft.com/office/powerpoint/2010/main" xmlns="" val="43750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68760"/>
          </a:xfrm>
        </p:spPr>
        <p:txBody>
          <a:bodyPr>
            <a:noAutofit/>
          </a:bodyPr>
          <a:lstStyle/>
          <a:p>
            <a:r>
              <a:rPr lang="uk-UA" sz="5400" dirty="0"/>
              <a:t>Причини роздробленості Київської </a:t>
            </a:r>
            <a:r>
              <a:rPr lang="uk-UA" sz="5400" dirty="0" smtClean="0"/>
              <a:t>Русі</a:t>
            </a:r>
            <a:endParaRPr lang="uk-UA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Autofit/>
          </a:bodyPr>
          <a:lstStyle/>
          <a:p>
            <a:r>
              <a:rPr lang="uk-UA" sz="3600" dirty="0"/>
              <a:t>Історики по-різному пояснюють причини роздробленості Київської Русі. Називають з-поміж них і великі розміри території держави та їх різний етнічний склад, і князівські усобиці, відсутність сталого порядку </a:t>
            </a:r>
            <a:r>
              <a:rPr lang="uk-UA" sz="3600" dirty="0" err="1" smtClean="0"/>
              <a:t>пристолонаслідування</a:t>
            </a:r>
            <a:r>
              <a:rPr lang="uk-UA" sz="3600" dirty="0"/>
              <a:t>, напади степових кочовиків і занепад торговельного шляху «з варяг у греки».</a:t>
            </a:r>
          </a:p>
        </p:txBody>
      </p:sp>
    </p:spTree>
    <p:extLst>
      <p:ext uri="{BB962C8B-B14F-4D97-AF65-F5344CB8AC3E}">
        <p14:creationId xmlns:p14="http://schemas.microsoft.com/office/powerpoint/2010/main" xmlns="" val="25448440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552728"/>
          </a:xfrm>
        </p:spPr>
        <p:txBody>
          <a:bodyPr>
            <a:noAutofit/>
          </a:bodyPr>
          <a:lstStyle/>
          <a:p>
            <a:r>
              <a:rPr lang="uk-UA" sz="3600" dirty="0"/>
              <a:t>Головною ж причиною більшість дослідників вважає розвиток феодального землеволодіння, зміцнення його вотчинної форми. Удільні князі не були зацікавлені у сильній владі великого київського князя. Більше того, вони прагнули для себе таких само повноважень. Недарма в </a:t>
            </a:r>
            <a:r>
              <a:rPr lang="en-US" sz="3600" dirty="0"/>
              <a:t>XII </a:t>
            </a:r>
            <a:r>
              <a:rPr lang="uk-UA" sz="3600" dirty="0"/>
              <a:t>ст. титул «великий князь» поряд з київським мали чернігівський, </a:t>
            </a:r>
            <a:r>
              <a:rPr lang="uk-UA" sz="3600" dirty="0" err="1" smtClean="0"/>
              <a:t>володимирівський</a:t>
            </a:r>
            <a:r>
              <a:rPr lang="uk-UA" sz="3600" dirty="0" smtClean="0"/>
              <a:t> </a:t>
            </a:r>
            <a:r>
              <a:rPr lang="uk-UA" sz="3600" dirty="0"/>
              <a:t>та деякі інші князі. </a:t>
            </a:r>
          </a:p>
        </p:txBody>
      </p:sp>
    </p:spTree>
    <p:extLst>
      <p:ext uri="{BB962C8B-B14F-4D97-AF65-F5344CB8AC3E}">
        <p14:creationId xmlns:p14="http://schemas.microsoft.com/office/powerpoint/2010/main" xmlns="" val="4112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544616"/>
          </a:xfrm>
        </p:spPr>
        <p:txBody>
          <a:bodyPr>
            <a:noAutofit/>
          </a:bodyPr>
          <a:lstStyle/>
          <a:p>
            <a:r>
              <a:rPr lang="uk-UA" sz="3600" dirty="0"/>
              <a:t>Володарі удільних князівств провадили власну внутрішню політику, на свій розсуд вирішували питання війни та миру, укладали угоди з сусідами. Таких удільних князівств на середину </a:t>
            </a:r>
            <a:r>
              <a:rPr lang="en-US" sz="3600" dirty="0"/>
              <a:t>XII </a:t>
            </a:r>
            <a:r>
              <a:rPr lang="uk-UA" sz="3600" dirty="0"/>
              <a:t>ст. було близько 15, з яких </a:t>
            </a:r>
            <a:r>
              <a:rPr lang="uk-UA" sz="3600" dirty="0" smtClean="0"/>
              <a:t>6 </a:t>
            </a:r>
            <a:r>
              <a:rPr lang="uk-UA" sz="3600" dirty="0"/>
              <a:t>сформувалися на українських теренах: Київське, Чернігівське, Переяславське, </a:t>
            </a:r>
            <a:r>
              <a:rPr lang="uk-UA" sz="3600" dirty="0" smtClean="0"/>
              <a:t>Волинське, Галицьке й Новгород-Сіверське</a:t>
            </a:r>
            <a:endParaRPr lang="uk-UA" sz="3600" dirty="0"/>
          </a:p>
          <a:p>
            <a:pPr marL="0" indent="0">
              <a:buNone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xmlns="" val="22565501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юба\Downloads\70177214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79928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34634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585</Words>
  <Application>Microsoft Office PowerPoint</Application>
  <PresentationFormat>Экран (4:3)</PresentationFormat>
  <Paragraphs>20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РОЗДРОБЛЕНІСТЬ РУСІ</vt:lpstr>
      <vt:lpstr>Слайд 2</vt:lpstr>
      <vt:lpstr>Слайд 3</vt:lpstr>
      <vt:lpstr>Слайд 4</vt:lpstr>
      <vt:lpstr>Слайд 5</vt:lpstr>
      <vt:lpstr>Причини роздробленості Київської Русі</vt:lpstr>
      <vt:lpstr>Слайд 7</vt:lpstr>
      <vt:lpstr>Слайд 8</vt:lpstr>
      <vt:lpstr>Слайд 9</vt:lpstr>
      <vt:lpstr>Слайд 10</vt:lpstr>
      <vt:lpstr>Слайд 11</vt:lpstr>
      <vt:lpstr>ВИСНОВОК</vt:lpstr>
      <vt:lpstr>ВИСНОВОК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РОЗДРОБЛЕНІСТЬ РУСІ</dc:title>
  <dc:creator>Люба</dc:creator>
  <cp:lastModifiedBy>Пользователь Windows</cp:lastModifiedBy>
  <cp:revision>8</cp:revision>
  <dcterms:created xsi:type="dcterms:W3CDTF">2013-02-23T09:28:46Z</dcterms:created>
  <dcterms:modified xsi:type="dcterms:W3CDTF">2015-02-01T10:03:23Z</dcterms:modified>
</cp:coreProperties>
</file>