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72" r:id="rId4"/>
    <p:sldId id="273" r:id="rId5"/>
    <p:sldId id="274" r:id="rId6"/>
    <p:sldId id="275" r:id="rId7"/>
    <p:sldId id="276" r:id="rId8"/>
    <p:sldId id="266" r:id="rId9"/>
    <p:sldId id="267" r:id="rId10"/>
    <p:sldId id="263" r:id="rId11"/>
    <p:sldId id="264" r:id="rId12"/>
    <p:sldId id="265" r:id="rId13"/>
    <p:sldId id="269" r:id="rId14"/>
    <p:sldId id="270" r:id="rId15"/>
    <p:sldId id="271" r:id="rId16"/>
    <p:sldId id="268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 autoAdjust="0"/>
    <p:restoredTop sz="94660"/>
  </p:normalViewPr>
  <p:slideViewPr>
    <p:cSldViewPr>
      <p:cViewPr varScale="1">
        <p:scale>
          <a:sx n="107" d="100"/>
          <a:sy n="107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760C3-BB44-44FB-9947-7E522DF83B10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763BF-7389-4BD0-849D-56FAA3F5166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63BF-7389-4BD0-849D-56FAA3F5166E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8F2-C5B8-414F-BD12-B47D1FE33A52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D911-1F7E-4764-9DAF-4372C4F762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8F2-C5B8-414F-BD12-B47D1FE33A52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D911-1F7E-4764-9DAF-4372C4F762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8F2-C5B8-414F-BD12-B47D1FE33A52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D911-1F7E-4764-9DAF-4372C4F762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8F2-C5B8-414F-BD12-B47D1FE33A52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D911-1F7E-4764-9DAF-4372C4F762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8F2-C5B8-414F-BD12-B47D1FE33A52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D911-1F7E-4764-9DAF-4372C4F762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8F2-C5B8-414F-BD12-B47D1FE33A52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D911-1F7E-4764-9DAF-4372C4F762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8F2-C5B8-414F-BD12-B47D1FE33A52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D911-1F7E-4764-9DAF-4372C4F762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8F2-C5B8-414F-BD12-B47D1FE33A52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D911-1F7E-4764-9DAF-4372C4F762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8F2-C5B8-414F-BD12-B47D1FE33A52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D911-1F7E-4764-9DAF-4372C4F762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8F2-C5B8-414F-BD12-B47D1FE33A52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D911-1F7E-4764-9DAF-4372C4F762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8F2-C5B8-414F-BD12-B47D1FE33A52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D911-1F7E-4764-9DAF-4372C4F762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FA8F2-C5B8-414F-BD12-B47D1FE33A52}" type="datetimeFigureOut">
              <a:rPr lang="ru-RU" smtClean="0"/>
              <a:t>12.02.2015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D911-1F7E-4764-9DAF-4372C4F762A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836D~1\DOCUME~1\(50--6~1\6E33C~1\&#1047;&#1072;&#1088;&#1086;&#1076;&#1078;&#1077;&#1085;&#1085;&#1103;%20&#1076;&#1080;&#1089;&#1080;&#1076;&#1077;&#1085;&#1090;&#1089;&#1100;&#1082;&#1086;&#1075;&#1086;%20&#1088;&#1091;&#1093;&#1091;%20&#1074;%20&#1059;&#1082;&#1088;&#1072;&#1111;&#1085;&#1110;%20&#1090;&#1072;%20&#1081;&#1086;&#1075;&#1086;%20&#1086;&#1089;&#1086;&#1073;&#1083;&#1080;&#1074;&#1086;&#1089;&#1090;&#1110;.%20&#1056;&#1077;&#1083;&#1110;&#1075;&#1110;&#1081;&#1085;&#1072;%20&#1087;&#1086;&#1083;&#1110;&#1090;&#1080;&#1082;&#1072;\video3.avi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F%D0%B0%D1%80%D1%82%D1%96%D1%8F_%D0%B1%D0%BE%D1%80%D0%BE%D1%82%D1%8C%D0%B1%D0%B8_%D0%B7%D0%B0_%D1%80%D0%B5%D0%B0%D0%BB%D1%96%D0%B7%D0%B0%D1%86%D1%96%D1%8E_%D0%BB%D0%B5%D0%BD%D1%96%D0%BD%D1%81%D1%8C%D0%BA%D0%B8%D1%85_%D1%96%D0%B4%D0%B5%D0%B9&amp;action=edit&amp;redlink=1" TargetMode="External"/><Relationship Id="rId3" Type="http://schemas.openxmlformats.org/officeDocument/2006/relationships/hyperlink" Target="http://uk.wikipedia.org/wiki/%D0%A3%D0%BA%D1%80%D0%B0%D1%97%D0%BD%D1%81%D1%8C%D0%BA%D0%B0_%D1%80%D0%BE%D0%B1%D1%96%D1%82%D0%BD%D0%B8%D1%87%D0%BE-%D1%81%D0%B5%D0%BB%D1%8F%D0%BD%D1%81%D1%8C%D0%BA%D0%B0_%D1%81%D0%BF%D1%96%D0%BB%D0%BA%D0%B0" TargetMode="External"/><Relationship Id="rId7" Type="http://schemas.openxmlformats.org/officeDocument/2006/relationships/hyperlink" Target="http://uk.wikipedia.org/w/index.php?title=%D0%94%D0%B5%D0%BC%D0%BE%D0%BA%D1%80%D0%B0%D1%82%D0%B8%D1%87%D0%BD%D0%B8%D0%B9_%D1%81%D0%BE%D1%8E%D0%B7_%D1%81%D0%BE%D1%86%D1%96%D0%B0%D0%BB%D1%96%D1%81%D1%82%D1%96%D0%B2&amp;action=edit&amp;redlink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3%D0%BA%D1%80%D0%B0%D1%97%D0%BD%D1%81%D1%8C%D0%BA%D0%B8%D0%B9_%D0%9D%D0%B0%D1%86%D1%96%D0%BE%D0%BD%D0%B0%D0%BB%D1%8C%D0%BD%D0%B8%D0%B9_%D0%9A%D0%BE%D0%BC%D1%96%D1%82%D0%B5%D1%82(%D0%BF%D1%96%D0%B4%D0%BF%D1%96%D0%BB%D1%8C%D0%BD%D0%B0_%D0%BE%D1%80%D0%B3%D0%B0%D0%BD%D1%96%D0%B7%D0%B0%D1%86%D1%96%D1%8F)" TargetMode="External"/><Relationship Id="rId5" Type="http://schemas.openxmlformats.org/officeDocument/2006/relationships/hyperlink" Target="http://uk.wikipedia.org/wiki/%D0%A3%D0%BA%D1%80%D0%B0%D1%97%D0%BD%D1%81%D1%8C%D0%BA%D0%B8%D0%B9_%D0%BD%D0%B0%D1%86%D1%96%D0%BE%D0%BD%D0%B0%D0%BB%D1%8C%D0%BD%D0%B8%D0%B9_%D1%84%D1%80%D0%BE%D0%BD%D1%82" TargetMode="External"/><Relationship Id="rId4" Type="http://schemas.openxmlformats.org/officeDocument/2006/relationships/hyperlink" Target="http://uk.wikipedia.org/wiki/%D0%9E%D0%B1'%D1%94%D0%B4%D0%BD%D0%B0%D0%BD%D0%B0_%D0%BF%D0%B0%D1%80%D1%82%D1%96%D1%8F_%D0%B2%D0%B8%D0%B7%D0%B2%D0%BE%D0%BB%D0%B5%D0%BD%D0%BD%D1%8F_%D0%A3%D0%BA%D1%80%D0%B0%D1%97%D0%BD%D0%B8" TargetMode="External"/><Relationship Id="rId9" Type="http://schemas.openxmlformats.org/officeDocument/2006/relationships/hyperlink" Target="http://uk.wikipedia.org/w/index.php?title=%D0%A0%D0%B5%D0%B0%D0%BB%D1%96%D1%81%D1%82%D0%B8%D1%87%D0%BD%D0%B8%D0%B9_%D1%80%D0%BE%D0%B1%D1%96%D1%82%D0%BD%D0%B8%D1%87%D0%B8%D0%B9_%D0%B3%D1%83%D1%80%D1%82%D0%BE%D0%BA_%D0%B4%D0%B5%D0%BC%D0%BE%D0%BA%D1%80%D0%B0%D1%82%D1%96%D0%B2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 (8)\пшениця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142844" y="642918"/>
            <a:ext cx="8868710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Дисидентський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5072074"/>
            <a:ext cx="23574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Підготувала:</a:t>
            </a:r>
          </a:p>
          <a:p>
            <a:r>
              <a:rPr lang="uk-UA" b="1" i="1" dirty="0" smtClean="0"/>
              <a:t>Учениця 11-А класу</a:t>
            </a:r>
          </a:p>
          <a:p>
            <a:r>
              <a:rPr lang="uk-UA" b="1" i="1" dirty="0" err="1" smtClean="0"/>
              <a:t>Уршеджук</a:t>
            </a:r>
            <a:r>
              <a:rPr lang="uk-UA" b="1" i="1" dirty="0" smtClean="0"/>
              <a:t> Юліана</a:t>
            </a:r>
          </a:p>
          <a:p>
            <a:r>
              <a:rPr lang="uk-UA" b="1" i="1" dirty="0" smtClean="0"/>
              <a:t>Перевірила: </a:t>
            </a:r>
          </a:p>
          <a:p>
            <a:r>
              <a:rPr lang="uk-UA" b="1" i="1" dirty="0" smtClean="0"/>
              <a:t>Александрова Т.В.</a:t>
            </a:r>
            <a:endParaRPr lang="uk-UA" dirty="0"/>
          </a:p>
        </p:txBody>
      </p:sp>
      <p:pic>
        <p:nvPicPr>
          <p:cNvPr id="3074" name="Picture 2" descr="C:\Documents and Settings\Admin\Рабочий стол\Новая папка (5)\10101621023698709_f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785926"/>
            <a:ext cx="4700216" cy="34337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museum.khpg.org/files/photos/1161355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4290"/>
            <a:ext cx="406795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Л. Лук</a:t>
            </a:r>
            <a:r>
              <a:rPr lang="en-US" dirty="0" smtClean="0"/>
              <a:t>’</a:t>
            </a:r>
            <a:r>
              <a:rPr lang="uk-UA" dirty="0" err="1" smtClean="0"/>
              <a:t>яненко</a:t>
            </a:r>
            <a:r>
              <a:rPr lang="uk-UA" dirty="0" smtClean="0"/>
              <a:t> та І. Кандиба – засновники УРСС</a:t>
            </a:r>
            <a:endParaRPr lang="uk-UA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2000240"/>
            <a:ext cx="24288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charset="0"/>
                <a:cs typeface="Arial" charset="0"/>
              </a:rPr>
              <a:t>1959 </a:t>
            </a:r>
            <a:r>
              <a:rPr lang="ru-RU" b="1" dirty="0" err="1" smtClean="0">
                <a:latin typeface="Arial" charset="0"/>
                <a:cs typeface="Arial" charset="0"/>
              </a:rPr>
              <a:t>році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сформувалася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Українська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робітничо-селянська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спілка</a:t>
            </a:r>
            <a:r>
              <a:rPr lang="ru-RU" b="1" dirty="0" smtClean="0">
                <a:latin typeface="Arial" charset="0"/>
                <a:cs typeface="Arial" charset="0"/>
              </a:rPr>
              <a:t> на </a:t>
            </a:r>
            <a:r>
              <a:rPr lang="ru-RU" b="1" dirty="0" err="1" smtClean="0">
                <a:latin typeface="Arial" charset="0"/>
                <a:cs typeface="Arial" charset="0"/>
              </a:rPr>
              <a:t>чолі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з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br>
              <a:rPr lang="ru-RU" b="1" dirty="0" smtClean="0">
                <a:latin typeface="Arial" charset="0"/>
                <a:cs typeface="Arial" charset="0"/>
              </a:rPr>
            </a:br>
            <a:r>
              <a:rPr lang="ru-RU" b="1" dirty="0" smtClean="0">
                <a:latin typeface="Arial" charset="0"/>
                <a:cs typeface="Arial" charset="0"/>
              </a:rPr>
              <a:t>Л. Лук</a:t>
            </a:r>
            <a:r>
              <a:rPr lang="en-US" b="1" dirty="0" smtClean="0">
                <a:latin typeface="Arial" charset="0"/>
                <a:cs typeface="Arial" charset="0"/>
              </a:rPr>
              <a:t>’</a:t>
            </a:r>
            <a:r>
              <a:rPr lang="uk-UA" b="1" dirty="0" err="1" smtClean="0">
                <a:latin typeface="Arial" charset="0"/>
                <a:cs typeface="Arial" charset="0"/>
              </a:rPr>
              <a:t>яненком</a:t>
            </a:r>
            <a:endParaRPr lang="uk-UA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museum.khpg.org/files/photos/1128024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357298"/>
            <a:ext cx="292895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2" y="5572140"/>
            <a:ext cx="311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М. Дяк – член-засновник УНФ</a:t>
            </a:r>
            <a:endParaRPr lang="uk-UA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000240"/>
            <a:ext cx="35718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Arial" charset="0"/>
                <a:cs typeface="Arial" charset="0"/>
              </a:rPr>
              <a:t>Розрізнені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десидентські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групи</a:t>
            </a:r>
            <a:r>
              <a:rPr lang="ru-RU" b="1" dirty="0" smtClean="0">
                <a:latin typeface="Arial" charset="0"/>
                <a:cs typeface="Arial" charset="0"/>
              </a:rPr>
              <a:t> почали об</a:t>
            </a:r>
            <a:r>
              <a:rPr lang="en-US" b="1" dirty="0" smtClean="0">
                <a:latin typeface="Arial" charset="0"/>
                <a:cs typeface="Arial" charset="0"/>
              </a:rPr>
              <a:t>’</a:t>
            </a:r>
            <a:r>
              <a:rPr lang="uk-UA" b="1" dirty="0" err="1" smtClean="0">
                <a:latin typeface="Arial" charset="0"/>
                <a:cs typeface="Arial" charset="0"/>
              </a:rPr>
              <a:t>єднуватись</a:t>
            </a:r>
            <a:r>
              <a:rPr lang="uk-UA" b="1" dirty="0" smtClean="0">
                <a:latin typeface="Arial" charset="0"/>
                <a:cs typeface="Arial" charset="0"/>
              </a:rPr>
              <a:t> в організовані рухи. 1964 рік – у західних областях республіки сформувався Український національний фронт (УНФ), який налічував майже 150 осіб і видав низку програмних документів</a:t>
            </a:r>
            <a:endParaRPr lang="uk-UA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383402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28604"/>
            <a:ext cx="3756660" cy="2823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2066" y="2143116"/>
            <a:ext cx="2857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charset="0"/>
                <a:cs typeface="Arial" charset="0"/>
              </a:rPr>
              <a:t>Першим </a:t>
            </a:r>
            <a:r>
              <a:rPr lang="ru-RU" b="1" dirty="0" err="1" smtClean="0">
                <a:latin typeface="Arial" charset="0"/>
                <a:cs typeface="Arial" charset="0"/>
              </a:rPr>
              <a:t>грунтовним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узагальненням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ідей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українського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опозиційного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руху</a:t>
            </a:r>
            <a:r>
              <a:rPr lang="ru-RU" b="1" dirty="0" smtClean="0">
                <a:latin typeface="Arial" charset="0"/>
                <a:cs typeface="Arial" charset="0"/>
              </a:rPr>
              <a:t> стала </a:t>
            </a:r>
            <a:r>
              <a:rPr lang="ru-RU" b="1" dirty="0" err="1" smtClean="0">
                <a:latin typeface="Arial" charset="0"/>
                <a:cs typeface="Arial" charset="0"/>
              </a:rPr>
              <a:t>праця</a:t>
            </a:r>
            <a:r>
              <a:rPr lang="ru-RU" b="1" dirty="0" smtClean="0">
                <a:latin typeface="Arial" charset="0"/>
                <a:cs typeface="Arial" charset="0"/>
              </a:rPr>
              <a:t> І. </a:t>
            </a:r>
            <a:r>
              <a:rPr lang="ru-RU" b="1" dirty="0" err="1" smtClean="0">
                <a:latin typeface="Arial" charset="0"/>
                <a:cs typeface="Arial" charset="0"/>
              </a:rPr>
              <a:t>Дзюби</a:t>
            </a:r>
            <a:r>
              <a:rPr lang="ru-RU" b="1" dirty="0" smtClean="0">
                <a:latin typeface="Arial" charset="0"/>
                <a:cs typeface="Arial" charset="0"/>
              </a:rPr>
              <a:t> «</a:t>
            </a:r>
            <a:r>
              <a:rPr lang="ru-RU" b="1" dirty="0" err="1" smtClean="0">
                <a:latin typeface="Arial" charset="0"/>
                <a:cs typeface="Arial" charset="0"/>
              </a:rPr>
              <a:t>Інтернаціоналізм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чи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русифікація</a:t>
            </a:r>
            <a:r>
              <a:rPr lang="ru-RU" b="1" dirty="0" smtClean="0">
                <a:latin typeface="Arial" charset="0"/>
                <a:cs typeface="Arial" charset="0"/>
              </a:rPr>
              <a:t>?» (1965 р.)</a:t>
            </a:r>
            <a:endParaRPr lang="uk-UA" dirty="0"/>
          </a:p>
        </p:txBody>
      </p:sp>
      <p:pic>
        <p:nvPicPr>
          <p:cNvPr id="5" name="Picture 2" descr="&amp;Fcy;&amp;acy;&amp;jcy;&amp;lcy;:Dzuba Book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571876"/>
            <a:ext cx="1928826" cy="278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500042"/>
            <a:ext cx="6215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Arial" charset="0"/>
                <a:cs typeface="Arial" charset="0"/>
              </a:rPr>
              <a:t>Панівна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ідеологія</a:t>
            </a:r>
            <a:r>
              <a:rPr lang="ru-RU" b="1" dirty="0" smtClean="0">
                <a:latin typeface="Arial" charset="0"/>
                <a:cs typeface="Arial" charset="0"/>
              </a:rPr>
              <a:t>, </a:t>
            </a:r>
            <a:r>
              <a:rPr lang="ru-RU" b="1" dirty="0" err="1" smtClean="0">
                <a:latin typeface="Arial" charset="0"/>
                <a:cs typeface="Arial" charset="0"/>
              </a:rPr>
              <a:t>що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базувалась</a:t>
            </a:r>
            <a:r>
              <a:rPr lang="ru-RU" b="1" dirty="0" smtClean="0">
                <a:latin typeface="Arial" charset="0"/>
                <a:cs typeface="Arial" charset="0"/>
              </a:rPr>
              <a:t> на </a:t>
            </a:r>
            <a:r>
              <a:rPr lang="ru-RU" b="1" dirty="0" err="1" smtClean="0">
                <a:latin typeface="Arial" charset="0"/>
                <a:cs typeface="Arial" charset="0"/>
              </a:rPr>
              <a:t>матеріалістичному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світогляді</a:t>
            </a:r>
            <a:r>
              <a:rPr lang="ru-RU" b="1" dirty="0" smtClean="0">
                <a:latin typeface="Arial" charset="0"/>
                <a:cs typeface="Arial" charset="0"/>
              </a:rPr>
              <a:t> неминуче вступала в </a:t>
            </a:r>
            <a:r>
              <a:rPr lang="ru-RU" b="1" dirty="0" err="1" smtClean="0">
                <a:latin typeface="Arial" charset="0"/>
                <a:cs typeface="Arial" charset="0"/>
              </a:rPr>
              <a:t>суперечливість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з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релігійною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свідомістю</a:t>
            </a:r>
            <a:r>
              <a:rPr lang="ru-RU" b="1" dirty="0" smtClean="0">
                <a:latin typeface="Arial" charset="0"/>
                <a:cs typeface="Arial" charset="0"/>
              </a:rPr>
              <a:t>. На </a:t>
            </a:r>
            <a:r>
              <a:rPr lang="ru-RU" b="1" dirty="0" err="1" smtClean="0">
                <a:latin typeface="Arial" charset="0"/>
                <a:cs typeface="Arial" charset="0"/>
              </a:rPr>
              <a:t>зламі</a:t>
            </a:r>
            <a:r>
              <a:rPr lang="ru-RU" b="1" dirty="0" smtClean="0">
                <a:latin typeface="Arial" charset="0"/>
                <a:cs typeface="Arial" charset="0"/>
              </a:rPr>
              <a:t> 50-х – 60- </a:t>
            </a:r>
            <a:r>
              <a:rPr lang="ru-RU" b="1" dirty="0" err="1" smtClean="0">
                <a:latin typeface="Arial" charset="0"/>
                <a:cs typeface="Arial" charset="0"/>
              </a:rPr>
              <a:t>х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років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почалась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чергова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антирелігійна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компанія</a:t>
            </a:r>
            <a:r>
              <a:rPr lang="ru-RU" b="1" dirty="0" smtClean="0">
                <a:latin typeface="Arial" charset="0"/>
                <a:cs typeface="Arial" charset="0"/>
              </a:rPr>
              <a:t>.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000240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Arial" charset="0"/>
                <a:cs typeface="Arial" charset="0"/>
              </a:rPr>
              <a:t>Найбільш</a:t>
            </a:r>
            <a:r>
              <a:rPr lang="ru-RU" b="1" dirty="0" smtClean="0">
                <a:latin typeface="Arial" charset="0"/>
                <a:cs typeface="Arial" charset="0"/>
              </a:rPr>
              <a:t> численною в УРСР </a:t>
            </a:r>
            <a:r>
              <a:rPr lang="ru-RU" b="1" dirty="0" err="1" smtClean="0">
                <a:latin typeface="Arial" charset="0"/>
                <a:cs typeface="Arial" charset="0"/>
              </a:rPr>
              <a:t>була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Руська</a:t>
            </a:r>
            <a:r>
              <a:rPr lang="ru-RU" b="1" dirty="0" smtClean="0">
                <a:latin typeface="Arial" charset="0"/>
                <a:cs typeface="Arial" charset="0"/>
              </a:rPr>
              <a:t> православна </a:t>
            </a:r>
            <a:r>
              <a:rPr lang="ru-RU" b="1" dirty="0" err="1" smtClean="0">
                <a:latin typeface="Arial" charset="0"/>
                <a:cs typeface="Arial" charset="0"/>
              </a:rPr>
              <a:t>церква</a:t>
            </a:r>
            <a:r>
              <a:rPr lang="ru-RU" b="1" dirty="0" smtClean="0">
                <a:latin typeface="Arial" charset="0"/>
                <a:cs typeface="Arial" charset="0"/>
              </a:rPr>
              <a:t> (РПЦ). </a:t>
            </a:r>
            <a:br>
              <a:rPr lang="ru-RU" b="1" dirty="0" smtClean="0">
                <a:latin typeface="Arial" charset="0"/>
                <a:cs typeface="Arial" charset="0"/>
              </a:rPr>
            </a:br>
            <a:r>
              <a:rPr lang="ru-RU" b="1" dirty="0" smtClean="0">
                <a:latin typeface="Arial" charset="0"/>
                <a:cs typeface="Arial" charset="0"/>
              </a:rPr>
              <a:t>З 1957 року </a:t>
            </a:r>
            <a:r>
              <a:rPr lang="ru-RU" b="1" dirty="0" err="1" smtClean="0">
                <a:latin typeface="Arial" charset="0"/>
                <a:cs typeface="Arial" charset="0"/>
              </a:rPr>
              <a:t>діяльність</a:t>
            </a:r>
            <a:r>
              <a:rPr lang="ru-RU" b="1" dirty="0" smtClean="0">
                <a:latin typeface="Arial" charset="0"/>
                <a:cs typeface="Arial" charset="0"/>
              </a:rPr>
              <a:t> духовенства </a:t>
            </a:r>
            <a:r>
              <a:rPr lang="ru-RU" b="1" dirty="0" err="1" smtClean="0">
                <a:latin typeface="Arial" charset="0"/>
                <a:cs typeface="Arial" charset="0"/>
              </a:rPr>
              <a:t>обмежувалась</a:t>
            </a:r>
            <a:r>
              <a:rPr lang="ru-RU" b="1" dirty="0" smtClean="0">
                <a:latin typeface="Arial" charset="0"/>
                <a:cs typeface="Arial" charset="0"/>
              </a:rPr>
              <a:t>. </a:t>
            </a:r>
            <a:r>
              <a:rPr lang="ru-RU" b="1" dirty="0" err="1" smtClean="0">
                <a:latin typeface="Arial" charset="0"/>
                <a:cs typeface="Arial" charset="0"/>
              </a:rPr>
              <a:t>Посилювалась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антирелігійна</a:t>
            </a:r>
            <a:r>
              <a:rPr lang="ru-RU" b="1" dirty="0" smtClean="0">
                <a:latin typeface="Arial" charset="0"/>
                <a:cs typeface="Arial" charset="0"/>
              </a:rPr>
              <a:t> пропаганда.</a:t>
            </a:r>
            <a:endParaRPr lang="uk-UA" dirty="0"/>
          </a:p>
        </p:txBody>
      </p:sp>
      <p:pic>
        <p:nvPicPr>
          <p:cNvPr id="5" name="Picture 2" descr="&amp;Scy;&amp;Rcy;&amp;Scy;&amp;Rcy; &amp;shchcy;&amp;iecy; &amp;ncy;&amp;iecy; &amp;ncy;&amp;acy;&amp;rcy;&amp;ocy;&amp;dcy;&amp;icy;&amp;vcy;&amp;scy;&amp;yacy;. &amp;KHcy;&amp;acy;&amp;rcy;&amp;kcy;&amp;iukcy;&amp;vcy;&amp;shchcy;&amp;icy;&amp;ncy;&amp;acy; &amp;scy;&amp;vcy;&amp;yacy;&amp;tcy;&amp;kcy;&amp;ucy;&amp;jukcy; &amp;Rcy;&amp;iukcy;&amp;zcy;&amp;dcy;&amp;vcy;&amp;o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286124"/>
            <a:ext cx="3865562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5934670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Влада намагалася підмінити релігійні звичаї і ритуали новими радянськими обрядами.</a:t>
            </a:r>
          </a:p>
          <a:p>
            <a:pPr algn="ctr"/>
            <a:r>
              <a:rPr lang="uk-UA" dirty="0" smtClean="0"/>
              <a:t>«Червоні» колядки»</a:t>
            </a:r>
            <a:endParaRPr lang="uk-UA" dirty="0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571480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Arial" charset="0"/>
                <a:cs typeface="Arial" charset="0"/>
              </a:rPr>
              <a:t>Упродовж</a:t>
            </a:r>
            <a:r>
              <a:rPr lang="ru-RU" b="1" dirty="0" smtClean="0">
                <a:latin typeface="Arial" charset="0"/>
                <a:cs typeface="Arial" charset="0"/>
              </a:rPr>
              <a:t> 1961-1966 </a:t>
            </a:r>
            <a:r>
              <a:rPr lang="ru-RU" b="1" dirty="0" err="1" smtClean="0">
                <a:latin typeface="Arial" charset="0"/>
                <a:cs typeface="Arial" charset="0"/>
              </a:rPr>
              <a:t>років</a:t>
            </a:r>
            <a:r>
              <a:rPr lang="ru-RU" b="1" dirty="0" smtClean="0">
                <a:latin typeface="Arial" charset="0"/>
                <a:cs typeface="Arial" charset="0"/>
              </a:rPr>
              <a:t> в </a:t>
            </a:r>
            <a:r>
              <a:rPr lang="ru-RU" b="1" dirty="0" err="1" smtClean="0">
                <a:latin typeface="Arial" charset="0"/>
                <a:cs typeface="Arial" charset="0"/>
              </a:rPr>
              <a:t>Україні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скоротилась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кількість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церков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і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молитовних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будинків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з</a:t>
            </a:r>
            <a:r>
              <a:rPr lang="ru-RU" b="1" dirty="0" smtClean="0">
                <a:latin typeface="Arial" charset="0"/>
                <a:cs typeface="Arial" charset="0"/>
              </a:rPr>
              <a:t> 6,4 тис. до 4,5 тис.</a:t>
            </a:r>
            <a:endParaRPr lang="uk-UA" dirty="0"/>
          </a:p>
        </p:txBody>
      </p:sp>
      <p:pic>
        <p:nvPicPr>
          <p:cNvPr id="4" name="Picture 2" descr="http://1.bp.blogspot.com/-ryxxWAxd_gc/T0Ej579Fl2I/AAAAAAAAAAM/IZjd2TIkk_w/s400/1960+%D1%82%D1%96+%D1%80%D0%BE%D0%BA%D0%B8+%D0%A7%D1%83%D0%B4%D0%BE%D1%82%D0%B2%D0%BE%D1%80%D0%BD%D0%B5+%D0%B4%D0%B6%D0%B5%D1%80%D0%B5%D0%BB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857364"/>
            <a:ext cx="5929354" cy="412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00034" y="6000768"/>
            <a:ext cx="8229600" cy="4651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 із сіл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Зарваниця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Сапова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Вишнівчик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Котузів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моляться біля зруйнованої каплички і Чудотворного Джерела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428604"/>
            <a:ext cx="521497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CC"/>
                </a:solidFill>
              </a:rPr>
              <a:t> МЕТОДИ  БОРОТЬБИ  ДИСИДЕНТІВ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142984"/>
            <a:ext cx="650085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Написання листів-протестів до керівних органів УРСР, СРСР, міжнародних організацій, урядів демократичних країн.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786190"/>
            <a:ext cx="457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uk-UA" dirty="0" smtClean="0"/>
              <a:t>Вивішування синьо-жовтих прапорів, розповсюдження листівок.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000372"/>
            <a:ext cx="143981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uk-UA" dirty="0" smtClean="0"/>
              <a:t>«Самвидав»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929198"/>
            <a:ext cx="592935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Друкування науково-публіцистичних праць критичного спрямування на гострі соціально-політичні, національні та екологічні теми.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2143116"/>
            <a:ext cx="414340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 Створення правозахисних організацій.</a:t>
            </a:r>
            <a:endParaRPr lang="uk-UA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Arial" charset="0"/>
                <a:cs typeface="Arial" charset="0"/>
              </a:rPr>
              <a:t>Репресивна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політика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радянської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влади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проти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дисидентів</a:t>
            </a:r>
            <a:endParaRPr lang="uk-UA" dirty="0"/>
          </a:p>
        </p:txBody>
      </p:sp>
      <p:pic>
        <p:nvPicPr>
          <p:cNvPr id="4" name="video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14480" y="1643050"/>
            <a:ext cx="5759450" cy="4321175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428604"/>
            <a:ext cx="3784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300" dirty="0" err="1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Придушення</a:t>
            </a:r>
            <a:r>
              <a:rPr lang="ru-RU" b="1" spc="30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дисидентства</a:t>
            </a:r>
            <a:endParaRPr lang="ru-RU" b="1" spc="300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000108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початку 1980-х </a:t>
            </a:r>
            <a:r>
              <a:rPr lang="ru-RU" dirty="0" err="1" smtClean="0"/>
              <a:t>рр</a:t>
            </a:r>
            <a:r>
              <a:rPr lang="ru-RU" dirty="0" smtClean="0"/>
              <a:t>.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інтелігентський</a:t>
            </a:r>
            <a:r>
              <a:rPr lang="ru-RU" dirty="0" smtClean="0"/>
              <a:t> </a:t>
            </a:r>
            <a:r>
              <a:rPr lang="ru-RU" dirty="0" err="1" smtClean="0"/>
              <a:t>дисидентський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практично </a:t>
            </a:r>
            <a:r>
              <a:rPr lang="ru-RU" dirty="0" err="1" smtClean="0"/>
              <a:t>розгромлено</a:t>
            </a:r>
            <a:r>
              <a:rPr lang="ru-RU" dirty="0" smtClean="0"/>
              <a:t>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всю </a:t>
            </a:r>
            <a:r>
              <a:rPr lang="ru-RU" dirty="0" err="1" smtClean="0"/>
              <a:t>відвагу</a:t>
            </a:r>
            <a:r>
              <a:rPr lang="ru-RU" dirty="0" smtClean="0"/>
              <a:t>, </a:t>
            </a:r>
            <a:r>
              <a:rPr lang="ru-RU" dirty="0" err="1" smtClean="0"/>
              <a:t>натхненність</a:t>
            </a:r>
            <a:r>
              <a:rPr lang="ru-RU" dirty="0" smtClean="0"/>
              <a:t> та </a:t>
            </a:r>
            <a:r>
              <a:rPr lang="ru-RU" dirty="0" err="1" smtClean="0"/>
              <a:t>ідеалізм</a:t>
            </a:r>
            <a:r>
              <a:rPr lang="ru-RU" dirty="0" smtClean="0"/>
              <a:t> </a:t>
            </a:r>
            <a:r>
              <a:rPr lang="ru-RU" dirty="0" err="1" smtClean="0"/>
              <a:t>дисидентів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одіозну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гонителів</a:t>
            </a:r>
            <a:r>
              <a:rPr lang="ru-RU" dirty="0" smtClean="0"/>
              <a:t>,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не </a:t>
            </a:r>
            <a:r>
              <a:rPr lang="ru-RU" dirty="0" err="1" smtClean="0"/>
              <a:t>набув</a:t>
            </a:r>
            <a:r>
              <a:rPr lang="ru-RU" dirty="0" smtClean="0"/>
              <a:t> </a:t>
            </a:r>
            <a:r>
              <a:rPr lang="ru-RU" dirty="0" err="1" smtClean="0"/>
              <a:t>широкої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364331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причин </a:t>
            </a:r>
            <a:r>
              <a:rPr lang="ru-RU" dirty="0" err="1" smtClean="0"/>
              <a:t>цього</a:t>
            </a:r>
            <a:r>
              <a:rPr lang="ru-RU" dirty="0" smtClean="0"/>
              <a:t> стало те, </a:t>
            </a:r>
            <a:r>
              <a:rPr lang="ru-RU" dirty="0" err="1" smtClean="0"/>
              <a:t>що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засудження</a:t>
            </a:r>
            <a:r>
              <a:rPr lang="ru-RU" dirty="0" smtClean="0"/>
              <a:t> режиму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дотримуватися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, </a:t>
            </a:r>
            <a:r>
              <a:rPr lang="ru-RU" dirty="0" err="1" smtClean="0"/>
              <a:t>дисиденти</a:t>
            </a:r>
            <a:r>
              <a:rPr lang="ru-RU" dirty="0" smtClean="0"/>
              <a:t> не </a:t>
            </a:r>
            <a:r>
              <a:rPr lang="ru-RU" dirty="0" err="1" smtClean="0"/>
              <a:t>сформулювали</a:t>
            </a:r>
            <a:r>
              <a:rPr lang="ru-RU" dirty="0" smtClean="0"/>
              <a:t> </a:t>
            </a:r>
            <a:r>
              <a:rPr lang="ru-RU" dirty="0" err="1" smtClean="0"/>
              <a:t>виразної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</a:t>
            </a:r>
            <a:r>
              <a:rPr lang="ru-RU" dirty="0" err="1" smtClean="0"/>
              <a:t>Які</a:t>
            </a:r>
            <a:r>
              <a:rPr lang="ru-RU" dirty="0" smtClean="0"/>
              <a:t> вони </a:t>
            </a:r>
            <a:r>
              <a:rPr lang="ru-RU" dirty="0" err="1" smtClean="0"/>
              <a:t>порушували</a:t>
            </a:r>
            <a:r>
              <a:rPr lang="ru-RU" dirty="0" smtClean="0"/>
              <a:t>, не </a:t>
            </a:r>
            <a:r>
              <a:rPr lang="ru-RU" dirty="0" err="1" smtClean="0"/>
              <a:t>були</a:t>
            </a:r>
            <a:r>
              <a:rPr lang="ru-RU" dirty="0" smtClean="0"/>
              <a:t> проблемами </a:t>
            </a:r>
            <a:r>
              <a:rPr lang="ru-RU" dirty="0" err="1" smtClean="0"/>
              <a:t>щоденного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хвилюють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3571876"/>
            <a:ext cx="3136348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1000108"/>
            <a:ext cx="3374071" cy="1916579"/>
          </a:xfrm>
          <a:prstGeom prst="roundRect">
            <a:avLst>
              <a:gd name="adj" fmla="val 847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428604"/>
            <a:ext cx="5578578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Дисидентського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071546"/>
            <a:ext cx="4214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uk-UA" dirty="0" smtClean="0"/>
              <a:t>Незважаючи на мало чисельність дисидентський рух був реальною моральною та ідеологічною загрозою системі, оскільки формував і зберігав певні суспільні ідеали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571744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/>
              <a:t>Рух опору в </a:t>
            </a:r>
            <a:r>
              <a:rPr lang="ru-RU" dirty="0" err="1" smtClean="0"/>
              <a:t>Україні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статей </a:t>
            </a:r>
            <a:r>
              <a:rPr lang="ru-RU" dirty="0" err="1" smtClean="0"/>
              <a:t>Конституції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громадянські</a:t>
            </a:r>
            <a:r>
              <a:rPr lang="ru-RU" dirty="0" smtClean="0"/>
              <a:t> та </a:t>
            </a:r>
            <a:r>
              <a:rPr lang="ru-RU" dirty="0" err="1" smtClean="0"/>
              <a:t>національні</a:t>
            </a:r>
            <a:r>
              <a:rPr lang="ru-RU" dirty="0" smtClean="0"/>
              <a:t> права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права</a:t>
            </a:r>
            <a:r>
              <a:rPr lang="ru-RU" dirty="0" smtClean="0"/>
              <a:t> УРСР в СРСР.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214818"/>
            <a:ext cx="4429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/>
              <a:t>Рух опору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здобув</a:t>
            </a:r>
            <a:r>
              <a:rPr lang="ru-RU" dirty="0" smtClean="0"/>
              <a:t> широкий </a:t>
            </a:r>
            <a:r>
              <a:rPr lang="ru-RU" dirty="0" err="1" smtClean="0"/>
              <a:t>розголос</a:t>
            </a:r>
            <a:r>
              <a:rPr lang="ru-RU" dirty="0" smtClean="0"/>
              <a:t> у СРСР та за кордоном. </a:t>
            </a:r>
            <a:r>
              <a:rPr lang="ru-RU" dirty="0" err="1" smtClean="0"/>
              <a:t>Важливіші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публікації</a:t>
            </a:r>
            <a:r>
              <a:rPr lang="ru-RU" dirty="0" smtClean="0"/>
              <a:t> </a:t>
            </a:r>
            <a:r>
              <a:rPr lang="ru-RU" dirty="0" err="1" smtClean="0"/>
              <a:t>дісталися</a:t>
            </a:r>
            <a:r>
              <a:rPr lang="ru-RU" dirty="0" smtClean="0"/>
              <a:t> за кордон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перекладені</a:t>
            </a:r>
            <a:r>
              <a:rPr lang="ru-RU" dirty="0" smtClean="0"/>
              <a:t> на </a:t>
            </a:r>
            <a:r>
              <a:rPr lang="ru-RU" dirty="0" err="1" smtClean="0"/>
              <a:t>чужі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  <a:r>
              <a:rPr lang="ru-RU" dirty="0" err="1" smtClean="0"/>
              <a:t>Гуманні</a:t>
            </a:r>
            <a:r>
              <a:rPr lang="ru-RU" dirty="0" smtClean="0"/>
              <a:t>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здобули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прихильне</a:t>
            </a:r>
            <a:r>
              <a:rPr lang="ru-RU" dirty="0" smtClean="0"/>
              <a:t> </a:t>
            </a:r>
            <a:r>
              <a:rPr lang="ru-RU" dirty="0" err="1" smtClean="0"/>
              <a:t>наставлення</a:t>
            </a:r>
            <a:r>
              <a:rPr lang="ru-RU" dirty="0" smtClean="0"/>
              <a:t> </a:t>
            </a:r>
            <a:r>
              <a:rPr lang="ru-RU" dirty="0" err="1" smtClean="0"/>
              <a:t>поступових</a:t>
            </a:r>
            <a:r>
              <a:rPr lang="ru-RU" dirty="0" smtClean="0"/>
              <a:t> </a:t>
            </a:r>
            <a:r>
              <a:rPr lang="ru-RU" dirty="0" err="1" smtClean="0"/>
              <a:t>кіл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1214422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 err="1" smtClean="0"/>
              <a:t>Дисиденти</a:t>
            </a:r>
            <a:r>
              <a:rPr lang="ru-RU" dirty="0" smtClean="0"/>
              <a:t> </a:t>
            </a:r>
            <a:r>
              <a:rPr lang="ru-RU" dirty="0" err="1" smtClean="0"/>
              <a:t>зайняли</a:t>
            </a:r>
            <a:r>
              <a:rPr lang="ru-RU" dirty="0" smtClean="0"/>
              <a:t> </a:t>
            </a:r>
            <a:r>
              <a:rPr lang="ru-RU" dirty="0" err="1" smtClean="0"/>
              <a:t>помітне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світогляді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51003">
            <a:off x="5487175" y="2500235"/>
            <a:ext cx="3277326" cy="7428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4286256"/>
            <a:ext cx="2817440" cy="1485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285728"/>
            <a:ext cx="592935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tx2"/>
                </a:solidFill>
                <a:cs typeface="Arial" charset="0"/>
              </a:rPr>
              <a:t>Дисидент</a:t>
            </a:r>
            <a:r>
              <a:rPr lang="ru-RU" sz="3200" b="1" dirty="0" smtClean="0">
                <a:solidFill>
                  <a:schemeClr val="tx2"/>
                </a:solidFill>
                <a:cs typeface="Arial" charset="0"/>
              </a:rPr>
              <a:t> – </a:t>
            </a:r>
            <a:r>
              <a:rPr lang="ru-RU" sz="3200" b="1" dirty="0" err="1" smtClean="0">
                <a:cs typeface="Arial" charset="0"/>
              </a:rPr>
              <a:t>інакодумець</a:t>
            </a:r>
            <a:r>
              <a:rPr lang="ru-RU" sz="3200" b="1" dirty="0" smtClean="0">
                <a:cs typeface="Arial" charset="0"/>
              </a:rPr>
              <a:t>, </a:t>
            </a:r>
            <a:r>
              <a:rPr lang="ru-RU" sz="3200" b="1" dirty="0" err="1" smtClean="0">
                <a:cs typeface="Arial" charset="0"/>
              </a:rPr>
              <a:t>відступник</a:t>
            </a:r>
            <a:r>
              <a:rPr lang="ru-RU" sz="3200" b="1" dirty="0" smtClean="0">
                <a:cs typeface="Arial" charset="0"/>
              </a:rPr>
              <a:t> </a:t>
            </a:r>
            <a:r>
              <a:rPr lang="ru-RU" sz="3200" b="1" dirty="0" err="1" smtClean="0">
                <a:cs typeface="Arial" charset="0"/>
              </a:rPr>
              <a:t>від</a:t>
            </a:r>
            <a:r>
              <a:rPr lang="ru-RU" sz="3200" b="1" dirty="0" smtClean="0">
                <a:cs typeface="Arial" charset="0"/>
              </a:rPr>
              <a:t> </a:t>
            </a:r>
            <a:r>
              <a:rPr lang="ru-RU" sz="3200" b="1" dirty="0" err="1" smtClean="0">
                <a:cs typeface="Arial" charset="0"/>
              </a:rPr>
              <a:t>панівної</a:t>
            </a:r>
            <a:r>
              <a:rPr lang="ru-RU" sz="3200" b="1" dirty="0" smtClean="0">
                <a:cs typeface="Arial" charset="0"/>
              </a:rPr>
              <a:t> </a:t>
            </a:r>
            <a:r>
              <a:rPr lang="ru-RU" sz="3200" b="1" dirty="0" err="1" smtClean="0">
                <a:cs typeface="Arial" charset="0"/>
              </a:rPr>
              <a:t>ідеології</a:t>
            </a:r>
            <a:r>
              <a:rPr lang="ru-RU" sz="3200" b="1" dirty="0" smtClean="0">
                <a:cs typeface="Arial" charset="0"/>
              </a:rPr>
              <a:t>, </a:t>
            </a:r>
            <a:r>
              <a:rPr lang="ru-RU" sz="3200" b="1" dirty="0" err="1" smtClean="0">
                <a:cs typeface="Arial" charset="0"/>
              </a:rPr>
              <a:t>розкольник</a:t>
            </a:r>
            <a:r>
              <a:rPr lang="ru-RU" sz="3200" b="1" dirty="0" smtClean="0">
                <a:cs typeface="Arial" charset="0"/>
              </a:rPr>
              <a:t>.</a:t>
            </a:r>
            <a:r>
              <a:rPr lang="ru-RU" b="1" dirty="0" smtClean="0">
                <a:cs typeface="Arial" charset="0"/>
              </a:rPr>
              <a:t/>
            </a:r>
            <a:br>
              <a:rPr lang="ru-RU" b="1" dirty="0" smtClean="0">
                <a:cs typeface="Arial" charset="0"/>
              </a:rPr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928802"/>
            <a:ext cx="6000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tx2"/>
                </a:solidFill>
                <a:cs typeface="Arial" charset="0"/>
              </a:rPr>
              <a:t>Дисидентський</a:t>
            </a:r>
            <a:r>
              <a:rPr lang="ru-RU" sz="3200" b="1" i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ru-RU" sz="3200" b="1" i="1" dirty="0" err="1" smtClean="0">
                <a:solidFill>
                  <a:schemeClr val="tx2"/>
                </a:solidFill>
                <a:cs typeface="Arial" charset="0"/>
              </a:rPr>
              <a:t>рух</a:t>
            </a:r>
            <a:r>
              <a:rPr lang="ru-RU" sz="3200" b="1" i="1" dirty="0" smtClean="0">
                <a:solidFill>
                  <a:schemeClr val="tx2"/>
                </a:solidFill>
                <a:cs typeface="Arial" charset="0"/>
              </a:rPr>
              <a:t>- </a:t>
            </a:r>
            <a:r>
              <a:rPr lang="ru-RU" sz="3200" b="1" dirty="0" err="1" smtClean="0">
                <a:cs typeface="Arial" charset="0"/>
              </a:rPr>
              <a:t>рух</a:t>
            </a:r>
            <a:r>
              <a:rPr lang="ru-RU" sz="3200" b="1" dirty="0" smtClean="0">
                <a:cs typeface="Arial" charset="0"/>
              </a:rPr>
              <a:t>, </a:t>
            </a:r>
            <a:r>
              <a:rPr lang="ru-RU" sz="3200" b="1" dirty="0" err="1" smtClean="0">
                <a:cs typeface="Arial" charset="0"/>
              </a:rPr>
              <a:t>учасники</a:t>
            </a:r>
            <a:r>
              <a:rPr lang="ru-RU" sz="3200" b="1" dirty="0" smtClean="0">
                <a:cs typeface="Arial" charset="0"/>
              </a:rPr>
              <a:t> </a:t>
            </a:r>
            <a:r>
              <a:rPr lang="ru-RU" sz="3200" b="1" dirty="0" err="1" smtClean="0">
                <a:cs typeface="Arial" charset="0"/>
              </a:rPr>
              <a:t>якого</a:t>
            </a:r>
            <a:r>
              <a:rPr lang="ru-RU" sz="3200" b="1" dirty="0" smtClean="0">
                <a:cs typeface="Arial" charset="0"/>
              </a:rPr>
              <a:t> в СРСР </a:t>
            </a:r>
            <a:r>
              <a:rPr lang="ru-RU" sz="3200" b="1" dirty="0" err="1" smtClean="0">
                <a:cs typeface="Arial" charset="0"/>
              </a:rPr>
              <a:t>виступали</a:t>
            </a:r>
            <a:r>
              <a:rPr lang="ru-RU" sz="3200" b="1" dirty="0" smtClean="0">
                <a:cs typeface="Arial" charset="0"/>
              </a:rPr>
              <a:t> за </a:t>
            </a:r>
            <a:r>
              <a:rPr lang="ru-RU" sz="3200" b="1" dirty="0" err="1" smtClean="0">
                <a:cs typeface="Arial" charset="0"/>
              </a:rPr>
              <a:t>демократизацію</a:t>
            </a:r>
            <a:r>
              <a:rPr lang="ru-RU" sz="3200" b="1" dirty="0" smtClean="0">
                <a:cs typeface="Arial" charset="0"/>
              </a:rPr>
              <a:t> </a:t>
            </a:r>
            <a:r>
              <a:rPr lang="ru-RU" sz="3200" b="1" dirty="0" err="1" smtClean="0">
                <a:cs typeface="Arial" charset="0"/>
              </a:rPr>
              <a:t>суспільства</a:t>
            </a:r>
            <a:r>
              <a:rPr lang="ru-RU" sz="3200" b="1" dirty="0" smtClean="0">
                <a:cs typeface="Arial" charset="0"/>
              </a:rPr>
              <a:t>, </a:t>
            </a:r>
            <a:r>
              <a:rPr lang="ru-RU" sz="3200" b="1" dirty="0" err="1" smtClean="0">
                <a:cs typeface="Arial" charset="0"/>
              </a:rPr>
              <a:t>дотримання</a:t>
            </a:r>
            <a:r>
              <a:rPr lang="ru-RU" sz="3200" b="1" dirty="0" smtClean="0">
                <a:cs typeface="Arial" charset="0"/>
              </a:rPr>
              <a:t> прав </a:t>
            </a:r>
            <a:r>
              <a:rPr lang="ru-RU" sz="3200" b="1" dirty="0" err="1" smtClean="0">
                <a:cs typeface="Arial" charset="0"/>
              </a:rPr>
              <a:t>і</a:t>
            </a:r>
            <a:r>
              <a:rPr lang="ru-RU" sz="3200" b="1" dirty="0" smtClean="0">
                <a:cs typeface="Arial" charset="0"/>
              </a:rPr>
              <a:t> свобод </a:t>
            </a:r>
            <a:r>
              <a:rPr lang="ru-RU" sz="3200" b="1" dirty="0" err="1" smtClean="0">
                <a:cs typeface="Arial" charset="0"/>
              </a:rPr>
              <a:t>людини</a:t>
            </a:r>
            <a:r>
              <a:rPr lang="ru-RU" sz="3200" b="1" dirty="0" smtClean="0">
                <a:cs typeface="Arial" charset="0"/>
              </a:rPr>
              <a:t>, в </a:t>
            </a:r>
            <a:r>
              <a:rPr lang="ru-RU" sz="3200" b="1" dirty="0" err="1" smtClean="0">
                <a:cs typeface="Arial" charset="0"/>
              </a:rPr>
              <a:t>Україні</a:t>
            </a:r>
            <a:r>
              <a:rPr lang="ru-RU" sz="3200" b="1" dirty="0" smtClean="0">
                <a:cs typeface="Arial" charset="0"/>
              </a:rPr>
              <a:t> — за </a:t>
            </a:r>
            <a:r>
              <a:rPr lang="ru-RU" sz="3200" b="1" dirty="0" err="1" smtClean="0">
                <a:cs typeface="Arial" charset="0"/>
              </a:rPr>
              <a:t>вільний</a:t>
            </a:r>
            <a:r>
              <a:rPr lang="ru-RU" sz="3200" b="1" dirty="0" smtClean="0">
                <a:cs typeface="Arial" charset="0"/>
              </a:rPr>
              <a:t> </a:t>
            </a:r>
            <a:r>
              <a:rPr lang="ru-RU" sz="3200" b="1" dirty="0" err="1" smtClean="0">
                <a:cs typeface="Arial" charset="0"/>
              </a:rPr>
              <a:t>розвиток</a:t>
            </a:r>
            <a:r>
              <a:rPr lang="ru-RU" sz="3200" b="1" dirty="0" smtClean="0">
                <a:cs typeface="Arial" charset="0"/>
              </a:rPr>
              <a:t> </a:t>
            </a:r>
            <a:r>
              <a:rPr lang="ru-RU" sz="3200" b="1" dirty="0" err="1" smtClean="0">
                <a:cs typeface="Arial" charset="0"/>
              </a:rPr>
              <a:t>української</a:t>
            </a:r>
            <a:r>
              <a:rPr lang="ru-RU" sz="3200" b="1" dirty="0" smtClean="0">
                <a:cs typeface="Arial" charset="0"/>
              </a:rPr>
              <a:t> </a:t>
            </a:r>
            <a:r>
              <a:rPr lang="ru-RU" sz="3200" b="1" dirty="0" err="1" smtClean="0">
                <a:cs typeface="Arial" charset="0"/>
              </a:rPr>
              <a:t>мови</a:t>
            </a:r>
            <a:r>
              <a:rPr lang="ru-RU" sz="3200" b="1" dirty="0" smtClean="0">
                <a:cs typeface="Arial" charset="0"/>
              </a:rPr>
              <a:t> та </a:t>
            </a:r>
            <a:r>
              <a:rPr lang="ru-RU" sz="3200" b="1" dirty="0" err="1" smtClean="0">
                <a:cs typeface="Arial" charset="0"/>
              </a:rPr>
              <a:t>культури</a:t>
            </a:r>
            <a:r>
              <a:rPr lang="ru-RU" sz="3200" b="1" dirty="0" smtClean="0">
                <a:cs typeface="Arial" charset="0"/>
              </a:rPr>
              <a:t>, </a:t>
            </a:r>
            <a:r>
              <a:rPr lang="ru-RU" sz="3200" b="1" dirty="0" err="1" smtClean="0">
                <a:cs typeface="Arial" charset="0"/>
              </a:rPr>
              <a:t>реалізацію</a:t>
            </a:r>
            <a:r>
              <a:rPr lang="ru-RU" sz="3200" b="1" dirty="0" smtClean="0">
                <a:cs typeface="Arial" charset="0"/>
              </a:rPr>
              <a:t> прав </a:t>
            </a:r>
            <a:r>
              <a:rPr lang="ru-RU" sz="3200" b="1" dirty="0" err="1" smtClean="0">
                <a:cs typeface="Arial" charset="0"/>
              </a:rPr>
              <a:t>українського</a:t>
            </a:r>
            <a:r>
              <a:rPr lang="ru-RU" sz="3200" b="1" dirty="0" smtClean="0">
                <a:cs typeface="Arial" charset="0"/>
              </a:rPr>
              <a:t> народу на </a:t>
            </a:r>
            <a:r>
              <a:rPr lang="ru-RU" sz="3200" b="1" dirty="0" err="1" smtClean="0">
                <a:cs typeface="Arial" charset="0"/>
              </a:rPr>
              <a:t>власну</a:t>
            </a:r>
            <a:r>
              <a:rPr lang="ru-RU" sz="3200" b="1" dirty="0" smtClean="0">
                <a:cs typeface="Arial" charset="0"/>
              </a:rPr>
              <a:t> </a:t>
            </a:r>
            <a:r>
              <a:rPr lang="ru-RU" sz="3200" b="1" dirty="0" err="1" smtClean="0">
                <a:cs typeface="Arial" charset="0"/>
              </a:rPr>
              <a:t>державність</a:t>
            </a:r>
            <a:r>
              <a:rPr lang="ru-RU" sz="3200" b="1" dirty="0" smtClean="0">
                <a:cs typeface="Arial" charset="0"/>
              </a:rPr>
              <a:t>.</a:t>
            </a:r>
            <a:endParaRPr lang="uk-UA" sz="32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394692"/>
            <a:ext cx="692948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Чотири</a:t>
            </a:r>
            <a:r>
              <a:rPr lang="ru-RU" b="1" dirty="0"/>
              <a:t>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течії</a:t>
            </a:r>
            <a:r>
              <a:rPr lang="ru-RU" b="1" dirty="0"/>
              <a:t> в </a:t>
            </a:r>
            <a:r>
              <a:rPr lang="ru-RU" b="1" dirty="0" err="1"/>
              <a:t>українському</a:t>
            </a:r>
            <a:r>
              <a:rPr lang="ru-RU" b="1" dirty="0"/>
              <a:t> </a:t>
            </a:r>
            <a:r>
              <a:rPr lang="ru-RU" b="1" dirty="0" err="1"/>
              <a:t>дисиденстві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САМОСТІЙНИЦЬКА: </a:t>
            </a:r>
            <a:r>
              <a:rPr lang="ru-RU" dirty="0" err="1"/>
              <a:t>представники</a:t>
            </a:r>
            <a:r>
              <a:rPr lang="ru-RU" dirty="0"/>
              <a:t> входили до таких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об’єднань</a:t>
            </a:r>
            <a:r>
              <a:rPr lang="ru-RU" dirty="0"/>
              <a:t>, як </a:t>
            </a:r>
            <a:r>
              <a:rPr lang="ru-RU" dirty="0" err="1"/>
              <a:t>Об’єднана</a:t>
            </a:r>
            <a:r>
              <a:rPr lang="ru-RU" dirty="0"/>
              <a:t> </a:t>
            </a:r>
            <a:r>
              <a:rPr lang="ru-RU" dirty="0" err="1"/>
              <a:t>партія</a:t>
            </a:r>
            <a:r>
              <a:rPr lang="ru-RU" dirty="0"/>
              <a:t> </a:t>
            </a:r>
            <a:r>
              <a:rPr lang="ru-RU" dirty="0" err="1"/>
              <a:t>визволення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(1953-1958 р.р.),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(1957-1961 р.р.) та </a:t>
            </a:r>
            <a:r>
              <a:rPr lang="ru-RU" dirty="0" err="1"/>
              <a:t>ін</a:t>
            </a:r>
            <a:r>
              <a:rPr lang="ru-RU" dirty="0"/>
              <a:t>. Боролись за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шляхом </a:t>
            </a:r>
            <a:r>
              <a:rPr lang="ru-RU" dirty="0" err="1"/>
              <a:t>агітації</a:t>
            </a:r>
            <a:r>
              <a:rPr lang="ru-RU" dirty="0"/>
              <a:t> за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складу СРСР.</a:t>
            </a:r>
            <a:br>
              <a:rPr lang="ru-RU" dirty="0"/>
            </a:br>
            <a:r>
              <a:rPr lang="ru-RU" dirty="0"/>
              <a:t>НАЦІОНАЛЬНО-КУЛЬТУРНИЦЬКА: представлена </a:t>
            </a:r>
            <a:r>
              <a:rPr lang="ru-RU" dirty="0" err="1"/>
              <a:t>колишніми</a:t>
            </a:r>
            <a:r>
              <a:rPr lang="ru-RU" dirty="0"/>
              <a:t> </a:t>
            </a:r>
            <a:r>
              <a:rPr lang="ru-RU" dirty="0" err="1"/>
              <a:t>шістдесятниками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вимагали</a:t>
            </a:r>
            <a:r>
              <a:rPr lang="ru-RU" dirty="0"/>
              <a:t> духовного </a:t>
            </a:r>
            <a:r>
              <a:rPr lang="ru-RU" dirty="0" err="1"/>
              <a:t>і</a:t>
            </a:r>
            <a:r>
              <a:rPr lang="ru-RU" dirty="0"/>
              <a:t> культурного </a:t>
            </a:r>
            <a:r>
              <a:rPr lang="ru-RU" dirty="0" err="1"/>
              <a:t>відродження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примноження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 , </a:t>
            </a:r>
            <a:r>
              <a:rPr lang="ru-RU" dirty="0" err="1"/>
              <a:t>мови</a:t>
            </a:r>
            <a:r>
              <a:rPr lang="ru-RU" dirty="0"/>
              <a:t>, правдивого </a:t>
            </a:r>
            <a:r>
              <a:rPr lang="ru-RU" dirty="0" err="1"/>
              <a:t>висвітлення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, </a:t>
            </a:r>
            <a:r>
              <a:rPr lang="ru-RU" dirty="0" err="1"/>
              <a:t>виступали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незаконних</a:t>
            </a:r>
            <a:r>
              <a:rPr lang="ru-RU" dirty="0"/>
              <a:t> </a:t>
            </a:r>
            <a:r>
              <a:rPr lang="ru-RU" dirty="0" err="1"/>
              <a:t>арештів</a:t>
            </a:r>
            <a:r>
              <a:rPr lang="ru-RU" dirty="0"/>
              <a:t>, за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статусу </a:t>
            </a:r>
            <a:r>
              <a:rPr lang="ru-RU" dirty="0" err="1"/>
              <a:t>державної</a:t>
            </a:r>
            <a:r>
              <a:rPr lang="ru-RU" dirty="0"/>
              <a:t> в </a:t>
            </a:r>
            <a:r>
              <a:rPr lang="ru-RU" dirty="0" err="1"/>
              <a:t>республіці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ПРАВОЗАХИСНА: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виборювали</a:t>
            </a:r>
            <a:r>
              <a:rPr lang="ru-RU" dirty="0"/>
              <a:t> права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вимагали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та </a:t>
            </a:r>
            <a:r>
              <a:rPr lang="ru-RU" dirty="0" err="1"/>
              <a:t>законів</a:t>
            </a:r>
            <a:r>
              <a:rPr lang="ru-RU" dirty="0"/>
              <a:t>,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гуманізму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, свобод </a:t>
            </a:r>
            <a:r>
              <a:rPr lang="ru-RU" dirty="0" err="1"/>
              <a:t>і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захищали</a:t>
            </a:r>
            <a:r>
              <a:rPr lang="ru-RU" dirty="0"/>
              <a:t> права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РЕЛІГІЙНА:</a:t>
            </a:r>
            <a:br>
              <a:rPr lang="ru-RU" dirty="0"/>
            </a:b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виступали</a:t>
            </a:r>
            <a:r>
              <a:rPr lang="ru-RU" dirty="0"/>
              <a:t> за свободу </a:t>
            </a:r>
            <a:r>
              <a:rPr lang="ru-RU" dirty="0" err="1"/>
              <a:t>совісті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та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заборонених</a:t>
            </a:r>
            <a:r>
              <a:rPr lang="ru-RU" dirty="0"/>
              <a:t> </a:t>
            </a:r>
            <a:r>
              <a:rPr lang="ru-RU" dirty="0" err="1"/>
              <a:t>конфесій</a:t>
            </a:r>
            <a:r>
              <a:rPr lang="ru-RU" dirty="0"/>
              <a:t>, 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обрядів</a:t>
            </a:r>
            <a:r>
              <a:rPr lang="ru-RU" dirty="0"/>
              <a:t>,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відібраних</a:t>
            </a:r>
            <a:r>
              <a:rPr lang="ru-RU" dirty="0"/>
              <a:t> державою </a:t>
            </a:r>
            <a:r>
              <a:rPr lang="ru-RU" dirty="0" err="1"/>
              <a:t>храмів</a:t>
            </a:r>
            <a:r>
              <a:rPr lang="ru-RU" dirty="0"/>
              <a:t> та </a:t>
            </a:r>
            <a:r>
              <a:rPr lang="ru-RU" dirty="0" err="1"/>
              <a:t>відбудову</a:t>
            </a:r>
            <a:r>
              <a:rPr lang="ru-RU" dirty="0"/>
              <a:t> </a:t>
            </a:r>
            <a:r>
              <a:rPr lang="ru-RU" dirty="0" err="1"/>
              <a:t>зруйнованих</a:t>
            </a:r>
            <a:r>
              <a:rPr lang="ru-RU" dirty="0"/>
              <a:t>,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засуджених</a:t>
            </a:r>
            <a:r>
              <a:rPr lang="ru-RU" dirty="0"/>
              <a:t> за </a:t>
            </a:r>
            <a:r>
              <a:rPr lang="ru-RU" dirty="0" err="1"/>
              <a:t>віру</a:t>
            </a:r>
            <a:r>
              <a:rPr lang="ru-RU" dirty="0"/>
              <a:t>, </a:t>
            </a:r>
            <a:r>
              <a:rPr lang="ru-RU" dirty="0" err="1"/>
              <a:t>реабілітацію</a:t>
            </a:r>
            <a:r>
              <a:rPr lang="ru-RU" dirty="0"/>
              <a:t> </a:t>
            </a:r>
            <a:r>
              <a:rPr lang="ru-RU" dirty="0" err="1"/>
              <a:t>страченого</a:t>
            </a:r>
            <a:r>
              <a:rPr lang="ru-RU" dirty="0"/>
              <a:t> духовенства.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142852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Яскравими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 smtClean="0"/>
              <a:t>напряму</a:t>
            </a:r>
            <a:r>
              <a:rPr lang="uk-UA" b="1" u="sng" dirty="0" smtClean="0"/>
              <a:t> (самостійницький) </a:t>
            </a:r>
            <a:r>
              <a:rPr lang="ru-RU" dirty="0" smtClean="0"/>
              <a:t> </a:t>
            </a:r>
            <a:r>
              <a:rPr lang="ru-RU" dirty="0" err="1"/>
              <a:t>були</a:t>
            </a:r>
            <a:r>
              <a:rPr lang="ru-RU" dirty="0"/>
              <a:t>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Поет В. </a:t>
            </a:r>
            <a:r>
              <a:rPr lang="ru-RU" dirty="0" err="1"/>
              <a:t>Стус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Мистецтвознавець</a:t>
            </a:r>
            <a:r>
              <a:rPr lang="ru-RU" dirty="0" smtClean="0"/>
              <a:t> В</a:t>
            </a:r>
            <a:r>
              <a:rPr lang="ru-RU" dirty="0"/>
              <a:t>. </a:t>
            </a:r>
            <a:r>
              <a:rPr lang="ru-RU" dirty="0" err="1"/>
              <a:t>Горинь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Історик</a:t>
            </a:r>
            <a:r>
              <a:rPr lang="ru-RU" dirty="0"/>
              <a:t> В. Мороз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Вчителька</a:t>
            </a:r>
            <a:r>
              <a:rPr lang="ru-RU" dirty="0"/>
              <a:t> </a:t>
            </a:r>
            <a:r>
              <a:rPr lang="ru-RU" dirty="0" err="1"/>
              <a:t>О.Мешко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Журналіст</a:t>
            </a:r>
            <a:r>
              <a:rPr lang="ru-RU" dirty="0"/>
              <a:t> В. </a:t>
            </a:r>
            <a:r>
              <a:rPr lang="ru-RU" dirty="0" err="1"/>
              <a:t>Чорновіл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Правник</a:t>
            </a:r>
            <a:r>
              <a:rPr lang="ru-RU" dirty="0"/>
              <a:t> </a:t>
            </a:r>
            <a:r>
              <a:rPr lang="ru-RU" dirty="0" err="1"/>
              <a:t>Л.Лук‘яненко</a:t>
            </a:r>
            <a:endParaRPr lang="uk-U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500306"/>
            <a:ext cx="2000264" cy="212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500306"/>
            <a:ext cx="2357454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500306"/>
            <a:ext cx="2071702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7290" y="4572008"/>
            <a:ext cx="1857388" cy="211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572008"/>
            <a:ext cx="2357454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572008"/>
            <a:ext cx="2143140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u="sng" dirty="0" smtClean="0"/>
              <a:t>Представниками національно-культурницького напряму:</a:t>
            </a:r>
            <a:endParaRPr lang="ru-RU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928670"/>
            <a:ext cx="100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І. Дзюба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1285860"/>
            <a:ext cx="144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І. Світличний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1857364"/>
            <a:ext cx="1093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З.Франко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1571612"/>
            <a:ext cx="1768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М.Коцюбинська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143116"/>
            <a:ext cx="2286476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143116"/>
            <a:ext cx="2071702" cy="232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214818"/>
            <a:ext cx="2143140" cy="243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995546"/>
            <a:ext cx="2215012" cy="264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428604"/>
            <a:ext cx="4028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spc="50" dirty="0" smtClean="0">
                <a:ln w="11430"/>
              </a:rPr>
              <a:t>Правозахисне </a:t>
            </a:r>
            <a:r>
              <a:rPr lang="uk-UA" sz="2400" b="1" spc="50" dirty="0" err="1" smtClean="0">
                <a:ln w="11430"/>
              </a:rPr>
              <a:t>Дисиденство</a:t>
            </a:r>
            <a:endParaRPr lang="ru-RU" sz="2400" b="1" spc="50" dirty="0" smtClean="0">
              <a:ln w="1143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000108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складався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інтелігенції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провідників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світочі</a:t>
            </a:r>
            <a:r>
              <a:rPr lang="ru-RU" dirty="0" smtClean="0"/>
              <a:t>, як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Солженіцин</a:t>
            </a:r>
            <a:r>
              <a:rPr lang="ru-RU" dirty="0" smtClean="0"/>
              <a:t> та </a:t>
            </a:r>
            <a:r>
              <a:rPr lang="ru-RU" dirty="0" err="1" smtClean="0"/>
              <a:t>фізик-ядерник</a:t>
            </a:r>
            <a:r>
              <a:rPr lang="ru-RU" dirty="0" smtClean="0"/>
              <a:t> </a:t>
            </a:r>
            <a:r>
              <a:rPr lang="ru-RU" dirty="0" err="1" smtClean="0"/>
              <a:t>Андрій</a:t>
            </a:r>
            <a:r>
              <a:rPr lang="ru-RU" dirty="0" smtClean="0"/>
              <a:t> Сахаров.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2643182"/>
            <a:ext cx="2817862" cy="3026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2571744"/>
            <a:ext cx="3096344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357166"/>
            <a:ext cx="3317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n/>
              </a:rPr>
              <a:t>Релігійне</a:t>
            </a:r>
            <a:r>
              <a:rPr lang="ru-RU" sz="2400" b="1" dirty="0" smtClean="0">
                <a:ln/>
              </a:rPr>
              <a:t> </a:t>
            </a:r>
            <a:r>
              <a:rPr lang="ru-RU" sz="2400" b="1" dirty="0" err="1" smtClean="0">
                <a:ln/>
              </a:rPr>
              <a:t>дисидентство</a:t>
            </a:r>
            <a:endParaRPr lang="ru-RU" sz="2400" b="1" dirty="0">
              <a:ln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785794"/>
            <a:ext cx="6572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/>
              <a:t>Релігійне</a:t>
            </a:r>
            <a:r>
              <a:rPr lang="ru-RU" b="1" dirty="0" smtClean="0"/>
              <a:t> </a:t>
            </a:r>
            <a:r>
              <a:rPr lang="ru-RU" dirty="0" err="1" smtClean="0"/>
              <a:t>дисидентство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мало на </a:t>
            </a:r>
            <a:r>
              <a:rPr lang="ru-RU" dirty="0" err="1" smtClean="0"/>
              <a:t>меті</a:t>
            </a:r>
            <a:r>
              <a:rPr lang="ru-RU" dirty="0" smtClean="0"/>
              <a:t> </a:t>
            </a:r>
            <a:r>
              <a:rPr lang="ru-RU" dirty="0" err="1" smtClean="0"/>
              <a:t>бороть­бу</a:t>
            </a:r>
            <a:r>
              <a:rPr lang="ru-RU" dirty="0" smtClean="0"/>
              <a:t> за </a:t>
            </a:r>
            <a:r>
              <a:rPr lang="ru-RU" dirty="0" err="1" smtClean="0"/>
              <a:t>фактичне</a:t>
            </a:r>
            <a:r>
              <a:rPr lang="ru-RU" dirty="0" smtClean="0"/>
              <a:t>, а не </a:t>
            </a:r>
            <a:r>
              <a:rPr lang="ru-RU" dirty="0" err="1" smtClean="0"/>
              <a:t>декларативне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 </a:t>
            </a:r>
            <a:r>
              <a:rPr lang="ru-RU" dirty="0" err="1" smtClean="0"/>
              <a:t>совісті</a:t>
            </a:r>
            <a:r>
              <a:rPr lang="ru-RU" dirty="0" smtClean="0"/>
              <a:t>. В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воно</a:t>
            </a:r>
            <a:r>
              <a:rPr lang="ru-RU" dirty="0" smtClean="0"/>
              <a:t> вело </a:t>
            </a:r>
            <a:r>
              <a:rPr lang="ru-RU" dirty="0" err="1" smtClean="0"/>
              <a:t>боротьбу</a:t>
            </a:r>
            <a:r>
              <a:rPr lang="ru-RU" dirty="0" smtClean="0"/>
              <a:t> за </a:t>
            </a:r>
            <a:r>
              <a:rPr lang="ru-RU" dirty="0" err="1" smtClean="0"/>
              <a:t>віднов­лення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греко-католицької</a:t>
            </a:r>
            <a:r>
              <a:rPr lang="ru-RU" dirty="0" smtClean="0"/>
              <a:t> та </a:t>
            </a:r>
            <a:r>
              <a:rPr lang="ru-RU" dirty="0" err="1" smtClean="0"/>
              <a:t>автокефальної</a:t>
            </a:r>
            <a:r>
              <a:rPr lang="ru-RU" dirty="0" smtClean="0"/>
              <a:t> </a:t>
            </a:r>
            <a:r>
              <a:rPr lang="ru-RU" u="sng" dirty="0" err="1" smtClean="0"/>
              <a:t>православної</a:t>
            </a:r>
            <a:r>
              <a:rPr lang="ru-RU" dirty="0" smtClean="0"/>
              <a:t> </a:t>
            </a:r>
            <a:r>
              <a:rPr lang="ru-RU" dirty="0" err="1" smtClean="0"/>
              <a:t>церков</a:t>
            </a:r>
            <a:r>
              <a:rPr lang="ru-RU" dirty="0" smtClean="0"/>
              <a:t>, за свободу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протестант­ських</a:t>
            </a:r>
            <a:r>
              <a:rPr lang="ru-RU" dirty="0" smtClean="0"/>
              <a:t> сект.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яскравими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Г. </a:t>
            </a:r>
            <a:r>
              <a:rPr lang="ru-RU" dirty="0" err="1" smtClean="0"/>
              <a:t>Вінс</a:t>
            </a:r>
            <a:r>
              <a:rPr lang="ru-RU" dirty="0" smtClean="0"/>
              <a:t>, І. Гель, В. Романюк, Й. </a:t>
            </a:r>
            <a:r>
              <a:rPr lang="ru-RU" dirty="0" err="1" smtClean="0"/>
              <a:t>Тереля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429000"/>
            <a:ext cx="1724025" cy="2647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3429000"/>
            <a:ext cx="1700760" cy="2647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3429000"/>
            <a:ext cx="1728192" cy="2680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3357562"/>
            <a:ext cx="1872209" cy="268605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500042"/>
            <a:ext cx="4721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Зародження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дисидентського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руху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285860"/>
            <a:ext cx="5429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cs typeface="Arial" charset="0"/>
              </a:rPr>
              <a:t>Дисиденство</a:t>
            </a:r>
            <a:r>
              <a:rPr lang="ru-RU" dirty="0" smtClean="0">
                <a:cs typeface="Arial" charset="0"/>
              </a:rPr>
              <a:t> заявило про себе </a:t>
            </a:r>
            <a:r>
              <a:rPr lang="ru-RU" dirty="0" err="1" smtClean="0">
                <a:cs typeface="Arial" charset="0"/>
              </a:rPr>
              <a:t>наприкінці</a:t>
            </a:r>
            <a:r>
              <a:rPr lang="ru-RU" dirty="0" smtClean="0">
                <a:cs typeface="Arial" charset="0"/>
              </a:rPr>
              <a:t> 50-х – на початку 60-х </a:t>
            </a:r>
            <a:r>
              <a:rPr lang="ru-RU" dirty="0" err="1" smtClean="0">
                <a:cs typeface="Arial" charset="0"/>
              </a:rPr>
              <a:t>років</a:t>
            </a:r>
            <a:r>
              <a:rPr lang="ru-RU" dirty="0" smtClean="0">
                <a:cs typeface="Arial" charset="0"/>
              </a:rPr>
              <a:t>. </a:t>
            </a:r>
            <a:r>
              <a:rPr lang="ru-RU" dirty="0" smtClean="0"/>
              <a:t>У 1950—70-х роках у </a:t>
            </a:r>
            <a:r>
              <a:rPr lang="ru-RU" dirty="0" err="1" smtClean="0"/>
              <a:t>Радянському</a:t>
            </a:r>
            <a:r>
              <a:rPr lang="ru-RU" dirty="0" smtClean="0"/>
              <a:t> </a:t>
            </a:r>
            <a:r>
              <a:rPr lang="ru-RU" dirty="0" err="1" smtClean="0"/>
              <a:t>Союзі</a:t>
            </a:r>
            <a:r>
              <a:rPr lang="ru-RU" dirty="0" smtClean="0"/>
              <a:t> </a:t>
            </a:r>
            <a:r>
              <a:rPr lang="ru-RU" dirty="0" err="1" smtClean="0"/>
              <a:t>виникло</a:t>
            </a:r>
            <a:r>
              <a:rPr lang="ru-RU" dirty="0" smtClean="0"/>
              <a:t> </a:t>
            </a:r>
            <a:r>
              <a:rPr lang="ru-RU" dirty="0" err="1" smtClean="0"/>
              <a:t>примітне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, коли </a:t>
            </a:r>
            <a:r>
              <a:rPr lang="ru-RU" dirty="0" err="1" smtClean="0"/>
              <a:t>політику</a:t>
            </a:r>
            <a:r>
              <a:rPr lang="ru-RU" dirty="0" smtClean="0"/>
              <a:t> уряду стала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критикувати</a:t>
            </a:r>
            <a:r>
              <a:rPr lang="ru-RU" dirty="0" smtClean="0"/>
              <a:t> невелика,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дедалі</a:t>
            </a:r>
            <a:r>
              <a:rPr lang="ru-RU" dirty="0" smtClean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людей,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 </a:t>
            </a:r>
            <a:r>
              <a:rPr lang="ru-RU" dirty="0" err="1" smtClean="0"/>
              <a:t>дисидентами</a:t>
            </a:r>
            <a:r>
              <a:rPr lang="ru-RU" dirty="0" smtClean="0"/>
              <a:t> 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вимагали</a:t>
            </a:r>
            <a:r>
              <a:rPr lang="ru-RU" dirty="0" smtClean="0"/>
              <a:t> </a:t>
            </a:r>
            <a:r>
              <a:rPr lang="ru-RU" dirty="0" err="1" smtClean="0"/>
              <a:t>ширших</a:t>
            </a:r>
            <a:r>
              <a:rPr lang="ru-RU" dirty="0" smtClean="0"/>
              <a:t> </a:t>
            </a:r>
            <a:r>
              <a:rPr lang="ru-RU" dirty="0" err="1" smtClean="0"/>
              <a:t>громадянських</a:t>
            </a:r>
            <a:r>
              <a:rPr lang="ru-RU" dirty="0" smtClean="0"/>
              <a:t>, </a:t>
            </a:r>
            <a:r>
              <a:rPr lang="ru-RU" dirty="0" err="1" smtClean="0"/>
              <a:t>релігійних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прав.</a:t>
            </a:r>
          </a:p>
          <a:p>
            <a:pPr algn="ctr"/>
            <a:r>
              <a:rPr lang="ru-RU" dirty="0" err="1" smtClean="0"/>
              <a:t>Дисидентство</a:t>
            </a:r>
            <a:r>
              <a:rPr lang="ru-RU" dirty="0" smtClean="0"/>
              <a:t> великою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виросло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десталінізації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послаблення</a:t>
            </a:r>
            <a:r>
              <a:rPr lang="ru-RU" dirty="0" smtClean="0"/>
              <a:t> «</a:t>
            </a:r>
            <a:r>
              <a:rPr lang="ru-RU" dirty="0" err="1" smtClean="0"/>
              <a:t>паралічу</a:t>
            </a:r>
            <a:r>
              <a:rPr lang="ru-RU" dirty="0" smtClean="0"/>
              <a:t> страху»,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 </a:t>
            </a:r>
            <a:r>
              <a:rPr lang="ru-RU" dirty="0" err="1" smtClean="0"/>
              <a:t>Хрущовим</a:t>
            </a:r>
            <a:r>
              <a:rPr lang="ru-RU" dirty="0" smtClean="0"/>
              <a:t>. Але </a:t>
            </a:r>
            <a:r>
              <a:rPr lang="ru-RU" dirty="0" err="1" smtClean="0"/>
              <a:t>обмежені</a:t>
            </a:r>
            <a:r>
              <a:rPr lang="ru-RU" dirty="0" smtClean="0"/>
              <a:t> </a:t>
            </a:r>
            <a:r>
              <a:rPr lang="ru-RU" dirty="0" err="1" smtClean="0"/>
              <a:t>викриття</a:t>
            </a:r>
            <a:r>
              <a:rPr lang="ru-RU" dirty="0" smtClean="0"/>
              <a:t> </a:t>
            </a:r>
            <a:r>
              <a:rPr lang="ru-RU" dirty="0" err="1" smtClean="0"/>
              <a:t>страхітливих</a:t>
            </a:r>
            <a:r>
              <a:rPr lang="ru-RU" dirty="0" smtClean="0"/>
              <a:t> </a:t>
            </a:r>
            <a:r>
              <a:rPr lang="ru-RU" dirty="0" err="1" smtClean="0"/>
              <a:t>злочинів</a:t>
            </a:r>
            <a:r>
              <a:rPr lang="ru-RU" dirty="0" smtClean="0"/>
              <a:t> </a:t>
            </a:r>
            <a:r>
              <a:rPr lang="ru-RU" dirty="0" err="1" smtClean="0"/>
              <a:t>сталінської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викликали</a:t>
            </a:r>
            <a:r>
              <a:rPr lang="ru-RU" dirty="0" smtClean="0"/>
              <a:t> </a:t>
            </a:r>
            <a:r>
              <a:rPr lang="ru-RU" dirty="0" err="1" smtClean="0"/>
              <a:t>розчарування</a:t>
            </a:r>
            <a:r>
              <a:rPr lang="ru-RU" dirty="0" smtClean="0"/>
              <a:t> та скептицизм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режиму. Тому </a:t>
            </a:r>
            <a:r>
              <a:rPr lang="ru-RU" dirty="0" err="1" smtClean="0"/>
              <a:t>спроба</a:t>
            </a:r>
            <a:r>
              <a:rPr lang="ru-RU" dirty="0" smtClean="0"/>
              <a:t> </a:t>
            </a:r>
            <a:r>
              <a:rPr lang="ru-RU" dirty="0" err="1" smtClean="0"/>
              <a:t>Брежнєва</a:t>
            </a:r>
            <a:r>
              <a:rPr lang="ru-RU" dirty="0" smtClean="0"/>
              <a:t> </a:t>
            </a:r>
            <a:r>
              <a:rPr lang="ru-RU" dirty="0" err="1" smtClean="0"/>
              <a:t>обмежити</a:t>
            </a:r>
            <a:r>
              <a:rPr lang="ru-RU" dirty="0" smtClean="0"/>
              <a:t> </a:t>
            </a:r>
            <a:r>
              <a:rPr lang="ru-RU" dirty="0" err="1" smtClean="0"/>
              <a:t>лібералізацію</a:t>
            </a:r>
            <a:r>
              <a:rPr lang="ru-RU" dirty="0" smtClean="0"/>
              <a:t> </a:t>
            </a:r>
            <a:r>
              <a:rPr lang="ru-RU" dirty="0" err="1" smtClean="0"/>
              <a:t>викликала</a:t>
            </a:r>
            <a:r>
              <a:rPr lang="ru-RU" dirty="0" smtClean="0"/>
              <a:t> </a:t>
            </a:r>
            <a:r>
              <a:rPr lang="ru-RU" dirty="0" err="1" smtClean="0"/>
              <a:t>протести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опозицію</a:t>
            </a:r>
            <a:r>
              <a:rPr lang="ru-RU" dirty="0" smtClean="0"/>
              <a:t>, особливо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інтелігенції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66207438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428604"/>
            <a:ext cx="64294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Першими </a:t>
            </a:r>
            <a:r>
              <a:rPr lang="ru-RU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організаціями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інакодумців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України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стали:</a:t>
            </a:r>
          </a:p>
          <a:p>
            <a:endParaRPr lang="ru-RU" dirty="0" smtClean="0">
              <a:hlinkClick r:id="rId3" tooltip="Українська робітничо-селянська спілка"/>
            </a:endParaRPr>
          </a:p>
          <a:p>
            <a:r>
              <a:rPr lang="ru-RU" dirty="0" err="1" smtClean="0">
                <a:hlinkClick r:id="rId3" tooltip="Українська робітничо-селянська спілка"/>
              </a:rPr>
              <a:t>Українська</a:t>
            </a:r>
            <a:r>
              <a:rPr lang="ru-RU" dirty="0" smtClean="0">
                <a:hlinkClick r:id="rId3" tooltip="Українська робітничо-селянська спілка"/>
              </a:rPr>
              <a:t> </a:t>
            </a:r>
            <a:r>
              <a:rPr lang="ru-RU" dirty="0" err="1" smtClean="0">
                <a:hlinkClick r:id="rId3" tooltip="Українська робітничо-селянська спілка"/>
              </a:rPr>
              <a:t>робітничо-селянська</a:t>
            </a:r>
            <a:r>
              <a:rPr lang="ru-RU" dirty="0" smtClean="0">
                <a:hlinkClick r:id="rId3" tooltip="Українська робітничо-селянська спілка"/>
              </a:rPr>
              <a:t> </a:t>
            </a:r>
            <a:r>
              <a:rPr lang="ru-RU" dirty="0" err="1" smtClean="0">
                <a:hlinkClick r:id="rId3" tooltip="Українська робітничо-селянська спілка"/>
              </a:rPr>
              <a:t>спілка</a:t>
            </a:r>
            <a:r>
              <a:rPr lang="ru-RU" dirty="0" smtClean="0"/>
              <a:t>(УРСС) Створена 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</a:p>
          <a:p>
            <a:endParaRPr lang="ru-RU" dirty="0" smtClean="0">
              <a:hlinkClick r:id="rId4" tooltip="Об'єднана партія визволення України"/>
            </a:endParaRPr>
          </a:p>
          <a:p>
            <a:r>
              <a:rPr lang="ru-RU" dirty="0" err="1" smtClean="0">
                <a:hlinkClick r:id="rId4" tooltip="Об'єднана партія визволення України"/>
              </a:rPr>
              <a:t>Об'єднана</a:t>
            </a:r>
            <a:r>
              <a:rPr lang="ru-RU" dirty="0" smtClean="0">
                <a:hlinkClick r:id="rId4" tooltip="Об'єднана партія визволення України"/>
              </a:rPr>
              <a:t> </a:t>
            </a:r>
            <a:r>
              <a:rPr lang="ru-RU" dirty="0" err="1" smtClean="0">
                <a:hlinkClick r:id="rId4" tooltip="Об'єднана партія визволення України"/>
              </a:rPr>
              <a:t>партія</a:t>
            </a:r>
            <a:r>
              <a:rPr lang="ru-RU" dirty="0" smtClean="0">
                <a:hlinkClick r:id="rId4" tooltip="Об'єднана партія визволення України"/>
              </a:rPr>
              <a:t> </a:t>
            </a:r>
            <a:r>
              <a:rPr lang="ru-RU" dirty="0" err="1" smtClean="0">
                <a:hlinkClick r:id="rId4" tooltip="Об'єднана партія визволення України"/>
              </a:rPr>
              <a:t>визволення</a:t>
            </a:r>
            <a:r>
              <a:rPr lang="ru-RU" dirty="0" smtClean="0">
                <a:hlinkClick r:id="rId4" tooltip="Об'єднана партія визволення України"/>
              </a:rPr>
              <a:t> </a:t>
            </a:r>
            <a:r>
              <a:rPr lang="ru-RU" dirty="0" err="1" smtClean="0">
                <a:hlinkClick r:id="rId4" tooltip="Об'єднана партія визволення України"/>
              </a:rPr>
              <a:t>України</a:t>
            </a:r>
            <a:endParaRPr lang="ru-RU" dirty="0" smtClean="0"/>
          </a:p>
          <a:p>
            <a:endParaRPr lang="ru-RU" dirty="0" smtClean="0">
              <a:hlinkClick r:id="rId5" tooltip="Український національний фронт"/>
            </a:endParaRPr>
          </a:p>
          <a:p>
            <a:r>
              <a:rPr lang="ru-RU" dirty="0" err="1" smtClean="0">
                <a:hlinkClick r:id="rId5" tooltip="Український національний фронт"/>
              </a:rPr>
              <a:t>Український</a:t>
            </a:r>
            <a:r>
              <a:rPr lang="ru-RU" dirty="0" smtClean="0">
                <a:hlinkClick r:id="rId5" tooltip="Український національний фронт"/>
              </a:rPr>
              <a:t> </a:t>
            </a:r>
            <a:r>
              <a:rPr lang="ru-RU" dirty="0" err="1" smtClean="0">
                <a:hlinkClick r:id="rId5" tooltip="Український національний фронт"/>
              </a:rPr>
              <a:t>національний</a:t>
            </a:r>
            <a:r>
              <a:rPr lang="ru-RU" dirty="0" smtClean="0">
                <a:hlinkClick r:id="rId5" tooltip="Український національний фронт"/>
              </a:rPr>
              <a:t> фронт</a:t>
            </a:r>
            <a:r>
              <a:rPr lang="ru-RU" dirty="0" smtClean="0"/>
              <a:t> (УНФ) Створена </a:t>
            </a:r>
            <a:r>
              <a:rPr lang="ru-RU" dirty="0" err="1" smtClean="0"/>
              <a:t>З.Красівським</a:t>
            </a:r>
            <a:r>
              <a:rPr lang="ru-RU" dirty="0" smtClean="0"/>
              <a:t> та </a:t>
            </a:r>
            <a:r>
              <a:rPr lang="ru-RU" dirty="0" err="1" smtClean="0"/>
              <a:t>М.Дяком</a:t>
            </a:r>
            <a:r>
              <a:rPr lang="ru-RU" dirty="0" smtClean="0"/>
              <a:t> </a:t>
            </a:r>
          </a:p>
          <a:p>
            <a:endParaRPr lang="ru-RU" dirty="0" smtClean="0">
              <a:hlinkClick r:id="rId6" tooltip="Український Національний Комітет(підпільна організація)"/>
            </a:endParaRPr>
          </a:p>
          <a:p>
            <a:r>
              <a:rPr lang="ru-RU" dirty="0" err="1" smtClean="0">
                <a:hlinkClick r:id="rId6" tooltip="Український Національний Комітет(підпільна організація)"/>
              </a:rPr>
              <a:t>Український</a:t>
            </a:r>
            <a:r>
              <a:rPr lang="ru-RU" dirty="0" smtClean="0">
                <a:hlinkClick r:id="rId6" tooltip="Український Національний Комітет(підпільна організація)"/>
              </a:rPr>
              <a:t> </a:t>
            </a:r>
            <a:r>
              <a:rPr lang="ru-RU" dirty="0" err="1" smtClean="0">
                <a:hlinkClick r:id="rId6" tooltip="Український Національний Комітет(підпільна організація)"/>
              </a:rPr>
              <a:t>національний</a:t>
            </a:r>
            <a:r>
              <a:rPr lang="ru-RU" dirty="0" smtClean="0">
                <a:hlinkClick r:id="rId6" tooltip="Український Національний Комітет(підпільна організація)"/>
              </a:rPr>
              <a:t> </a:t>
            </a:r>
            <a:r>
              <a:rPr lang="ru-RU" dirty="0" err="1" smtClean="0">
                <a:hlinkClick r:id="rId6" tooltip="Український Національний Комітет(підпільна організація)"/>
              </a:rPr>
              <a:t>комітет</a:t>
            </a:r>
            <a:r>
              <a:rPr lang="ru-RU" dirty="0" smtClean="0"/>
              <a:t> (УНК)</a:t>
            </a:r>
          </a:p>
          <a:p>
            <a:endParaRPr lang="ru-RU" dirty="0" smtClean="0">
              <a:hlinkClick r:id="rId7" tooltip="Демократичний союз соціалістів (ще не написана)"/>
            </a:endParaRPr>
          </a:p>
          <a:p>
            <a:r>
              <a:rPr lang="ru-RU" dirty="0" err="1" smtClean="0">
                <a:hlinkClick r:id="rId7" tooltip="Демократичний союз соціалістів (ще не написана)"/>
              </a:rPr>
              <a:t>Демократичний</a:t>
            </a:r>
            <a:r>
              <a:rPr lang="ru-RU" dirty="0" smtClean="0">
                <a:hlinkClick r:id="rId7" tooltip="Демократичний союз соціалістів (ще не написана)"/>
              </a:rPr>
              <a:t> союз </a:t>
            </a:r>
            <a:r>
              <a:rPr lang="ru-RU" dirty="0" err="1" smtClean="0">
                <a:hlinkClick r:id="rId7" tooltip="Демократичний союз соціалістів (ще не написана)"/>
              </a:rPr>
              <a:t>соціалістів</a:t>
            </a:r>
            <a:endParaRPr lang="ru-RU" dirty="0" smtClean="0"/>
          </a:p>
          <a:p>
            <a:endParaRPr lang="ru-RU" dirty="0" smtClean="0">
              <a:hlinkClick r:id="rId8" tooltip="Партія боротьби за реалізацію ленінських ідей (ще не написана)"/>
            </a:endParaRPr>
          </a:p>
          <a:p>
            <a:r>
              <a:rPr lang="ru-RU" dirty="0" err="1" smtClean="0">
                <a:hlinkClick r:id="rId8" tooltip="Партія боротьби за реалізацію ленінських ідей (ще не написана)"/>
              </a:rPr>
              <a:t>Партія</a:t>
            </a:r>
            <a:r>
              <a:rPr lang="ru-RU" dirty="0" smtClean="0">
                <a:hlinkClick r:id="rId8" tooltip="Партія боротьби за реалізацію ленінських ідей (ще не написана)"/>
              </a:rPr>
              <a:t> </a:t>
            </a:r>
            <a:r>
              <a:rPr lang="ru-RU" dirty="0" err="1" smtClean="0">
                <a:hlinkClick r:id="rId8" tooltip="Партія боротьби за реалізацію ленінських ідей (ще не написана)"/>
              </a:rPr>
              <a:t>боротьби</a:t>
            </a:r>
            <a:r>
              <a:rPr lang="ru-RU" dirty="0" smtClean="0">
                <a:hlinkClick r:id="rId8" tooltip="Партія боротьби за реалізацію ленінських ідей (ще не написана)"/>
              </a:rPr>
              <a:t> за </a:t>
            </a:r>
            <a:r>
              <a:rPr lang="ru-RU" dirty="0" err="1" smtClean="0">
                <a:hlinkClick r:id="rId8" tooltip="Партія боротьби за реалізацію ленінських ідей (ще не написана)"/>
              </a:rPr>
              <a:t>реалізацію</a:t>
            </a:r>
            <a:r>
              <a:rPr lang="ru-RU" dirty="0" smtClean="0">
                <a:hlinkClick r:id="rId8" tooltip="Партія боротьби за реалізацію ленінських ідей (ще не написана)"/>
              </a:rPr>
              <a:t> </a:t>
            </a:r>
            <a:r>
              <a:rPr lang="ru-RU" dirty="0" err="1" smtClean="0">
                <a:hlinkClick r:id="rId8" tooltip="Партія боротьби за реалізацію ленінських ідей (ще не написана)"/>
              </a:rPr>
              <a:t>ленінських</a:t>
            </a:r>
            <a:r>
              <a:rPr lang="ru-RU" dirty="0" smtClean="0">
                <a:hlinkClick r:id="rId8" tooltip="Партія боротьби за реалізацію ленінських ідей (ще не написана)"/>
              </a:rPr>
              <a:t> </a:t>
            </a:r>
            <a:r>
              <a:rPr lang="ru-RU" dirty="0" err="1" smtClean="0">
                <a:hlinkClick r:id="rId8" tooltip="Партія боротьби за реалізацію ленінських ідей (ще не написана)"/>
              </a:rPr>
              <a:t>ідей</a:t>
            </a:r>
            <a:endParaRPr lang="ru-RU" dirty="0" smtClean="0"/>
          </a:p>
          <a:p>
            <a:endParaRPr lang="ru-RU" dirty="0" smtClean="0">
              <a:hlinkClick r:id="rId9" tooltip="Реалістичний робітничий гурток демократів (ще не написана)"/>
            </a:endParaRPr>
          </a:p>
          <a:p>
            <a:r>
              <a:rPr lang="ru-RU" dirty="0" err="1" smtClean="0">
                <a:hlinkClick r:id="rId9" tooltip="Реалістичний робітничий гурток демократів (ще не написана)"/>
              </a:rPr>
              <a:t>Реалістичний</a:t>
            </a:r>
            <a:r>
              <a:rPr lang="ru-RU" dirty="0" smtClean="0">
                <a:hlinkClick r:id="rId9" tooltip="Реалістичний робітничий гурток демократів (ще не написана)"/>
              </a:rPr>
              <a:t> </a:t>
            </a:r>
            <a:r>
              <a:rPr lang="ru-RU" dirty="0" err="1" smtClean="0">
                <a:hlinkClick r:id="rId9" tooltip="Реалістичний робітничий гурток демократів (ще не написана)"/>
              </a:rPr>
              <a:t>робітничий</a:t>
            </a:r>
            <a:r>
              <a:rPr lang="ru-RU" dirty="0" smtClean="0">
                <a:hlinkClick r:id="rId9" tooltip="Реалістичний робітничий гурток демократів (ще не написана)"/>
              </a:rPr>
              <a:t> </a:t>
            </a:r>
            <a:r>
              <a:rPr lang="ru-RU" dirty="0" err="1" smtClean="0">
                <a:hlinkClick r:id="rId9" tooltip="Реалістичний робітничий гурток демократів (ще не написана)"/>
              </a:rPr>
              <a:t>гурток</a:t>
            </a:r>
            <a:r>
              <a:rPr lang="ru-RU" dirty="0" smtClean="0">
                <a:hlinkClick r:id="rId9" tooltip="Реалістичний робітничий гурток демократів (ще не написана)"/>
              </a:rPr>
              <a:t> </a:t>
            </a:r>
            <a:r>
              <a:rPr lang="ru-RU" dirty="0" err="1" smtClean="0">
                <a:hlinkClick r:id="rId9" tooltip="Реалістичний робітничий гурток демократів (ще не написана)"/>
              </a:rPr>
              <a:t>демократів</a:t>
            </a:r>
            <a:r>
              <a:rPr lang="ru-RU" dirty="0" smtClean="0"/>
              <a:t> — </a:t>
            </a:r>
            <a:r>
              <a:rPr lang="ru-RU" dirty="0" err="1" smtClean="0"/>
              <a:t>створений</a:t>
            </a:r>
            <a:r>
              <a:rPr lang="ru-RU" dirty="0" smtClean="0"/>
              <a:t> на </a:t>
            </a:r>
            <a:r>
              <a:rPr lang="ru-RU" dirty="0" err="1" smtClean="0"/>
              <a:t>Донбасі</a:t>
            </a:r>
            <a:r>
              <a:rPr lang="ru-RU" dirty="0" smtClean="0"/>
              <a:t> .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544</Words>
  <Application>Microsoft Office PowerPoint</Application>
  <PresentationFormat>Экран (4:3)</PresentationFormat>
  <Paragraphs>65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2015-02-12T19:48:53Z</dcterms:created>
  <dcterms:modified xsi:type="dcterms:W3CDTF">2015-02-12T21:15:02Z</dcterms:modified>
</cp:coreProperties>
</file>