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A1E7F-B9C4-4192-A671-96FFF102DB89}" type="datetimeFigureOut">
              <a:rPr lang="ru-RU" smtClean="0"/>
              <a:t>22.01.2015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F3F07-7A6E-4BC8-94AD-754074065CE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E%D0%BC%D0%B5%D0%BB%D1%8C%D1%8F%D0%BD%D0%BE%D0%B2%D0%B8%D1%87-%D0%9F%D0%B0%D0%B2%D0%BB%D0%B5%D0%BD%D0%BA%D0%BE_%D0%9C%D0%B8%D1%85%D0%B0%D0%B9%D0%BB%D0%BE" TargetMode="External"/><Relationship Id="rId4" Type="http://schemas.openxmlformats.org/officeDocument/2006/relationships/hyperlink" Target="http://uk.wikipedia.org/wiki/%D0%90%D1%80%D0%BC%D1%96%D1%8F_%D0%A3%D0%BA%D1%80%D0%B0%D1%97%D0%BD%D1%81%D1%8C%D0%BA%D0%BE%D1%97_%D0%9D%D0%B0%D1%80%D0%BE%D0%B4%D0%BD%D0%BE%D1%97_%D0%A0%D0%B5%D1%81%D0%BF%D1%83%D0%B1%D0%BB%D1%96%D0%BA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214686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atangChe" pitchFamily="49" charset="-127"/>
                <a:ea typeface="BatangChe" pitchFamily="49" charset="-127"/>
              </a:rPr>
              <a:t>Перший зимовий </a:t>
            </a:r>
            <a:r>
              <a:rPr lang="ru-RU" sz="3600" dirty="0" err="1" smtClean="0">
                <a:latin typeface="BatangChe" pitchFamily="49" charset="-127"/>
                <a:ea typeface="BatangChe" pitchFamily="49" charset="-127"/>
              </a:rPr>
              <a:t>пох</a:t>
            </a:r>
            <a:r>
              <a:rPr lang="en-US" sz="3600" dirty="0" err="1" smtClean="0">
                <a:latin typeface="BatangChe" pitchFamily="49" charset="-127"/>
                <a:ea typeface="BatangChe" pitchFamily="49" charset="-127"/>
              </a:rPr>
              <a:t>i</a:t>
            </a:r>
            <a:r>
              <a:rPr lang="ru-RU" sz="3600" dirty="0" err="1" smtClean="0">
                <a:latin typeface="BatangChe" pitchFamily="49" charset="-127"/>
                <a:ea typeface="BatangChe" pitchFamily="49" charset="-127"/>
              </a:rPr>
              <a:t>д</a:t>
            </a:r>
            <a:endParaRPr lang="ru-RU" sz="36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8" name="Picture 4" descr="https://pp.vk.me/c621124/v621124930/bd7d/94htxAzne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214290"/>
            <a:ext cx="3214710" cy="2847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57290" y="4286256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+mj-lt"/>
                <a:ea typeface="BatangChe" pitchFamily="49" charset="-127"/>
              </a:rPr>
              <a:t>Підготували</a:t>
            </a:r>
            <a:r>
              <a:rPr lang="ru-RU" sz="2000" b="1" dirty="0" smtClean="0">
                <a:latin typeface="+mj-lt"/>
                <a:ea typeface="BatangChe" pitchFamily="49" charset="-127"/>
              </a:rPr>
              <a:t>:</a:t>
            </a:r>
            <a:r>
              <a:rPr lang="ru-RU" sz="2000" dirty="0" smtClean="0">
                <a:latin typeface="+mj-lt"/>
                <a:ea typeface="BatangChe" pitchFamily="49" charset="-127"/>
              </a:rPr>
              <a:t> </a:t>
            </a:r>
            <a:r>
              <a:rPr lang="ru-RU" sz="2000" dirty="0" err="1" smtClean="0">
                <a:latin typeface="+mj-lt"/>
                <a:ea typeface="BatangChe" pitchFamily="49" charset="-127"/>
              </a:rPr>
              <a:t>Зарубін</a:t>
            </a:r>
            <a:r>
              <a:rPr lang="ru-RU" sz="2000" dirty="0" smtClean="0">
                <a:latin typeface="+mj-lt"/>
                <a:ea typeface="BatangChe" pitchFamily="49" charset="-127"/>
              </a:rPr>
              <a:t> Михайло та Григоров Антон</a:t>
            </a:r>
            <a:br>
              <a:rPr lang="ru-RU" sz="2000" dirty="0" smtClean="0">
                <a:latin typeface="+mj-lt"/>
                <a:ea typeface="BatangChe" pitchFamily="49" charset="-127"/>
              </a:rPr>
            </a:br>
            <a:r>
              <a:rPr lang="ru-RU" sz="2000" b="1" dirty="0" err="1" smtClean="0">
                <a:latin typeface="+mj-lt"/>
                <a:ea typeface="BatangChe" pitchFamily="49" charset="-127"/>
              </a:rPr>
              <a:t>Перевірив</a:t>
            </a:r>
            <a:r>
              <a:rPr lang="ru-RU" sz="2000" dirty="0" smtClean="0">
                <a:latin typeface="+mj-lt"/>
                <a:ea typeface="BatangChe" pitchFamily="49" charset="-127"/>
              </a:rPr>
              <a:t>:     </a:t>
            </a:r>
            <a:r>
              <a:rPr lang="ru-RU" sz="2000" dirty="0" err="1" smtClean="0">
                <a:latin typeface="+mj-lt"/>
                <a:ea typeface="BatangChe" pitchFamily="49" charset="-127"/>
              </a:rPr>
              <a:t>Самофалова</a:t>
            </a:r>
            <a:r>
              <a:rPr lang="ru-RU" sz="2000" dirty="0" smtClean="0">
                <a:latin typeface="+mj-lt"/>
                <a:ea typeface="BatangChe" pitchFamily="49" charset="-127"/>
              </a:rPr>
              <a:t> І.Л</a:t>
            </a:r>
          </a:p>
          <a:p>
            <a:r>
              <a:rPr lang="ru-RU" sz="2000" dirty="0">
                <a:latin typeface="+mj-lt"/>
                <a:ea typeface="BatangChe" pitchFamily="49" charset="-127"/>
              </a:rPr>
              <a:t> </a:t>
            </a:r>
            <a:r>
              <a:rPr lang="ru-RU" sz="2000" dirty="0" smtClean="0">
                <a:latin typeface="+mj-lt"/>
                <a:ea typeface="BatangChe" pitchFamily="49" charset="-127"/>
              </a:rPr>
              <a:t>                        </a:t>
            </a:r>
            <a:endParaRPr lang="ru-RU" sz="2000" dirty="0">
              <a:latin typeface="+mj-lt"/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6215082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/>
              <a:t>Харків.  2015р.</a:t>
            </a:r>
            <a:endParaRPr lang="ru-RU" sz="16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1357298"/>
            <a:ext cx="6000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 smtClean="0"/>
              <a:t>ДЯКУЄМО ЗА УВАГУ!</a:t>
            </a:r>
            <a:endParaRPr lang="ru-RU" sz="8800" b="1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57148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400" b="1" dirty="0" smtClean="0">
                <a:solidFill>
                  <a:schemeClr val="tx2">
                    <a:lumMod val="75000"/>
                  </a:schemeClr>
                </a:solidFill>
              </a:rPr>
              <a:t>ПЛАН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071678"/>
            <a:ext cx="62865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Перший зимовий похід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Завдання походу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Хід операції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Бойовий склад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Результати походу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Оцінка операції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400" i="1" dirty="0" smtClean="0">
                <a:solidFill>
                  <a:srgbClr val="002060"/>
                </a:solidFill>
              </a:rPr>
              <a:t>Орден Залізного Христа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/>
              <a:t>Перший зимовий похід</a:t>
            </a:r>
            <a:endParaRPr lang="ru-RU" sz="6000" b="1" i="1" dirty="0"/>
          </a:p>
        </p:txBody>
      </p:sp>
      <p:pic>
        <p:nvPicPr>
          <p:cNvPr id="16388" name="Picture 4" descr="https://pp.vk.me/c621124/v621124930/bd45/gvVOJ60M1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857628"/>
            <a:ext cx="57531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785786" y="2143116"/>
            <a:ext cx="70009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Пе́рший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зимови́й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похі́д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похід </a:t>
            </a:r>
            <a:r>
              <a:rPr lang="uk-UA" sz="2000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Армії Української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Армія Української Народної Республіки"/>
              </a:rPr>
              <a:t>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Народної</a:t>
            </a:r>
            <a:r>
              <a:rPr kumimoji="0" lang="uk-UA" sz="20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Республіки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тилами Червоної та Добровольчій</a:t>
            </a:r>
            <a:r>
              <a:rPr kumimoji="0" lang="uk-UA" sz="20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20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рмії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під проводом Михайла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Омельянович-Павленко Михайло"/>
              </a:rPr>
              <a:t> 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Омеляновича-Павленка (6</a:t>
            </a:r>
            <a:r>
              <a:rPr kumimoji="0" lang="uk-UA" sz="20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грудня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1919 — 6</a:t>
            </a:r>
            <a:r>
              <a:rPr kumimoji="0" lang="uk-UA" sz="2000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травня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1920</a:t>
            </a:r>
            <a:r>
              <a:rPr kumimoji="0" lang="uk-UA" sz="20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uk-UA" sz="4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/>
              <a:t>Завдання походу</a:t>
            </a:r>
            <a:endParaRPr lang="ru-RU" sz="6600" b="1" i="1" dirty="0"/>
          </a:p>
        </p:txBody>
      </p:sp>
      <p:pic>
        <p:nvPicPr>
          <p:cNvPr id="17412" name="Picture 4" descr="http://www.litopys.com.ua/upload/medialibrary/d65/d65014730e777ad8176bc2668ea4d8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428628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00100" y="4929198"/>
            <a:ext cx="75724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Головним завданням Зимового походу було збереження армії на українській території, у ворожому запіллі, шляхом партизанських дій.</a:t>
            </a:r>
            <a:endParaRPr kumimoji="0" lang="uk-UA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5" name="Picture 7" descr="http://kobzar.at.ua/Novunu11/unr_42-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643050"/>
            <a:ext cx="44291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/>
              <a:t>Хід операції</a:t>
            </a:r>
            <a:endParaRPr lang="ru-RU" sz="6600" b="1" i="1" dirty="0"/>
          </a:p>
        </p:txBody>
      </p:sp>
      <p:pic>
        <p:nvPicPr>
          <p:cNvPr id="18438" name="Picture 6" descr="https://pp.vk.me/c621124/v621124930/bd73/7bZrlT6-4X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929486" cy="51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572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/>
              <a:t>Бойовий склад</a:t>
            </a:r>
            <a:endParaRPr lang="ru-RU" sz="6600" b="1" i="1" dirty="0"/>
          </a:p>
        </p:txBody>
      </p:sp>
      <p:pic>
        <p:nvPicPr>
          <p:cNvPr id="19461" name="Picture 5" descr="https://pp.vk.me/c621124/v621124930/bd26/rKzjHC6f6V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286248" cy="2786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0" y="1071546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Армію, перед вирушенням у похід було поділено на чотири збірні групи: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Запорізька збірна група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або 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Запорізький корпус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з усіма частинами, що до нього раніше входили, за винятком Гайдамацької бригади 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Київська збірна група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що складалася з 5-ї та 12-ї Селянських дивізій, полку Морської піхоти, частин Залізної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дивізії 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та Корпусу Січових</a:t>
            </a:r>
            <a:r>
              <a:rPr kumimoji="0" lang="uk-UA" sz="1400" b="0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Стрільців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Волинська Збірна група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що складалася: з 1-го збірного полку, 2-го збірного пішого полку з 4-го полку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сірожупанників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2-го кінного ім. Залізняка полку, кінного полку ім. Гетьмана Мазепи та Волинської гарматної бригади, що утворилась з решток гарматних частин згаданих вище 3-х дивізій.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3-тя Стрілецька дивізія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або група, до складу якої входили частини тієї ж 3-ї стрілецької дивізії, Спільна Юнацька школа.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3" name="Picture 7" descr="http://photofact.at.ua/1900-1926/409889_1-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4214810" cy="285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643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/>
              <a:t>Результати походу</a:t>
            </a:r>
            <a:endParaRPr lang="ru-RU" sz="6600" b="1" i="1" dirty="0"/>
          </a:p>
        </p:txBody>
      </p:sp>
      <p:pic>
        <p:nvPicPr>
          <p:cNvPr id="20484" name="Picture 4" descr="http://fs148.www.ex.ua/show/1489078/1489078.gif?1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143116"/>
            <a:ext cx="2990830" cy="2922635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282" y="2428868"/>
            <a:ext cx="564360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 весь рейд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запіллям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ворога пройдено 2500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кілометрів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проведено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більше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50-ти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успішних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боїв</a:t>
            </a: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28662" y="428604"/>
            <a:ext cx="70009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/>
              <a:t>Оцінка операції</a:t>
            </a:r>
            <a:endParaRPr lang="ru-RU" sz="66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2214554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/>
              <a:t>За оцінками воєнних істориків перший Зимовий </a:t>
            </a:r>
            <a:r>
              <a:rPr lang="uk-UA" sz="2400" i="1" dirty="0" smtClean="0"/>
              <a:t>похід Армії УНР</a:t>
            </a:r>
            <a:r>
              <a:rPr lang="uk-UA" sz="2400" i="1" dirty="0"/>
              <a:t> є найгероїчнішою сторінкою воєнного мистецтва періоду </a:t>
            </a:r>
            <a:r>
              <a:rPr lang="uk-UA" sz="2400" i="1" dirty="0" smtClean="0"/>
              <a:t>національно-визвольних змагань в Україні в 1917 </a:t>
            </a:r>
            <a:r>
              <a:rPr lang="en-US" sz="2400" i="1" dirty="0"/>
              <a:t>-</a:t>
            </a:r>
            <a:r>
              <a:rPr lang="uk-UA" sz="2400" i="1" dirty="0" smtClean="0"/>
              <a:t> 1921 років, </a:t>
            </a:r>
            <a:r>
              <a:rPr lang="uk-UA" sz="2400" i="1" dirty="0"/>
              <a:t>під час якого українська армія вперше вдало </a:t>
            </a:r>
            <a:r>
              <a:rPr lang="uk-UA" sz="2400" i="1" dirty="0" smtClean="0"/>
              <a:t>застосувала</a:t>
            </a:r>
            <a:r>
              <a:rPr lang="en-US" sz="2400" i="1" dirty="0" smtClean="0"/>
              <a:t> </a:t>
            </a:r>
            <a:r>
              <a:rPr lang="uk-UA" sz="2400" i="1" dirty="0" smtClean="0"/>
              <a:t>партизанські</a:t>
            </a:r>
            <a:r>
              <a:rPr lang="uk-UA" sz="2400" i="1" dirty="0"/>
              <a:t> методи боротьби з численними ворогами. Була здійснена головна найважливіша мета — збережена армія УНР. Зимовий похід дав зразки характерної партизанської війни</a:t>
            </a:r>
            <a:endParaRPr lang="ru-RU" sz="2400" i="1" dirty="0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2/74/97/74097097_4269816_old_pa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/>
              <a:t>Орден Залізного Христа</a:t>
            </a:r>
            <a:endParaRPr lang="ru-RU" sz="6000" b="1" i="1" dirty="0"/>
          </a:p>
        </p:txBody>
      </p:sp>
      <p:pic>
        <p:nvPicPr>
          <p:cNvPr id="22532" name="Picture 4" descr="https://pp.vk.me/c621124/v621124930/bd34/vDw0bvgAMf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2458920" cy="4843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29058" y="192880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14678" y="2000240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Усі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учасники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Зимового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походу,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що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повернулися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були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нагороджені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орденом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Залізного</a:t>
            </a:r>
            <a:r>
              <a:rPr kumimoji="0" lang="ru-RU" sz="2800" i="1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Христа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який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у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системі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відзначень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українського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війська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посідав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«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безапеляційно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перше </a:t>
            </a:r>
            <a:r>
              <a:rPr kumimoji="0" lang="ru-RU" sz="2800" i="1" u="none" strike="noStrike" cap="none" normalizeH="0" baseline="0" dirty="0" err="1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місце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».</a:t>
            </a:r>
            <a:endParaRPr kumimoji="0" lang="ru-RU" sz="5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Core</dc:creator>
  <cp:lastModifiedBy>Core</cp:lastModifiedBy>
  <cp:revision>13</cp:revision>
  <dcterms:created xsi:type="dcterms:W3CDTF">2015-01-22T18:32:53Z</dcterms:created>
  <dcterms:modified xsi:type="dcterms:W3CDTF">2015-01-22T20:40:34Z</dcterms:modified>
</cp:coreProperties>
</file>