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1" r:id="rId3"/>
    <p:sldId id="257" r:id="rId4"/>
    <p:sldId id="259" r:id="rId5"/>
    <p:sldId id="258" r:id="rId6"/>
    <p:sldId id="264" r:id="rId7"/>
    <p:sldId id="262" r:id="rId8"/>
    <p:sldId id="265" r:id="rId9"/>
    <p:sldId id="266" r:id="rId10"/>
    <p:sldId id="267" r:id="rId11"/>
    <p:sldId id="260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94660"/>
  </p:normalViewPr>
  <p:slideViewPr>
    <p:cSldViewPr>
      <p:cViewPr varScale="1">
        <p:scale>
          <a:sx n="105" d="100"/>
          <a:sy n="105" d="100"/>
        </p:scale>
        <p:origin x="-11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370130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  </a:t>
            </a:r>
          </a:p>
          <a:p>
            <a:r>
              <a:rPr lang="ru-RU" sz="6000" dirty="0"/>
              <a:t> </a:t>
            </a:r>
            <a:r>
              <a:rPr lang="ru-RU" sz="6000" dirty="0" smtClean="0"/>
              <a:t>   </a:t>
            </a:r>
            <a:r>
              <a:rPr lang="ru-RU" sz="5400" b="1" i="1" dirty="0" err="1" smtClean="0">
                <a:solidFill>
                  <a:srgbClr val="FFFF00"/>
                </a:solidFill>
              </a:rPr>
              <a:t>Презентація</a:t>
            </a:r>
            <a:r>
              <a:rPr lang="ru-RU" sz="5400" b="1" i="1" dirty="0" smtClean="0">
                <a:solidFill>
                  <a:srgbClr val="FFFF00"/>
                </a:solidFill>
              </a:rPr>
              <a:t> </a:t>
            </a:r>
            <a:r>
              <a:rPr lang="ru-RU" sz="5400" b="1" i="1" dirty="0">
                <a:solidFill>
                  <a:srgbClr val="FFFF00"/>
                </a:solidFill>
              </a:rPr>
              <a:t>на </a:t>
            </a:r>
            <a:r>
              <a:rPr lang="ru-RU" sz="5400" b="1" i="1" dirty="0" smtClean="0">
                <a:solidFill>
                  <a:srgbClr val="FFFF00"/>
                </a:solidFill>
              </a:rPr>
              <a:t>тему:                  «</a:t>
            </a:r>
            <a:r>
              <a:rPr lang="ru-RU" sz="5400" b="1" i="1" dirty="0" err="1" smtClean="0">
                <a:solidFill>
                  <a:srgbClr val="FFFF00"/>
                </a:solidFill>
              </a:rPr>
              <a:t>Товариство</a:t>
            </a:r>
            <a:r>
              <a:rPr lang="ru-RU" sz="5400" b="1" i="1" dirty="0" smtClean="0">
                <a:solidFill>
                  <a:srgbClr val="FFFF00"/>
                </a:solidFill>
              </a:rPr>
              <a:t> </a:t>
            </a:r>
            <a:r>
              <a:rPr lang="ru-RU" sz="5400" b="1" i="1" dirty="0">
                <a:solidFill>
                  <a:srgbClr val="FFFF00"/>
                </a:solidFill>
              </a:rPr>
              <a:t>«</a:t>
            </a:r>
            <a:r>
              <a:rPr lang="ru-RU" sz="5400" b="1" i="1" dirty="0" err="1">
                <a:solidFill>
                  <a:srgbClr val="FFFF00"/>
                </a:solidFill>
              </a:rPr>
              <a:t>Просвіта</a:t>
            </a:r>
            <a:r>
              <a:rPr lang="ru-RU" sz="5400" b="1" i="1" dirty="0">
                <a:solidFill>
                  <a:srgbClr val="FFFF00"/>
                </a:solidFill>
              </a:rPr>
              <a:t>»»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331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5042"/>
            <a:ext cx="5040560" cy="6813696"/>
          </a:xfrm>
        </p:spPr>
      </p:pic>
    </p:spTree>
    <p:extLst>
      <p:ext uri="{BB962C8B-B14F-4D97-AF65-F5344CB8AC3E}">
        <p14:creationId xmlns:p14="http://schemas.microsoft.com/office/powerpoint/2010/main" val="353577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>
                <a:solidFill>
                  <a:srgbClr val="FFFF00"/>
                </a:solidFill>
              </a:rPr>
              <a:t>Зб</a:t>
            </a:r>
            <a:r>
              <a:rPr lang="uk-UA" i="1" dirty="0" err="1" smtClean="0">
                <a:solidFill>
                  <a:srgbClr val="FFFF00"/>
                </a:solidFill>
              </a:rPr>
              <a:t>ір</a:t>
            </a:r>
            <a:r>
              <a:rPr lang="uk-UA" i="1" dirty="0" smtClean="0">
                <a:solidFill>
                  <a:srgbClr val="FFFF00"/>
                </a:solidFill>
              </a:rPr>
              <a:t> товариства «Просвіта»</a:t>
            </a:r>
            <a:endParaRPr lang="ru-RU" i="1" dirty="0">
              <a:solidFill>
                <a:srgbClr val="FFFF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576" y="1600200"/>
            <a:ext cx="7486847" cy="4708525"/>
          </a:xfrm>
        </p:spPr>
      </p:pic>
    </p:spTree>
    <p:extLst>
      <p:ext uri="{BB962C8B-B14F-4D97-AF65-F5344CB8AC3E}">
        <p14:creationId xmlns:p14="http://schemas.microsoft.com/office/powerpoint/2010/main" val="227297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0648"/>
            <a:ext cx="4789481" cy="6387971"/>
          </a:xfrm>
        </p:spPr>
      </p:pic>
      <p:sp>
        <p:nvSpPr>
          <p:cNvPr id="5" name="TextBox 4"/>
          <p:cNvSpPr txBox="1"/>
          <p:nvPr/>
        </p:nvSpPr>
        <p:spPr>
          <a:xfrm>
            <a:off x="5076056" y="620688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err="1">
                <a:solidFill>
                  <a:srgbClr val="FFFF00"/>
                </a:solidFill>
              </a:rPr>
              <a:t>Пам’ятник</a:t>
            </a:r>
            <a:r>
              <a:rPr lang="ru-RU" sz="4800" b="1" i="1" dirty="0">
                <a:solidFill>
                  <a:srgbClr val="FFFF00"/>
                </a:solidFill>
              </a:rPr>
              <a:t> «</a:t>
            </a:r>
            <a:r>
              <a:rPr lang="ru-RU" sz="4800" b="1" i="1" dirty="0" err="1">
                <a:solidFill>
                  <a:srgbClr val="FFFF00"/>
                </a:solidFill>
              </a:rPr>
              <a:t>Просвіті</a:t>
            </a:r>
            <a:r>
              <a:rPr lang="ru-RU" sz="4800" b="1" i="1" dirty="0">
                <a:solidFill>
                  <a:srgbClr val="FFFF00"/>
                </a:solidFill>
              </a:rPr>
              <a:t>» у </a:t>
            </a:r>
            <a:r>
              <a:rPr lang="ru-RU" sz="4800" b="1" i="1" dirty="0" err="1">
                <a:solidFill>
                  <a:srgbClr val="FFFF00"/>
                </a:solidFill>
              </a:rPr>
              <a:t>Львові</a:t>
            </a:r>
            <a:endParaRPr lang="ru-RU" sz="4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45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4210971" cy="6316458"/>
          </a:xfrm>
        </p:spPr>
      </p:pic>
      <p:sp>
        <p:nvSpPr>
          <p:cNvPr id="5" name="TextBox 4"/>
          <p:cNvSpPr txBox="1"/>
          <p:nvPr/>
        </p:nvSpPr>
        <p:spPr>
          <a:xfrm>
            <a:off x="4788024" y="692696"/>
            <a:ext cx="32403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FFFF00"/>
                </a:solidFill>
              </a:rPr>
              <a:t>Протокол «</a:t>
            </a:r>
            <a:r>
              <a:rPr lang="ru-RU" sz="4400" b="1" i="1" dirty="0" err="1" smtClean="0">
                <a:solidFill>
                  <a:srgbClr val="FFFF00"/>
                </a:solidFill>
              </a:rPr>
              <a:t>Просвіти</a:t>
            </a:r>
            <a:r>
              <a:rPr lang="ru-RU" sz="4400" b="1" i="1" dirty="0" smtClean="0">
                <a:solidFill>
                  <a:srgbClr val="FFFF00"/>
                </a:solidFill>
              </a:rPr>
              <a:t>» 1882 року.</a:t>
            </a:r>
            <a:endParaRPr lang="ru-RU" sz="4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7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6104" y="692696"/>
            <a:ext cx="903649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err="1">
                <a:solidFill>
                  <a:srgbClr val="FFFF00"/>
                </a:solidFill>
              </a:rPr>
              <a:t>Товариство</a:t>
            </a:r>
            <a:r>
              <a:rPr lang="ru-RU" sz="4400" b="1" i="1" dirty="0">
                <a:solidFill>
                  <a:srgbClr val="FFFF00"/>
                </a:solidFill>
              </a:rPr>
              <a:t> «</a:t>
            </a:r>
            <a:r>
              <a:rPr lang="ru-RU" sz="4400" b="1" i="1" dirty="0" err="1">
                <a:solidFill>
                  <a:srgbClr val="FFFF00"/>
                </a:solidFill>
              </a:rPr>
              <a:t>Просвіта</a:t>
            </a:r>
            <a:r>
              <a:rPr lang="ru-RU" sz="4400" b="1" i="1" dirty="0">
                <a:solidFill>
                  <a:srgbClr val="FFFF00"/>
                </a:solidFill>
              </a:rPr>
              <a:t>» </a:t>
            </a:r>
            <a:r>
              <a:rPr lang="ru-RU" sz="4400" b="1" i="1" dirty="0" err="1">
                <a:solidFill>
                  <a:srgbClr val="FFFF00"/>
                </a:solidFill>
              </a:rPr>
              <a:t>виникло</a:t>
            </a:r>
            <a:r>
              <a:rPr lang="ru-RU" sz="4400" b="1" i="1" dirty="0">
                <a:solidFill>
                  <a:srgbClr val="FFFF00"/>
                </a:solidFill>
              </a:rPr>
              <a:t> в 1868 </a:t>
            </a:r>
            <a:r>
              <a:rPr lang="ru-RU" sz="4400" b="1" i="1" dirty="0" err="1">
                <a:solidFill>
                  <a:srgbClr val="FFFF00"/>
                </a:solidFill>
              </a:rPr>
              <a:t>році</a:t>
            </a:r>
            <a:r>
              <a:rPr lang="ru-RU" sz="4400" b="1" i="1" dirty="0">
                <a:solidFill>
                  <a:srgbClr val="FFFF00"/>
                </a:solidFill>
              </a:rPr>
              <a:t> в </a:t>
            </a:r>
            <a:r>
              <a:rPr lang="ru-RU" sz="4400" b="1" i="1" dirty="0" err="1">
                <a:solidFill>
                  <a:srgbClr val="FFFF00"/>
                </a:solidFill>
              </a:rPr>
              <a:t>Галичині</a:t>
            </a:r>
            <a:r>
              <a:rPr lang="ru-RU" sz="4400" b="1" i="1" dirty="0">
                <a:solidFill>
                  <a:srgbClr val="FFFF00"/>
                </a:solidFill>
              </a:rPr>
              <a:t> як </a:t>
            </a:r>
            <a:r>
              <a:rPr lang="ru-RU" sz="4400" b="1" i="1" dirty="0" err="1">
                <a:solidFill>
                  <a:srgbClr val="FFFF00"/>
                </a:solidFill>
              </a:rPr>
              <a:t>противага</a:t>
            </a:r>
            <a:r>
              <a:rPr lang="ru-RU" sz="4400" b="1" i="1" dirty="0">
                <a:solidFill>
                  <a:srgbClr val="FFFF00"/>
                </a:solidFill>
              </a:rPr>
              <a:t> </a:t>
            </a:r>
            <a:r>
              <a:rPr lang="ru-RU" sz="4400" b="1" i="1" dirty="0" err="1">
                <a:solidFill>
                  <a:srgbClr val="FFFF00"/>
                </a:solidFill>
              </a:rPr>
              <a:t>антиукраїнським</a:t>
            </a:r>
            <a:r>
              <a:rPr lang="ru-RU" sz="4400" b="1" i="1" dirty="0">
                <a:solidFill>
                  <a:srgbClr val="FFFF00"/>
                </a:solidFill>
              </a:rPr>
              <a:t> </a:t>
            </a:r>
            <a:r>
              <a:rPr lang="ru-RU" sz="4400" b="1" i="1" dirty="0" err="1">
                <a:solidFill>
                  <a:srgbClr val="FFFF00"/>
                </a:solidFill>
              </a:rPr>
              <a:t>течіям</a:t>
            </a:r>
            <a:r>
              <a:rPr lang="ru-RU" sz="4400" b="1" i="1" dirty="0">
                <a:solidFill>
                  <a:srgbClr val="FFFF00"/>
                </a:solidFill>
              </a:rPr>
              <a:t> у культурному </a:t>
            </a:r>
            <a:r>
              <a:rPr lang="ru-RU" sz="4400" b="1" i="1" dirty="0" err="1">
                <a:solidFill>
                  <a:srgbClr val="FFFF00"/>
                </a:solidFill>
              </a:rPr>
              <a:t>житті</a:t>
            </a:r>
            <a:r>
              <a:rPr lang="ru-RU" sz="4400" b="1" i="1" dirty="0">
                <a:solidFill>
                  <a:srgbClr val="FFFF00"/>
                </a:solidFill>
              </a:rPr>
              <a:t>: </a:t>
            </a:r>
            <a:r>
              <a:rPr lang="ru-RU" sz="4400" b="1" i="1" dirty="0" err="1">
                <a:solidFill>
                  <a:srgbClr val="FFFF00"/>
                </a:solidFill>
              </a:rPr>
              <a:t>колонізаторській</a:t>
            </a:r>
            <a:r>
              <a:rPr lang="ru-RU" sz="4400" b="1" i="1" dirty="0">
                <a:solidFill>
                  <a:srgbClr val="FFFF00"/>
                </a:solidFill>
              </a:rPr>
              <a:t>, </a:t>
            </a:r>
            <a:r>
              <a:rPr lang="ru-RU" sz="4400" b="1" i="1" dirty="0" err="1">
                <a:solidFill>
                  <a:srgbClr val="FFFF00"/>
                </a:solidFill>
              </a:rPr>
              <a:t>підтримуваній</a:t>
            </a:r>
            <a:r>
              <a:rPr lang="ru-RU" sz="4400" b="1" i="1" dirty="0">
                <a:solidFill>
                  <a:srgbClr val="FFFF00"/>
                </a:solidFill>
              </a:rPr>
              <a:t> </a:t>
            </a:r>
            <a:r>
              <a:rPr lang="ru-RU" sz="4400" b="1" i="1" dirty="0" err="1">
                <a:solidFill>
                  <a:srgbClr val="FFFF00"/>
                </a:solidFill>
              </a:rPr>
              <a:t>цісарською</a:t>
            </a:r>
            <a:r>
              <a:rPr lang="ru-RU" sz="4400" b="1" i="1" dirty="0">
                <a:solidFill>
                  <a:srgbClr val="FFFF00"/>
                </a:solidFill>
              </a:rPr>
              <a:t> </a:t>
            </a:r>
            <a:r>
              <a:rPr lang="ru-RU" sz="4400" b="1" i="1" dirty="0" err="1">
                <a:solidFill>
                  <a:srgbClr val="FFFF00"/>
                </a:solidFill>
              </a:rPr>
              <a:t>владою</a:t>
            </a:r>
            <a:r>
              <a:rPr lang="ru-RU" sz="4400" b="1" i="1" dirty="0">
                <a:solidFill>
                  <a:srgbClr val="FFFF00"/>
                </a:solidFill>
              </a:rPr>
              <a:t>, — з одного боку, і </a:t>
            </a:r>
            <a:r>
              <a:rPr lang="ru-RU" sz="4400" b="1" i="1" dirty="0" err="1">
                <a:solidFill>
                  <a:srgbClr val="FFFF00"/>
                </a:solidFill>
              </a:rPr>
              <a:t>русофільській</a:t>
            </a:r>
            <a:r>
              <a:rPr lang="ru-RU" sz="4400" b="1" i="1" dirty="0">
                <a:solidFill>
                  <a:srgbClr val="FFFF00"/>
                </a:solidFill>
              </a:rPr>
              <a:t>, — з другого.</a:t>
            </a:r>
          </a:p>
        </p:txBody>
      </p:sp>
    </p:spTree>
    <p:extLst>
      <p:ext uri="{BB962C8B-B14F-4D97-AF65-F5344CB8AC3E}">
        <p14:creationId xmlns:p14="http://schemas.microsoft.com/office/powerpoint/2010/main" val="348284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404664"/>
            <a:ext cx="9145016" cy="5616624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4800" b="1" i="1" dirty="0" err="1">
                <a:solidFill>
                  <a:srgbClr val="FFFF00"/>
                </a:solidFill>
              </a:rPr>
              <a:t>Основним</a:t>
            </a:r>
            <a:r>
              <a:rPr lang="ru-RU" sz="4800" b="1" i="1" dirty="0">
                <a:solidFill>
                  <a:srgbClr val="FFFF00"/>
                </a:solidFill>
              </a:rPr>
              <a:t> </a:t>
            </a:r>
            <a:r>
              <a:rPr lang="ru-RU" sz="4800" b="1" i="1" dirty="0" err="1">
                <a:solidFill>
                  <a:srgbClr val="FFFF00"/>
                </a:solidFill>
              </a:rPr>
              <a:t>завданням</a:t>
            </a:r>
            <a:r>
              <a:rPr lang="ru-RU" sz="4800" b="1" i="1" dirty="0">
                <a:solidFill>
                  <a:srgbClr val="FFFF00"/>
                </a:solidFill>
              </a:rPr>
              <a:t> </a:t>
            </a:r>
            <a:r>
              <a:rPr lang="ru-RU" sz="4800" b="1" i="1" dirty="0" err="1">
                <a:solidFill>
                  <a:srgbClr val="FFFF00"/>
                </a:solidFill>
              </a:rPr>
              <a:t>товариства</a:t>
            </a:r>
            <a:r>
              <a:rPr lang="ru-RU" sz="4800" b="1" i="1" dirty="0">
                <a:solidFill>
                  <a:srgbClr val="FFFF00"/>
                </a:solidFill>
              </a:rPr>
              <a:t> стало </a:t>
            </a:r>
            <a:r>
              <a:rPr lang="ru-RU" sz="4800" b="1" i="1" dirty="0" err="1">
                <a:solidFill>
                  <a:srgbClr val="FFFF00"/>
                </a:solidFill>
              </a:rPr>
              <a:t>сприяння</a:t>
            </a:r>
            <a:r>
              <a:rPr lang="ru-RU" sz="4800" b="1" i="1" dirty="0">
                <a:solidFill>
                  <a:srgbClr val="FFFF00"/>
                </a:solidFill>
              </a:rPr>
              <a:t> </a:t>
            </a:r>
            <a:r>
              <a:rPr lang="ru-RU" sz="4800" b="1" i="1" dirty="0" err="1">
                <a:solidFill>
                  <a:srgbClr val="FFFF00"/>
                </a:solidFill>
              </a:rPr>
              <a:t>просвіті</a:t>
            </a:r>
            <a:r>
              <a:rPr lang="ru-RU" sz="4800" b="1" i="1" dirty="0">
                <a:solidFill>
                  <a:srgbClr val="FFFF00"/>
                </a:solidFill>
              </a:rPr>
              <a:t> </a:t>
            </a:r>
            <a:r>
              <a:rPr lang="ru-RU" sz="4800" b="1" i="1" dirty="0" err="1">
                <a:solidFill>
                  <a:srgbClr val="FFFF00"/>
                </a:solidFill>
              </a:rPr>
              <a:t>українського</a:t>
            </a:r>
            <a:r>
              <a:rPr lang="ru-RU" sz="4800" b="1" i="1" dirty="0">
                <a:solidFill>
                  <a:srgbClr val="FFFF00"/>
                </a:solidFill>
              </a:rPr>
              <a:t> народу в культурному, </a:t>
            </a:r>
            <a:r>
              <a:rPr lang="ru-RU" sz="4800" b="1" i="1" dirty="0" err="1">
                <a:solidFill>
                  <a:srgbClr val="FFFF00"/>
                </a:solidFill>
              </a:rPr>
              <a:t>національно-політичному</a:t>
            </a:r>
            <a:r>
              <a:rPr lang="ru-RU" sz="4800" b="1" i="1" dirty="0">
                <a:solidFill>
                  <a:srgbClr val="FFFF00"/>
                </a:solidFill>
              </a:rPr>
              <a:t> та </a:t>
            </a:r>
            <a:r>
              <a:rPr lang="ru-RU" sz="4800" b="1" i="1" dirty="0" err="1">
                <a:solidFill>
                  <a:srgbClr val="FFFF00"/>
                </a:solidFill>
              </a:rPr>
              <a:t>економічному</a:t>
            </a:r>
            <a:r>
              <a:rPr lang="ru-RU" sz="4800" b="1" i="1" dirty="0">
                <a:solidFill>
                  <a:srgbClr val="FFFF00"/>
                </a:solidFill>
              </a:rPr>
              <a:t> </a:t>
            </a:r>
            <a:r>
              <a:rPr lang="ru-RU" sz="4800" b="1" i="1" dirty="0" err="1">
                <a:solidFill>
                  <a:srgbClr val="FFFF00"/>
                </a:solidFill>
              </a:rPr>
              <a:t>напрямках</a:t>
            </a:r>
            <a:r>
              <a:rPr lang="ru-RU" sz="4800" b="1" i="1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2537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116632"/>
            <a:ext cx="9505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FF00"/>
                </a:solidFill>
              </a:rPr>
              <a:t>       </a:t>
            </a:r>
            <a:r>
              <a:rPr lang="ru-RU" b="1" i="1" dirty="0" err="1" smtClean="0">
                <a:solidFill>
                  <a:srgbClr val="FFFF00"/>
                </a:solidFill>
              </a:rPr>
              <a:t>Його</a:t>
            </a:r>
            <a:r>
              <a:rPr lang="ru-RU" b="1" i="1" dirty="0" smtClean="0">
                <a:solidFill>
                  <a:srgbClr val="FFFF00"/>
                </a:solidFill>
              </a:rPr>
              <a:t> створили </a:t>
            </a:r>
            <a:r>
              <a:rPr lang="ru-RU" b="1" i="1" dirty="0" err="1" smtClean="0">
                <a:solidFill>
                  <a:srgbClr val="FFFF00"/>
                </a:solidFill>
              </a:rPr>
              <a:t>майже</a:t>
            </a:r>
            <a:r>
              <a:rPr lang="ru-RU" b="1" i="1" dirty="0" smtClean="0">
                <a:solidFill>
                  <a:srgbClr val="FFFF00"/>
                </a:solidFill>
              </a:rPr>
              <a:t> </a:t>
            </a:r>
            <a:r>
              <a:rPr lang="ru-RU" b="1" i="1" dirty="0">
                <a:solidFill>
                  <a:srgbClr val="FFFF00"/>
                </a:solidFill>
              </a:rPr>
              <a:t>60 </a:t>
            </a:r>
            <a:r>
              <a:rPr lang="ru-RU" b="1" i="1" dirty="0" err="1">
                <a:solidFill>
                  <a:srgbClr val="FFFF00"/>
                </a:solidFill>
              </a:rPr>
              <a:t>студентів</a:t>
            </a:r>
            <a:r>
              <a:rPr lang="ru-RU" b="1" i="1" dirty="0">
                <a:solidFill>
                  <a:srgbClr val="FFFF00"/>
                </a:solidFill>
              </a:rPr>
              <a:t> на </a:t>
            </a:r>
            <a:r>
              <a:rPr lang="ru-RU" b="1" i="1" dirty="0" err="1">
                <a:solidFill>
                  <a:srgbClr val="FFFF00"/>
                </a:solidFill>
              </a:rPr>
              <a:t>чолі</a:t>
            </a:r>
            <a:r>
              <a:rPr lang="ru-RU" b="1" i="1" dirty="0">
                <a:solidFill>
                  <a:srgbClr val="FFFF00"/>
                </a:solidFill>
              </a:rPr>
              <a:t> з Анатолем </a:t>
            </a:r>
            <a:r>
              <a:rPr lang="ru-RU" b="1" i="1" dirty="0" err="1">
                <a:solidFill>
                  <a:srgbClr val="FFFF00"/>
                </a:solidFill>
              </a:rPr>
              <a:t>Вахнянином</a:t>
            </a:r>
            <a:endParaRPr lang="ru-RU" b="1" i="1" dirty="0">
              <a:solidFill>
                <a:srgbClr val="FFFF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15" y="764704"/>
            <a:ext cx="3877545" cy="577190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355976" y="908720"/>
            <a:ext cx="46085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>
                <a:solidFill>
                  <a:srgbClr val="FFFF00"/>
                </a:solidFill>
              </a:rPr>
              <a:t>Анато́ль</a:t>
            </a:r>
            <a:r>
              <a:rPr lang="ru-RU" sz="2400" b="1" i="1" dirty="0">
                <a:solidFill>
                  <a:srgbClr val="FFFF00"/>
                </a:solidFill>
              </a:rPr>
              <a:t> (Наталь) Климович </a:t>
            </a:r>
            <a:r>
              <a:rPr lang="ru-RU" sz="2400" b="1" i="1" dirty="0" err="1">
                <a:solidFill>
                  <a:srgbClr val="FFFF00"/>
                </a:solidFill>
              </a:rPr>
              <a:t>Вахня́нин</a:t>
            </a:r>
            <a:r>
              <a:rPr lang="ru-RU" sz="2400" b="1" i="1" dirty="0">
                <a:solidFill>
                  <a:srgbClr val="FFFF00"/>
                </a:solidFill>
              </a:rPr>
              <a:t> </a:t>
            </a:r>
            <a:r>
              <a:rPr lang="ru-RU" sz="2400" b="1" i="1" dirty="0" smtClean="0">
                <a:solidFill>
                  <a:srgbClr val="FFFF00"/>
                </a:solidFill>
              </a:rPr>
              <a:t>(* </a:t>
            </a:r>
            <a:r>
              <a:rPr lang="ru-RU" sz="2400" b="1" i="1" dirty="0">
                <a:solidFill>
                  <a:srgbClr val="FFFF00"/>
                </a:solidFill>
              </a:rPr>
              <a:t>19 </a:t>
            </a:r>
            <a:r>
              <a:rPr lang="ru-RU" sz="2400" b="1" i="1" dirty="0" err="1">
                <a:solidFill>
                  <a:srgbClr val="FFFF00"/>
                </a:solidFill>
              </a:rPr>
              <a:t>вересня</a:t>
            </a:r>
            <a:r>
              <a:rPr lang="ru-RU" sz="2400" b="1" i="1" dirty="0">
                <a:solidFill>
                  <a:srgbClr val="FFFF00"/>
                </a:solidFill>
              </a:rPr>
              <a:t> 1841 — † 11 лютого 1908) — </a:t>
            </a:r>
            <a:r>
              <a:rPr lang="ru-RU" sz="2400" b="1" i="1" dirty="0" err="1">
                <a:solidFill>
                  <a:srgbClr val="FFFF00"/>
                </a:solidFill>
              </a:rPr>
              <a:t>український</a:t>
            </a:r>
            <a:r>
              <a:rPr lang="ru-RU" sz="2400" b="1" i="1" dirty="0">
                <a:solidFill>
                  <a:srgbClr val="FFFF00"/>
                </a:solidFill>
              </a:rPr>
              <a:t> </a:t>
            </a:r>
            <a:r>
              <a:rPr lang="ru-RU" sz="2400" b="1" i="1" dirty="0" err="1">
                <a:solidFill>
                  <a:srgbClr val="FFFF00"/>
                </a:solidFill>
              </a:rPr>
              <a:t>громадсько-політичний</a:t>
            </a:r>
            <a:r>
              <a:rPr lang="ru-RU" sz="2400" b="1" i="1" dirty="0">
                <a:solidFill>
                  <a:srgbClr val="FFFF00"/>
                </a:solidFill>
              </a:rPr>
              <a:t> </a:t>
            </a:r>
            <a:r>
              <a:rPr lang="ru-RU" sz="2400" b="1" i="1" dirty="0" err="1">
                <a:solidFill>
                  <a:srgbClr val="FFFF00"/>
                </a:solidFill>
              </a:rPr>
              <a:t>діяч</a:t>
            </a:r>
            <a:r>
              <a:rPr lang="ru-RU" sz="2400" b="1" i="1" dirty="0">
                <a:solidFill>
                  <a:srgbClr val="FFFF00"/>
                </a:solidFill>
              </a:rPr>
              <a:t>, композитор, педагог і </a:t>
            </a:r>
            <a:r>
              <a:rPr lang="ru-RU" sz="2400" b="1" i="1" dirty="0" err="1">
                <a:solidFill>
                  <a:srgbClr val="FFFF00"/>
                </a:solidFill>
              </a:rPr>
              <a:t>журналіст</a:t>
            </a:r>
            <a:r>
              <a:rPr lang="ru-RU" sz="2400" b="1" i="1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812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008" y="548680"/>
            <a:ext cx="8928992" cy="4968552"/>
          </a:xfrm>
        </p:spPr>
        <p:txBody>
          <a:bodyPr>
            <a:noAutofit/>
          </a:bodyPr>
          <a:lstStyle/>
          <a:p>
            <a:r>
              <a:rPr lang="ru-RU" sz="4400" b="1" i="1" dirty="0">
                <a:solidFill>
                  <a:srgbClr val="FFFF00"/>
                </a:solidFill>
              </a:rPr>
              <a:t>Редактором </a:t>
            </a:r>
            <a:r>
              <a:rPr lang="ru-RU" sz="4400" b="1" i="1" dirty="0" err="1">
                <a:solidFill>
                  <a:srgbClr val="FFFF00"/>
                </a:solidFill>
              </a:rPr>
              <a:t>популярних</a:t>
            </a:r>
            <a:r>
              <a:rPr lang="ru-RU" sz="4400" b="1" i="1" dirty="0">
                <a:solidFill>
                  <a:srgbClr val="FFFF00"/>
                </a:solidFill>
              </a:rPr>
              <a:t> </a:t>
            </a:r>
            <a:r>
              <a:rPr lang="ru-RU" sz="4400" b="1" i="1" dirty="0" err="1">
                <a:solidFill>
                  <a:srgbClr val="FFFF00"/>
                </a:solidFill>
              </a:rPr>
              <a:t>видань</a:t>
            </a:r>
            <a:r>
              <a:rPr lang="ru-RU" sz="4400" b="1" i="1" dirty="0">
                <a:solidFill>
                  <a:srgbClr val="FFFF00"/>
                </a:solidFill>
              </a:rPr>
              <a:t> «</a:t>
            </a:r>
            <a:r>
              <a:rPr lang="ru-RU" sz="4400" b="1" i="1" dirty="0" err="1">
                <a:solidFill>
                  <a:srgbClr val="FFFF00"/>
                </a:solidFill>
              </a:rPr>
              <a:t>Просвіти</a:t>
            </a:r>
            <a:r>
              <a:rPr lang="ru-RU" sz="4400" b="1" i="1" dirty="0">
                <a:solidFill>
                  <a:srgbClr val="FFFF00"/>
                </a:solidFill>
              </a:rPr>
              <a:t>» </a:t>
            </a:r>
            <a:r>
              <a:rPr lang="ru-RU" sz="4400" b="1" i="1" dirty="0" err="1">
                <a:solidFill>
                  <a:srgbClr val="FFFF00"/>
                </a:solidFill>
              </a:rPr>
              <a:t>був</a:t>
            </a:r>
            <a:r>
              <a:rPr lang="ru-RU" sz="4400" b="1" i="1" dirty="0">
                <a:solidFill>
                  <a:srgbClr val="FFFF00"/>
                </a:solidFill>
              </a:rPr>
              <a:t> </a:t>
            </a:r>
            <a:r>
              <a:rPr lang="ru-RU" sz="4400" b="1" i="1" dirty="0" err="1">
                <a:solidFill>
                  <a:srgbClr val="FFFF00"/>
                </a:solidFill>
              </a:rPr>
              <a:t>письменник</a:t>
            </a:r>
            <a:r>
              <a:rPr lang="ru-RU" sz="4400" b="1" i="1" dirty="0">
                <a:solidFill>
                  <a:srgbClr val="FFFF00"/>
                </a:solidFill>
              </a:rPr>
              <a:t> </a:t>
            </a:r>
            <a:r>
              <a:rPr lang="ru-RU" sz="4400" b="1" i="1" dirty="0" err="1">
                <a:solidFill>
                  <a:srgbClr val="FFFF00"/>
                </a:solidFill>
              </a:rPr>
              <a:t>Юрій</a:t>
            </a:r>
            <a:r>
              <a:rPr lang="ru-RU" sz="4400" b="1" i="1" dirty="0">
                <a:solidFill>
                  <a:srgbClr val="FFFF00"/>
                </a:solidFill>
              </a:rPr>
              <a:t> </a:t>
            </a:r>
            <a:r>
              <a:rPr lang="ru-RU" sz="4400" b="1" i="1" dirty="0" err="1">
                <a:solidFill>
                  <a:srgbClr val="FFFF00"/>
                </a:solidFill>
              </a:rPr>
              <a:t>Федькович</a:t>
            </a:r>
            <a:r>
              <a:rPr lang="ru-RU" sz="4400" b="1" i="1" dirty="0">
                <a:solidFill>
                  <a:srgbClr val="FFFF00"/>
                </a:solidFill>
              </a:rPr>
              <a:t>. </a:t>
            </a:r>
            <a:r>
              <a:rPr lang="ru-RU" sz="4400" b="1" i="1" dirty="0" err="1">
                <a:solidFill>
                  <a:srgbClr val="FFFF00"/>
                </a:solidFill>
              </a:rPr>
              <a:t>Товариство</a:t>
            </a:r>
            <a:r>
              <a:rPr lang="ru-RU" sz="4400" b="1" i="1" dirty="0">
                <a:solidFill>
                  <a:srgbClr val="FFFF00"/>
                </a:solidFill>
              </a:rPr>
              <a:t> </a:t>
            </a:r>
            <a:r>
              <a:rPr lang="ru-RU" sz="4400" b="1" i="1" dirty="0" err="1">
                <a:solidFill>
                  <a:srgbClr val="FFFF00"/>
                </a:solidFill>
              </a:rPr>
              <a:t>Галичини</a:t>
            </a:r>
            <a:r>
              <a:rPr lang="ru-RU" sz="4400" b="1" i="1" dirty="0">
                <a:solidFill>
                  <a:srgbClr val="FFFF00"/>
                </a:solidFill>
              </a:rPr>
              <a:t> </a:t>
            </a:r>
            <a:r>
              <a:rPr lang="ru-RU" sz="4400" b="1" i="1" dirty="0" err="1">
                <a:solidFill>
                  <a:srgbClr val="FFFF00"/>
                </a:solidFill>
              </a:rPr>
              <a:t>обмінювалось</a:t>
            </a:r>
            <a:r>
              <a:rPr lang="ru-RU" sz="4400" b="1" i="1" dirty="0">
                <a:solidFill>
                  <a:srgbClr val="FFFF00"/>
                </a:solidFill>
              </a:rPr>
              <a:t> </a:t>
            </a:r>
            <a:r>
              <a:rPr lang="ru-RU" sz="4400" b="1" i="1" dirty="0" err="1">
                <a:solidFill>
                  <a:srgbClr val="FFFF00"/>
                </a:solidFill>
              </a:rPr>
              <a:t>друкованою</a:t>
            </a:r>
            <a:r>
              <a:rPr lang="ru-RU" sz="4400" b="1" i="1" dirty="0">
                <a:solidFill>
                  <a:srgbClr val="FFFF00"/>
                </a:solidFill>
              </a:rPr>
              <a:t> </a:t>
            </a:r>
            <a:r>
              <a:rPr lang="ru-RU" sz="4400" b="1" i="1" dirty="0" err="1">
                <a:solidFill>
                  <a:srgbClr val="FFFF00"/>
                </a:solidFill>
              </a:rPr>
              <a:t>продукцією</a:t>
            </a:r>
            <a:r>
              <a:rPr lang="ru-RU" sz="4400" b="1" i="1" dirty="0">
                <a:solidFill>
                  <a:srgbClr val="FFFF00"/>
                </a:solidFill>
              </a:rPr>
              <a:t> </a:t>
            </a:r>
            <a:r>
              <a:rPr lang="ru-RU" sz="4400" b="1" i="1" dirty="0" err="1">
                <a:solidFill>
                  <a:srgbClr val="FFFF00"/>
                </a:solidFill>
              </a:rPr>
              <a:t>зі</a:t>
            </a:r>
            <a:r>
              <a:rPr lang="ru-RU" sz="4400" b="1" i="1" dirty="0">
                <a:solidFill>
                  <a:srgbClr val="FFFF00"/>
                </a:solidFill>
              </a:rPr>
              <a:t> </a:t>
            </a:r>
            <a:r>
              <a:rPr lang="ru-RU" sz="4400" b="1" i="1" dirty="0" err="1">
                <a:solidFill>
                  <a:srgbClr val="FFFF00"/>
                </a:solidFill>
              </a:rPr>
              <a:t>світовими</a:t>
            </a:r>
            <a:r>
              <a:rPr lang="ru-RU" sz="4400" b="1" i="1" dirty="0">
                <a:solidFill>
                  <a:srgbClr val="FFFF00"/>
                </a:solidFill>
              </a:rPr>
              <a:t> </a:t>
            </a:r>
            <a:r>
              <a:rPr lang="ru-RU" sz="4400" b="1" i="1" dirty="0" err="1">
                <a:solidFill>
                  <a:srgbClr val="FFFF00"/>
                </a:solidFill>
              </a:rPr>
              <a:t>організаціями</a:t>
            </a:r>
            <a:r>
              <a:rPr lang="ru-RU" sz="4400" b="1" i="1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381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4104456" cy="6382648"/>
          </a:xfrm>
        </p:spPr>
      </p:pic>
      <p:sp>
        <p:nvSpPr>
          <p:cNvPr id="5" name="TextBox 4"/>
          <p:cNvSpPr txBox="1"/>
          <p:nvPr/>
        </p:nvSpPr>
        <p:spPr>
          <a:xfrm>
            <a:off x="4572000" y="404664"/>
            <a:ext cx="446449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dirty="0">
                <a:solidFill>
                  <a:srgbClr val="FFFF00"/>
                </a:solidFill>
              </a:rPr>
              <a:t>О́сип Ю́рій Федько́вич (повне ім'я і прізвище — Осип Домінік Гординський де Федькович; псевдоніми: Гуцулневір Юрій Коссован, О. Ф. та ін.; * 8 серпня 1834, Путила — † 11 січня 1888, Чернівці) — український письменник романтичного напряму, предвісник українського національного відродження Буковини.</a:t>
            </a:r>
            <a:endParaRPr lang="ru-RU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332656"/>
            <a:ext cx="7848872" cy="2057405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b="1" i="1" dirty="0">
                <a:solidFill>
                  <a:srgbClr val="FFFF00"/>
                </a:solidFill>
              </a:rPr>
              <a:t>У 1891 </a:t>
            </a:r>
            <a:r>
              <a:rPr lang="ru-RU" b="1" i="1" dirty="0" err="1">
                <a:solidFill>
                  <a:srgbClr val="FFFF00"/>
                </a:solidFill>
              </a:rPr>
              <a:t>році</a:t>
            </a:r>
            <a:r>
              <a:rPr lang="ru-RU" b="1" i="1" dirty="0">
                <a:solidFill>
                  <a:srgbClr val="FFFF00"/>
                </a:solidFill>
              </a:rPr>
              <a:t> «</a:t>
            </a:r>
            <a:r>
              <a:rPr lang="ru-RU" b="1" i="1" dirty="0" err="1">
                <a:solidFill>
                  <a:srgbClr val="FFFF00"/>
                </a:solidFill>
              </a:rPr>
              <a:t>Просвіта</a:t>
            </a:r>
            <a:r>
              <a:rPr lang="ru-RU" b="1" i="1" dirty="0">
                <a:solidFill>
                  <a:srgbClr val="FFFF00"/>
                </a:solidFill>
              </a:rPr>
              <a:t>» </a:t>
            </a:r>
            <a:r>
              <a:rPr lang="ru-RU" b="1" i="1" dirty="0" err="1">
                <a:solidFill>
                  <a:srgbClr val="FFFF00"/>
                </a:solidFill>
              </a:rPr>
              <a:t>окрім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b="1" i="1" dirty="0" err="1">
                <a:solidFill>
                  <a:srgbClr val="FFFF00"/>
                </a:solidFill>
              </a:rPr>
              <a:t>популяризації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b="1" i="1" dirty="0" err="1">
                <a:solidFill>
                  <a:srgbClr val="FFFF00"/>
                </a:solidFill>
              </a:rPr>
              <a:t>рідного</a:t>
            </a:r>
            <a:r>
              <a:rPr lang="ru-RU" b="1" i="1" dirty="0">
                <a:solidFill>
                  <a:srgbClr val="FFFF00"/>
                </a:solidFill>
              </a:rPr>
              <a:t> слова, </a:t>
            </a:r>
            <a:r>
              <a:rPr lang="ru-RU" b="1" i="1" dirty="0" err="1">
                <a:solidFill>
                  <a:srgbClr val="FFFF00"/>
                </a:solidFill>
              </a:rPr>
              <a:t>культури</a:t>
            </a:r>
            <a:r>
              <a:rPr lang="ru-RU" b="1" i="1" dirty="0">
                <a:solidFill>
                  <a:srgbClr val="FFFF00"/>
                </a:solidFill>
              </a:rPr>
              <a:t> почала </a:t>
            </a:r>
            <a:r>
              <a:rPr lang="ru-RU" b="1" i="1" dirty="0" err="1">
                <a:solidFill>
                  <a:srgbClr val="FFFF00"/>
                </a:solidFill>
              </a:rPr>
              <a:t>займатись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b="1" i="1" dirty="0" err="1">
                <a:solidFill>
                  <a:srgbClr val="FFFF00"/>
                </a:solidFill>
              </a:rPr>
              <a:t>економічною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b="1" i="1" dirty="0" err="1">
                <a:solidFill>
                  <a:srgbClr val="FFFF00"/>
                </a:solidFill>
              </a:rPr>
              <a:t>діяльністю</a:t>
            </a:r>
            <a:r>
              <a:rPr lang="ru-RU" b="1" i="1" dirty="0">
                <a:solidFill>
                  <a:srgbClr val="FFFF00"/>
                </a:solidFill>
              </a:rPr>
              <a:t>. </a:t>
            </a:r>
            <a:r>
              <a:rPr lang="ru-RU" b="1" i="1" u="sng" dirty="0" err="1">
                <a:solidFill>
                  <a:srgbClr val="FFFF00"/>
                </a:solidFill>
              </a:rPr>
              <a:t>Товариство</a:t>
            </a:r>
            <a:r>
              <a:rPr lang="ru-RU" b="1" i="1" u="sng" dirty="0">
                <a:solidFill>
                  <a:srgbClr val="FFFF00"/>
                </a:solidFill>
              </a:rPr>
              <a:t> </a:t>
            </a:r>
            <a:r>
              <a:rPr lang="ru-RU" b="1" i="1" u="sng" dirty="0" err="1" smtClean="0">
                <a:solidFill>
                  <a:srgbClr val="FFFF00"/>
                </a:solidFill>
              </a:rPr>
              <a:t>заснувало</a:t>
            </a:r>
            <a:r>
              <a:rPr lang="ru-RU" b="1" i="1" u="sng" dirty="0" smtClean="0">
                <a:solidFill>
                  <a:srgbClr val="FFFF00"/>
                </a:solidFill>
              </a:rPr>
              <a:t>:</a:t>
            </a:r>
            <a:endParaRPr lang="ru-RU" b="1" i="1" u="sng" dirty="0">
              <a:solidFill>
                <a:srgbClr val="FFFF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2420888"/>
            <a:ext cx="187220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>
                <a:solidFill>
                  <a:srgbClr val="0070C0"/>
                </a:solidFill>
              </a:rPr>
              <a:t>рільничо-господарські</a:t>
            </a:r>
            <a:r>
              <a:rPr lang="ru-RU" b="1" i="1" dirty="0">
                <a:solidFill>
                  <a:srgbClr val="0070C0"/>
                </a:solidFill>
              </a:rPr>
              <a:t> та </a:t>
            </a:r>
            <a:r>
              <a:rPr lang="ru-RU" b="1" i="1" dirty="0" err="1">
                <a:solidFill>
                  <a:srgbClr val="0070C0"/>
                </a:solidFill>
              </a:rPr>
              <a:t>промислові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спілки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71800" y="2419161"/>
            <a:ext cx="129614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b="1" i="1" dirty="0" err="1">
                <a:solidFill>
                  <a:srgbClr val="0070C0"/>
                </a:solidFill>
              </a:rPr>
              <a:t>крамниці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16016" y="2390061"/>
            <a:ext cx="1584176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>
                <a:solidFill>
                  <a:srgbClr val="0070C0"/>
                </a:solidFill>
              </a:rPr>
              <a:t>ощадні</a:t>
            </a:r>
            <a:r>
              <a:rPr lang="ru-RU" b="1" i="1" dirty="0">
                <a:solidFill>
                  <a:srgbClr val="0070C0"/>
                </a:solidFill>
              </a:rPr>
              <a:t> та </a:t>
            </a:r>
            <a:r>
              <a:rPr lang="ru-RU" b="1" i="1" dirty="0" err="1">
                <a:solidFill>
                  <a:srgbClr val="0070C0"/>
                </a:solidFill>
              </a:rPr>
              <a:t>позичкові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каси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092280" y="2390061"/>
            <a:ext cx="165618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>
                <a:solidFill>
                  <a:srgbClr val="0070C0"/>
                </a:solidFill>
              </a:rPr>
              <a:t>господарські</a:t>
            </a:r>
            <a:r>
              <a:rPr lang="ru-RU" b="1" i="1" dirty="0">
                <a:solidFill>
                  <a:srgbClr val="0070C0"/>
                </a:solidFill>
              </a:rPr>
              <a:t> і </a:t>
            </a:r>
            <a:r>
              <a:rPr lang="ru-RU" b="1" i="1" dirty="0" err="1">
                <a:solidFill>
                  <a:srgbClr val="0070C0"/>
                </a:solidFill>
              </a:rPr>
              <a:t>промислові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школи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9532" y="4005063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</a:rPr>
              <a:t>А </a:t>
            </a:r>
            <a:r>
              <a:rPr lang="ru-RU" sz="2800" b="1" i="1" dirty="0" err="1" smtClean="0">
                <a:solidFill>
                  <a:srgbClr val="FFFF00"/>
                </a:solidFill>
              </a:rPr>
              <a:t>також</a:t>
            </a:r>
            <a:r>
              <a:rPr lang="ru-RU" sz="2800" b="1" i="1" dirty="0" smtClean="0">
                <a:solidFill>
                  <a:srgbClr val="FFFF00"/>
                </a:solidFill>
              </a:rPr>
              <a:t> </a:t>
            </a:r>
            <a:r>
              <a:rPr lang="ru-RU" sz="2800" b="1" i="1" dirty="0" err="1" smtClean="0">
                <a:solidFill>
                  <a:srgbClr val="FFFF00"/>
                </a:solidFill>
              </a:rPr>
              <a:t>допомагало</a:t>
            </a:r>
            <a:r>
              <a:rPr lang="ru-RU" sz="2800" b="1" i="1" dirty="0" smtClean="0">
                <a:solidFill>
                  <a:srgbClr val="FFFF00"/>
                </a:solidFill>
              </a:rPr>
              <a:t> </a:t>
            </a:r>
            <a:r>
              <a:rPr lang="ru-RU" sz="2800" b="1" i="1" dirty="0">
                <a:solidFill>
                  <a:srgbClr val="FFFF00"/>
                </a:solidFill>
              </a:rPr>
              <a:t>людям </a:t>
            </a:r>
            <a:r>
              <a:rPr lang="ru-RU" sz="2800" b="1" i="1" dirty="0" err="1">
                <a:solidFill>
                  <a:srgbClr val="FFFF00"/>
                </a:solidFill>
              </a:rPr>
              <a:t>придбати</a:t>
            </a:r>
            <a:r>
              <a:rPr lang="ru-RU" sz="2800" b="1" i="1" dirty="0">
                <a:solidFill>
                  <a:srgbClr val="FFFF00"/>
                </a:solidFill>
              </a:rPr>
              <a:t> </a:t>
            </a:r>
            <a:r>
              <a:rPr lang="ru-RU" sz="2800" b="1" i="1" dirty="0" err="1">
                <a:solidFill>
                  <a:srgbClr val="FFFF00"/>
                </a:solidFill>
              </a:rPr>
              <a:t>якісне</a:t>
            </a:r>
            <a:r>
              <a:rPr lang="ru-RU" sz="2800" b="1" i="1" dirty="0">
                <a:solidFill>
                  <a:srgbClr val="FFFF00"/>
                </a:solidFill>
              </a:rPr>
              <a:t> </a:t>
            </a:r>
            <a:r>
              <a:rPr lang="ru-RU" sz="2800" b="1" i="1" dirty="0" err="1">
                <a:solidFill>
                  <a:srgbClr val="FFFF00"/>
                </a:solidFill>
              </a:rPr>
              <a:t>насіння</a:t>
            </a:r>
            <a:r>
              <a:rPr lang="ru-RU" sz="2800" b="1" i="1" dirty="0">
                <a:solidFill>
                  <a:srgbClr val="FFFF00"/>
                </a:solidFill>
              </a:rPr>
              <a:t>, </a:t>
            </a:r>
            <a:r>
              <a:rPr lang="ru-RU" sz="2800" b="1" i="1" dirty="0" err="1">
                <a:solidFill>
                  <a:srgbClr val="FFFF00"/>
                </a:solidFill>
              </a:rPr>
              <a:t>машини</a:t>
            </a:r>
            <a:r>
              <a:rPr lang="ru-RU" sz="2800" b="1" i="1" dirty="0">
                <a:solidFill>
                  <a:srgbClr val="FFFF00"/>
                </a:solidFill>
              </a:rPr>
              <a:t>, </a:t>
            </a:r>
            <a:r>
              <a:rPr lang="ru-RU" sz="2800" b="1" i="1" dirty="0" err="1">
                <a:solidFill>
                  <a:srgbClr val="FFFF00"/>
                </a:solidFill>
              </a:rPr>
              <a:t>запрацювала</a:t>
            </a:r>
            <a:r>
              <a:rPr lang="ru-RU" sz="2800" b="1" i="1" dirty="0">
                <a:solidFill>
                  <a:srgbClr val="FFFF00"/>
                </a:solidFill>
              </a:rPr>
              <a:t> і </a:t>
            </a:r>
            <a:r>
              <a:rPr lang="ru-RU" sz="2800" b="1" i="1" dirty="0" err="1">
                <a:solidFill>
                  <a:srgbClr val="FFFF00"/>
                </a:solidFill>
              </a:rPr>
              <a:t>страхова</a:t>
            </a:r>
            <a:r>
              <a:rPr lang="ru-RU" sz="2800" b="1" i="1" dirty="0">
                <a:solidFill>
                  <a:srgbClr val="FFFF00"/>
                </a:solidFill>
              </a:rPr>
              <a:t> </a:t>
            </a:r>
            <a:r>
              <a:rPr lang="ru-RU" sz="2800" b="1" i="1" dirty="0" err="1">
                <a:solidFill>
                  <a:srgbClr val="FFFF00"/>
                </a:solidFill>
              </a:rPr>
              <a:t>компанія</a:t>
            </a:r>
            <a:r>
              <a:rPr lang="ru-RU" sz="2800" b="1" i="1" dirty="0">
                <a:solidFill>
                  <a:srgbClr val="FFFF00"/>
                </a:solidFill>
              </a:rPr>
              <a:t> «</a:t>
            </a:r>
            <a:r>
              <a:rPr lang="ru-RU" sz="2800" b="1" i="1" dirty="0" err="1">
                <a:solidFill>
                  <a:srgbClr val="FFFF00"/>
                </a:solidFill>
              </a:rPr>
              <a:t>Дністер</a:t>
            </a:r>
            <a:r>
              <a:rPr lang="ru-RU" sz="2800" b="1" i="1" dirty="0">
                <a:solidFill>
                  <a:srgbClr val="FFFF00"/>
                </a:solidFill>
              </a:rPr>
              <a:t>», яка </a:t>
            </a:r>
            <a:r>
              <a:rPr lang="ru-RU" sz="2800" b="1" i="1" dirty="0" err="1">
                <a:solidFill>
                  <a:srgbClr val="FFFF00"/>
                </a:solidFill>
              </a:rPr>
              <a:t>страхувала</a:t>
            </a:r>
            <a:r>
              <a:rPr lang="ru-RU" sz="2800" b="1" i="1" dirty="0">
                <a:solidFill>
                  <a:srgbClr val="FFFF00"/>
                </a:solidFill>
              </a:rPr>
              <a:t> людей </a:t>
            </a:r>
            <a:r>
              <a:rPr lang="ru-RU" sz="2800" b="1" i="1" dirty="0" err="1">
                <a:solidFill>
                  <a:srgbClr val="FFFF00"/>
                </a:solidFill>
              </a:rPr>
              <a:t>від</a:t>
            </a:r>
            <a:r>
              <a:rPr lang="ru-RU" sz="2800" b="1" i="1" dirty="0">
                <a:solidFill>
                  <a:srgbClr val="FFFF00"/>
                </a:solidFill>
              </a:rPr>
              <a:t> </a:t>
            </a:r>
            <a:r>
              <a:rPr lang="ru-RU" sz="2800" b="1" i="1" dirty="0" err="1">
                <a:solidFill>
                  <a:srgbClr val="FFFF00"/>
                </a:solidFill>
              </a:rPr>
              <a:t>пожеж</a:t>
            </a:r>
            <a:r>
              <a:rPr lang="ru-RU" sz="2800" b="1" i="1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064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5976704"/>
          </a:xfrm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rgbClr val="FFFF00"/>
                </a:solidFill>
              </a:rPr>
              <a:t>А </a:t>
            </a:r>
            <a:r>
              <a:rPr lang="ru-RU" sz="3200" b="1" i="1" dirty="0" err="1">
                <a:solidFill>
                  <a:srgbClr val="FFFF00"/>
                </a:solidFill>
              </a:rPr>
              <a:t>після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Першої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світової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війни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Український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кооперативний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рух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був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започаткований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теж</a:t>
            </a:r>
            <a:r>
              <a:rPr lang="ru-RU" sz="3200" b="1" i="1" dirty="0">
                <a:solidFill>
                  <a:srgbClr val="FFFF00"/>
                </a:solidFill>
              </a:rPr>
              <a:t> «</a:t>
            </a:r>
            <a:r>
              <a:rPr lang="ru-RU" sz="3200" b="1" i="1" dirty="0" err="1">
                <a:solidFill>
                  <a:srgbClr val="FFFF00"/>
                </a:solidFill>
              </a:rPr>
              <a:t>Просвітою</a:t>
            </a:r>
            <a:r>
              <a:rPr lang="ru-RU" sz="3200" b="1" i="1" dirty="0">
                <a:solidFill>
                  <a:srgbClr val="FFFF00"/>
                </a:solidFill>
              </a:rPr>
              <a:t>». </a:t>
            </a:r>
            <a:r>
              <a:rPr lang="ru-RU" sz="3200" b="1" i="1" dirty="0" err="1">
                <a:solidFill>
                  <a:srgbClr val="FFFF00"/>
                </a:solidFill>
              </a:rPr>
              <a:t>Він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допоміг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багатьом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українцям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Галичини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поліпшити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свій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матеріальний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рівень</a:t>
            </a:r>
            <a:r>
              <a:rPr lang="ru-RU" sz="3200" b="1" i="1" dirty="0">
                <a:solidFill>
                  <a:srgbClr val="FFFF00"/>
                </a:solidFill>
              </a:rPr>
              <a:t>. </a:t>
            </a:r>
            <a:r>
              <a:rPr lang="ru-RU" sz="3200" b="1" i="1" dirty="0" err="1">
                <a:solidFill>
                  <a:srgbClr val="FFFF00"/>
                </a:solidFill>
              </a:rPr>
              <a:t>Товариство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заснувало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народний</a:t>
            </a:r>
            <a:r>
              <a:rPr lang="ru-RU" sz="3200" b="1" i="1" dirty="0">
                <a:solidFill>
                  <a:srgbClr val="FFFF00"/>
                </a:solidFill>
              </a:rPr>
              <a:t> театр, </a:t>
            </a:r>
            <a:r>
              <a:rPr lang="ru-RU" sz="3200" b="1" i="1" dirty="0" err="1">
                <a:solidFill>
                  <a:srgbClr val="FFFF00"/>
                </a:solidFill>
              </a:rPr>
              <a:t>кінотеатр</a:t>
            </a:r>
            <a:r>
              <a:rPr lang="ru-RU" sz="3200" b="1" i="1" dirty="0">
                <a:solidFill>
                  <a:srgbClr val="FFFF00"/>
                </a:solidFill>
              </a:rPr>
              <a:t>, </a:t>
            </a:r>
            <a:r>
              <a:rPr lang="ru-RU" sz="3200" b="1" i="1" dirty="0" err="1">
                <a:solidFill>
                  <a:srgbClr val="FFFF00"/>
                </a:solidFill>
              </a:rPr>
              <a:t>книгарні</a:t>
            </a:r>
            <a:r>
              <a:rPr lang="ru-RU" sz="3200" b="1" i="1" dirty="0">
                <a:solidFill>
                  <a:srgbClr val="FFFF00"/>
                </a:solidFill>
              </a:rPr>
              <a:t>, </a:t>
            </a:r>
            <a:r>
              <a:rPr lang="ru-RU" sz="3200" b="1" i="1" dirty="0" err="1">
                <a:solidFill>
                  <a:srgbClr val="FFFF00"/>
                </a:solidFill>
              </a:rPr>
              <a:t>торгове</a:t>
            </a:r>
            <a:r>
              <a:rPr lang="ru-RU" sz="3200" b="1" i="1" dirty="0">
                <a:solidFill>
                  <a:srgbClr val="FFFF00"/>
                </a:solidFill>
              </a:rPr>
              <a:t> училище, </a:t>
            </a:r>
            <a:r>
              <a:rPr lang="ru-RU" sz="3200" b="1" i="1" dirty="0" err="1">
                <a:solidFill>
                  <a:srgbClr val="FFFF00"/>
                </a:solidFill>
              </a:rPr>
              <a:t>допомагало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українським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вчителям</a:t>
            </a:r>
            <a:r>
              <a:rPr lang="ru-RU" sz="3200" b="1" i="1" dirty="0">
                <a:solidFill>
                  <a:srgbClr val="FFFF00"/>
                </a:solidFill>
              </a:rPr>
              <a:t>, </a:t>
            </a:r>
            <a:r>
              <a:rPr lang="ru-RU" sz="3200" b="1" i="1" dirty="0" err="1">
                <a:solidFill>
                  <a:srgbClr val="FFFF00"/>
                </a:solidFill>
              </a:rPr>
              <a:t>письменникам</a:t>
            </a:r>
            <a:r>
              <a:rPr lang="ru-RU" sz="3200" b="1" i="1" dirty="0">
                <a:solidFill>
                  <a:srgbClr val="FFFF00"/>
                </a:solidFill>
              </a:rPr>
              <a:t>, студентам, людям </a:t>
            </a:r>
            <a:r>
              <a:rPr lang="ru-RU" sz="3200" b="1" i="1" dirty="0" err="1">
                <a:solidFill>
                  <a:srgbClr val="FFFF00"/>
                </a:solidFill>
              </a:rPr>
              <a:t>мистецтва</a:t>
            </a:r>
            <a:r>
              <a:rPr lang="ru-RU" sz="3200" b="1" i="1" dirty="0">
                <a:solidFill>
                  <a:srgbClr val="FFFF00"/>
                </a:solidFill>
              </a:rPr>
              <a:t> і </a:t>
            </a:r>
            <a:r>
              <a:rPr lang="ru-RU" sz="3200" b="1" i="1" dirty="0" err="1">
                <a:solidFill>
                  <a:srgbClr val="FFFF00"/>
                </a:solidFill>
              </a:rPr>
              <a:t>навіть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збудувало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свій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будинок</a:t>
            </a:r>
            <a:r>
              <a:rPr lang="ru-RU" sz="3200" b="1" i="1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561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82</TotalTime>
  <Words>304</Words>
  <Application>Microsoft Office PowerPoint</Application>
  <PresentationFormat>Экран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Збір товариства «Просвіта»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REMROFSNART</dc:creator>
  <cp:lastModifiedBy>REMROFSNART</cp:lastModifiedBy>
  <cp:revision>11</cp:revision>
  <dcterms:created xsi:type="dcterms:W3CDTF">2013-04-24T13:26:28Z</dcterms:created>
  <dcterms:modified xsi:type="dcterms:W3CDTF">2015-02-09T21:25:03Z</dcterms:modified>
</cp:coreProperties>
</file>