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109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6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77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80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81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82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3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4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5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6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7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8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89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4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65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68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72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0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44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07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08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09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0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11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12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13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14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15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16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17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18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19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20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21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22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23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24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25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26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27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28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29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23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3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3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3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4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4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4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4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4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4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4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4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4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4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5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5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5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5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56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57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58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259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260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261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263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64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65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66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67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69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70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277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82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88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9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93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97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98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301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0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9" name="Group 93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116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17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19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7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4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1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4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5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6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7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8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9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0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1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2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3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4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5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6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8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9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0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1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2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3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4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5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6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7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8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9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0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1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2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3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4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5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6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7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8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9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0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1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2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3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4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5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6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7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8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9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0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1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2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3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4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5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6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7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8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9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0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1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2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3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4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5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6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7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8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9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93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95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96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8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0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2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3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4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9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1" fontAlgn="base" hangingPunct="1">
        <a:spcBef>
          <a:spcPct val="20000"/>
        </a:spcBef>
        <a:spcAft>
          <a:spcPct val="0"/>
        </a:spcAft>
        <a:buClr>
          <a:srgbClr val="A1C4E3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eaLnBrk="1" fontAlgn="base" hangingPunct="1">
        <a:spcBef>
          <a:spcPct val="20000"/>
        </a:spcBef>
        <a:spcAft>
          <a:spcPct val="0"/>
        </a:spcAft>
        <a:buClr>
          <a:srgbClr val="7F8FA9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eaLnBrk="1" fontAlgn="base" hangingPunct="1">
        <a:spcBef>
          <a:spcPct val="20000"/>
        </a:spcBef>
        <a:spcAft>
          <a:spcPct val="0"/>
        </a:spcAft>
        <a:buClr>
          <a:srgbClr val="4A66AC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Створення незалежної Української держав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643314"/>
            <a:ext cx="1250563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>УКРАЇНА В УМОВАХ НЕЗАЛЕЖНОСТІ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3929066"/>
            <a:ext cx="2705088" cy="928694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err="1" smtClean="0"/>
              <a:t>Виконала</a:t>
            </a:r>
            <a:r>
              <a:rPr lang="ru-RU" dirty="0" smtClean="0"/>
              <a:t> </a:t>
            </a:r>
          </a:p>
          <a:p>
            <a:pPr algn="r"/>
            <a:r>
              <a:rPr lang="ru-RU" dirty="0" err="1" smtClean="0"/>
              <a:t>Учениця</a:t>
            </a:r>
            <a:r>
              <a:rPr lang="ru-RU" dirty="0" smtClean="0"/>
              <a:t> 11-А </a:t>
            </a:r>
            <a:r>
              <a:rPr lang="ru-RU" dirty="0" err="1" smtClean="0"/>
              <a:t>класу</a:t>
            </a:r>
            <a:endParaRPr lang="ru-RU" dirty="0" smtClean="0"/>
          </a:p>
          <a:p>
            <a:pPr algn="r"/>
            <a:r>
              <a:rPr lang="ru-RU" dirty="0" err="1" smtClean="0"/>
              <a:t>Очеретяна</a:t>
            </a:r>
            <a:r>
              <a:rPr lang="ru-RU" dirty="0" smtClean="0"/>
              <a:t> Кар</a:t>
            </a:r>
            <a:r>
              <a:rPr lang="uk-UA" dirty="0" err="1" smtClean="0"/>
              <a:t>іна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Певних успіхів досягли вітчизняні гуманітарні науки, зокрема історична. За роки незалежності вивчення історії України переживає справжній ренесанс. Значний внесок в історичну науку зробили В. Степанков, С. </a:t>
            </a:r>
            <a:r>
              <a:rPr lang="uk-UA" dirty="0" err="1" smtClean="0"/>
              <a:t>Кульчицький</a:t>
            </a:r>
            <a:r>
              <a:rPr lang="uk-UA" dirty="0" smtClean="0"/>
              <a:t>, Є. </a:t>
            </a:r>
            <a:r>
              <a:rPr lang="uk-UA" dirty="0" err="1" smtClean="0"/>
              <a:t>Верстюк</a:t>
            </a:r>
            <a:r>
              <a:rPr lang="uk-UA" dirty="0" smtClean="0"/>
              <a:t>, академік П. Толочко, Ф. </a:t>
            </a:r>
            <a:r>
              <a:rPr lang="uk-UA" dirty="0" err="1" smtClean="0"/>
              <a:t>Турченко</a:t>
            </a:r>
            <a:r>
              <a:rPr lang="uk-UA" dirty="0" smtClean="0"/>
              <a:t>, та багато інших дослідників, праці яких присвячені найрізноманітнішим аспектам вітчизняної історії. До масового обігу залучені праці істориків діаспори Наталії Полонської-Василенко, Дмитра Дорошенка, Ореста Субтельного.</a:t>
            </a:r>
            <a:endParaRPr lang="uk-UA" dirty="0"/>
          </a:p>
        </p:txBody>
      </p:sp>
      <p:pic>
        <p:nvPicPr>
          <p:cNvPr id="35842" name="Picture 2" descr="http://www.day.kiev.ua/sites/default/files/main/openpublish_article/20111013/4185-1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714752"/>
            <a:ext cx="3357586" cy="2708453"/>
          </a:xfrm>
          <a:prstGeom prst="rect">
            <a:avLst/>
          </a:prstGeom>
          <a:noFill/>
        </p:spPr>
      </p:pic>
      <p:pic>
        <p:nvPicPr>
          <p:cNvPr id="35844" name="Picture 4" descr="http://t0.gstatic.com/images?q=tbn:ANd9GcQVaAbjYAZByaiY6u6FW5t-LVerPNnc0ckRNOXdSrfvOl69OFDsI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714752"/>
            <a:ext cx="4389132" cy="2667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Великого резонансу в Україні 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набула мовна проблема</a:t>
            </a:r>
            <a:r>
              <a:rPr lang="uk-UA" dirty="0" smtClean="0"/>
              <a:t>. У роки незалежності проходить друга хвиля українізації всіх сфер життя суспільства, але адміністративно-бюрократичні методи її впровадження викликають опір і невдоволення досить значної російськомовної частини українського суспільства, що не сприяє згуртуванню населення України.</a:t>
            </a:r>
            <a:endParaRPr lang="uk-UA" dirty="0"/>
          </a:p>
        </p:txBody>
      </p:sp>
      <p:pic>
        <p:nvPicPr>
          <p:cNvPr id="34818" name="Picture 2" descr="http://punct.com.ua/wp-content/uploads/2013/02/%D0%9C%D0%BE%D0%B2%D0%B0-%D1%81%D0%B5%D1%80%D1%86%D0%B5-%D0%BD%D0%B0%D1%86%D1%96%D1%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857496"/>
            <a:ext cx="3237040" cy="3143272"/>
          </a:xfrm>
          <a:prstGeom prst="rect">
            <a:avLst/>
          </a:prstGeom>
          <a:noFill/>
        </p:spPr>
      </p:pic>
      <p:pic>
        <p:nvPicPr>
          <p:cNvPr id="34820" name="Picture 4" descr="http://newvv.net/images/stories/news/216898/2/m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928934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0" dirty="0" smtClean="0"/>
              <a:t>Зовнішня політика незалежної України</a:t>
            </a:r>
            <a:br>
              <a:rPr lang="uk-UA" b="0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00042"/>
            <a:ext cx="8786874" cy="5857916"/>
          </a:xfrm>
        </p:spPr>
        <p:txBody>
          <a:bodyPr/>
          <a:lstStyle/>
          <a:p>
            <a:pPr algn="ctr">
              <a:buNone/>
            </a:pPr>
            <a:r>
              <a:rPr lang="uk-UA" sz="2000" dirty="0" smtClean="0"/>
              <a:t>Основні принципи зовнішньої політики України визначені в </a:t>
            </a: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</a:rPr>
              <a:t>Декларації про державний суверенітет України </a:t>
            </a:r>
            <a:r>
              <a:rPr lang="uk-UA" sz="2000" dirty="0" smtClean="0"/>
              <a:t>(1990), ухвалених Верховною Радою </a:t>
            </a: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</a:rPr>
              <a:t>«Основних напрямках зовнішньої політики України» </a:t>
            </a:r>
            <a:r>
              <a:rPr lang="uk-UA" sz="2000" dirty="0" smtClean="0"/>
              <a:t>(1993), в Конституції України (1996</a:t>
            </a:r>
            <a:r>
              <a:rPr lang="uk-UA" sz="2000" dirty="0" smtClean="0"/>
              <a:t>).</a:t>
            </a:r>
          </a:p>
          <a:p>
            <a:pPr algn="ctr">
              <a:buNone/>
            </a:pPr>
            <a:r>
              <a:rPr lang="uk-UA" sz="2000" dirty="0" smtClean="0"/>
              <a:t>Одним з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основних напрямків </a:t>
            </a:r>
            <a:r>
              <a:rPr lang="uk-UA" sz="2000" dirty="0" smtClean="0"/>
              <a:t>зовнішньої політики України є підтримання дружніх взаємовигідних зв'язків з країнами СНД. Основним питанням щодо цього є забезпечення України енергоносіями з Росії та створення зони вільної торгівлі в межах СНД; спрощення режиму перетинання </a:t>
            </a:r>
            <a:r>
              <a:rPr lang="uk-UA" sz="2000" dirty="0" smtClean="0"/>
              <a:t>україно-російського </a:t>
            </a:r>
            <a:r>
              <a:rPr lang="uk-UA" sz="2000" dirty="0" smtClean="0"/>
              <a:t>кордону тощо</a:t>
            </a:r>
            <a:r>
              <a:rPr lang="uk-UA" sz="2000" dirty="0" smtClean="0"/>
              <a:t>.</a:t>
            </a:r>
          </a:p>
          <a:p>
            <a:pPr algn="ctr">
              <a:buNone/>
            </a:pPr>
            <a:r>
              <a:rPr lang="uk-UA" sz="2000" dirty="0" smtClean="0"/>
              <a:t>У вересні</a:t>
            </a: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</a:rPr>
              <a:t> 2003 р</a:t>
            </a:r>
            <a:r>
              <a:rPr lang="uk-UA" sz="2000" dirty="0" smtClean="0"/>
              <a:t>. </a:t>
            </a:r>
            <a:r>
              <a:rPr lang="uk-UA" sz="2000" dirty="0" smtClean="0"/>
              <a:t>Україна разом із Росією та деякими іншими країнами СНД підписала угоду про </a:t>
            </a: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Єдиний економічний простір (ЄЕП</a:t>
            </a:r>
            <a:r>
              <a:rPr lang="uk-UA" sz="2000" dirty="0" smtClean="0"/>
              <a:t>), де провідну роль відіграла Москва. Цей договір передбачає створення наддержавних органів, що суперечить Конституції України</a:t>
            </a:r>
            <a:r>
              <a:rPr lang="uk-UA" sz="2000" dirty="0" smtClean="0"/>
              <a:t>.</a:t>
            </a:r>
          </a:p>
          <a:p>
            <a:pPr algn="ctr">
              <a:buNone/>
            </a:pPr>
            <a:endParaRPr lang="uk-UA" sz="2000" dirty="0"/>
          </a:p>
        </p:txBody>
      </p:sp>
      <p:sp>
        <p:nvSpPr>
          <p:cNvPr id="36866" name="AutoShape 2" descr="data:image/jpeg;base64,/9j/4AAQSkZJRgABAQAAAQABAAD/2wCEAAkGBhQSERUUExQUFBUWGRoYGBgYGBwXHBwfHRwYHB4fGBwbICYeHR0kGR4aIC8gJCcpLC0sGh8xNjAqNScrLCkBCQoKDgwOGg8PGi8kHyQsLC8sLCwpLiwsLCwsLywsKS8sLCwsLCksLywpLCwsLC8sLCwsLCwpLCwsLywsLCwsLP/AABEIAOMA3gMBIgACEQEDEQH/xAAcAAACAgMBAQAAAAAAAAAAAAAABgUHAQMEAgj/xABQEAABAgMFBQMHBwcJBwUAAAABAgMABBEFBhIhMQdBUWFxEyKBFDJCUpGhsSNicnOCssEkMzSSosLRFSU1Q1NjdOHwNkSDs8PS8SZUZISj/8QAGgEAAgMBAQAAAAAAAAAAAAAAAAMBAgQFBv/EADYRAAEDAgQCCAYCAgIDAAAAAAEAAhEDIQQSMUFRcRMiMmGBkaGxBSNCUsHRFOEz8BXxNEOy/9oADAMBAAIRAxEAPwC8YIIIEIggggQiCCCBCIII8rcA1ir3tYMzjAQvUYKqQn3g2mystVIV2qx6LdFU+krzR0zPKK7tratNO1DeFhPze8rxUr8AIU11Wt/hZbi6w/Z8k5tInVXZMWghAqpQA4kgD2mICc2jSTZoZhBI3JxOfcBiiZiYefJWsuOneo4l06nOkerHslcy52beHFhUvvGgokVNNc6Q04OpBdVqwN8oA9TKaKTVbkxtjlB5oeX0QB95QjiVtqa/sXfaj+MVrd+xFTbim0qCSltTmYOeGmQpvNYJOxu0lHpjFTslNpw01x865UiTg6DTDnu2+o72GnFWyN4Ky0bamd7Lw8UH8YkZba9Jq84uI+k2T9ysVcm6DnkBnVKCU1ASimagVBOKu4VrTjTnBZ9y33WUu4mWkrr2fauBsrp6oOvjT2ZxQ4bDAEiq4QY7W/C8oyN4K7LPv1JvGiH2ieBOA+xVDE23NJIqDr/rWPmy2bvvypSH0YcdSk4krBpStCkniPbHizrdflzVl1xvkFZeKTkfERIwlUtzUaocO8T6tVTSadF9NAxmKXsPbC8igmGw4N6kd1fs80+6LIu/faWmx8k4CqlSg91Y+ydeoqIU6pUo/wCdkd4uP2PEJTqRGiYII8pWDpHqHtcHCQbJKIIIIlCIIIIEIggggQiCCCBCIIIIEIgJjClUivL+bSxLksy9FvaE6pb6+srlu38IS+qQ4U2CXHb8ngFdjC5Ml575sSSKuK7x81AzUroNw+ccop28u0OYm6pxdk16iTr9NWRPTIcoXJubW6srcUpalHNSjUnxhqmLsLk5eWn2il2qUqWlaApKCsd2qd6c6V4gHo1uHp0S11c5nnThPAcOZutTWBuiXJKynHW3XEJqhlIUvMZAmmQ1O88gDHbbdktstyuFSyt5oOrJphAVoE78qGteUON27Tl1hU66gs6S76UBPZPFygrg1TQUUrd1zjlvLLSrj6pV6so4ykNsOYitpTYFUBYOaag6jfWprEfzX9NlcCANYvtfnBINtiJVt1MWy09KupQzNy0nKtJRgSogqXl3ipFMSyTXeK684jZF5g20y4wFBp9K6koU2lSihYUUBWqScJy3kxDP3ilX0pE4ytx1odmHWFhIcSnJOPEAdN+uZ00iPtO9Lj0y06ynsuwSEsIT38AHUd4neacOEIpYSo4FpFy1wJsAZFjuTJv3X5IhM9z7VlRPIZakw0pRcbLheUsjuqqKEBOeGka7o2ShyRnEOqwNIfQXD8xsYiBzOnj7VmVsOfW52rbMxjKioLCFIzNakGgArUx2JuNaWFQ7FzCo1UnGkBR4qGLM9YbVosBPzQCcurpu0k7nyRZS85bJmbOnnKYU9swhtG5CElOFI8DnzMep6QZ8hlv5RUphxCSlkN95Zb1BcbIypQZ19+UQZudaTaSkMvBNQohKgQVDQ0SrMg74jrVlJvF2kyiYxZDE6le7QYlDT/OLMw7CYpvEZpsb9kCPG8zKFO7REJaXLS6CSliXSMxQ1USTUbjQJNN0RdzbETNTaEL/ADaQXHNfNSKkZcTQeMcNs2y5NPKedw41UBwigyAGQqdwhnuRMYZaYSw823OOlKUBasHcBBOFRGEqJJFOQhrg/D4SPq48CTc+Eyp2XKuwJaZbdckVuBTSS4pl0VOEalCxr0OecLCVEEEGhGhGVOkWNbs1Ms2a4ZhLUu+44G6oSgLeRTvYsOmpzFMuFYrlttSlBKQVKJoAMySdAAN8WwNRz2uzGQDAvO172kevFQE93X2qvMkImavN6Y/6xP4LHXPnFuWRbbUw2HGlpWk7x8CNQeRij3NnUwlNCuX7alew7UdrTXIaE03ViKsS3X5N3G0opUDRSToaZUWn/REZ3Yem8l+EcAdx9J8NuYVHMDl9KwQr3Ovu1Ooy7jifPbJqRzT6yee7fDODFKdXOS0iHDUf7t3rK5pabrMEEEOVUQQQQIRBBBAhEYUqkZhC2k348lR2TKvlljI+on1up0Hid2aaryIYwS46fs9wV2NzFRu0faIWyqWllUc0cWPQ+an5/E7uule3eu4qZKlqV2bDfeeeOYSNTTiojd4mNdi3demyrs6UTmtxxWFKa6YlGuZ8TEyb2TEk8hj5Ls2BgW22QW3KgYio71KG/cd2sObT6Bpp0SDUNySb/wC8BoPfWBFgi7DzLvbSCz8m8oqYcUAFJcGSCrhiTQEdRviUmLRVJOSjcwmrS5bsJhs5ggOOJqONK1B4E8Ygbz2IhARNyhrLOnIVoppfqK4Z1of8idM9aU1ajrSMONxKAhOEUrpVSieJzJyAihoiuQ8HqGc02IIEeB48CJVl6tW0mm5dyTZPao8oLgdrkpIThSKceJ0yy1jrsy6k9aRStVcASEpddJAwjQIGqt+gpzzieYsKSspAcnCJiZOaWk5gdAdfpK8BC5eLaDMzVU4uyaP9WgkZfOVkVe4comm91S2GE8Xu0neBv6BFzop82BZUj+kvGZdGradK5eik/eVTlGpe1FtkYZOTaaHFVB7kUr+tCC2gqISASSaAAVJJ0A4kw92VscmnWwtxaGCdEKqpX2qZDpnDDgmG+IeXczA8h/aqcrdVGzW1CeWcnUoHBDaR71VPvjhN+p4/7y77v4RyXju29JPdk8BWlQRmlQ4pPWo5RFkRpZg8MB1WN8gr2IsmFu/08nPylw9Qk/ERKSe1mcR53ZOj5yKH2oIHuhKAhhulch+0FK7MpQhFMS1VoDwAGp5bh4VrUwWGcOsweSgwBdMQvrZ0z+lyQQo6rbAPvThX8YHdnUvNJK7Pmkr4tuGpHIkAKT9pMRF5tm01JJLhCXWhqtupw81pIqBzzHGkK7D6m1BSVFKhopJII6EQkYMtvh6hb3HrDyP7UCDcLttex35dWB9C0HdizB+idCOkTOznD5cDQFYbcLQOhXhNB7KxI2RtIxo7C0GxMNH0qDEOZGiuooesZty4YweVWc52zPnYUklaKerTM04Gihzij6ziw0a4ykggOHZM+3I+aOaiLsWW/MzyCceNLgceWQQU4VAqKidDkRSJVN2TaE5MvoqmWDiiVpTiK+TaR5yjrwFR0iFnb7TjzRacfUUHI5JBI+cQASOMS9+LacYcTJsKLTDCEAYCU4yUhRUojM1J+J6Q8V+kAEBxBAi4AESdBfQARZC3S1gtlSl2c5MNTTGZZfolwgalNKD7J18RFiXMviJpJQsdm+3k62QRQ6Ykg50ru1By4E1nepx1uXkHXFKTN4VkqqQ5gB+TKjrUAnM55mu+F6Xtd9mYD+JXbBVSVVqTvxV4jKnCEjDVMQ3OHdYTB3kGCCd2nzCgtDhC+mIIgbpXmROMJcTkdFJ3pVvHTeDwIieiaNXpBcQRYjgVjc0tMFEEEEOVUQQRhaqCsQ5waCShRF6bwIlJdbq9wyG9Sj5qR1Puj51tO0XH3VuuqqpZqT8AOAAyHKG7aleYzEz2KT8mySDwK/SP2fN/W4xzWa+mSkm5lLSHX33FpSpxONLaW/VHrE7+A5ZxhQWN6dwlz7AcBqB5XK2MblEL1ZkkqaspTLBq608XVtDVaSmgI9bDw5caRy3askFidU+1RKGDhWoEYXAoYQivpE+OVN9DLSlppnG3Xm0CWnZdBdDjPcS4kecFDjn41HSIF+2Zy0VtsqcU6VEBKckprxISAMhU1OgrEs6V2dvZEyZNxvaLEHYyI0OiuuSwLEenHAy1U17xqe6kaFSvhxOkO9rW4xZLZlpOi5g5OvEA0PPdXgnRO+p1LdtNuyJbySWIMy4AXXaZio15HPujcM9da1KqmpOf+tYs1pxpzOtT2H3d57uA31KBe5WyYmVuKK1qKlKNSSak8yTGuGuzdmU6+wHkISEqAUlKlgKUDmCBoK7qkR4uNd4vWi2y4gjs1FTqVDTBuUPpUFOcdLM0C2yM4Vi7MbjJlmkzDyavuCqQf6tJ0A+cRmTu041foIgb5XqRIS5cNCtXdbR6yufIan+Jjnkl7liJLykjbdONnydsULqSpR5JIAz6qFfsxVREdVoWgt5xTrqitazVSj/rQCgA3CkcpMb2NygBbWtyiFikXrshcbNnJCPOC3O0+liqP2MEUXiicuhe9yQexo7yFUDiNyhy4KG4/gYiqwvbAUVG5hC+jVJBFDmDFK7TbhCVV5QwKMLNFJH9Wo8Pmk+w5bxFw2ZaTcw0h1pWJCxVJ/jwIOREYtazUzDLjKxVLiSk8q6EcwaEcxGKm8scsjXFpXzARErd68r0m5jaVkfOQfNV1H46iNJsd0vmXShS3QtSMKRUkpJB+BPIRvtq68zKBJmGVNhWQNQoE8KpJFeRjc9rXjK687LZmTja9hsWq0ZqSARMDN5nQk/DFwIyVvziIsC9bvaNMupllKSQ2h6YbxKb1oCQQcjkK6Qv2Jbbkq8l1o0UNRuUN6VDeDDpemyWp+X/AJQlE94fpDY1BAzNPWG/inPryn0hRIpVLsPZO7TwPdw8jZGi8z60SizMz6kTc6rNtlJq2gZ0K91OAp0qcxH2g0q0ZVc5hCX2MniBhQ4nUKB0xpGRFa0pyiFu5JS63FKmnezaQnEUgd5z5qOf4eJE7brsw+loKaXJWfiSEURVKQTktwA1Ud+eXCtakNPo3tAPWG+gA+1o3kbC+5Mwo0UZcu85kpkKJPZKolwcvWHNOvSo3x9AykyFpBBqCAQRvB0MfOtuXf7AIcQ4l9lyuB1IIzGqVA5pUOG8RYuyS85W2ZZZ7zQqiu9B3fZPuI4RXF5QRiqemjuXHmDqq1G5grMggghqxohevzb/AJJKOOAjFTCjmtWSfZr0EMMU1tjtorebYByQMavpKqBXon70Z6releyjxN+QufOwTaTZKTLDsNycdLaCkKwqWpSzRIA1KjQ0qSPbDDLl6RbVLT8qpyVWqtR6KvWbWMq8iR8a8l13GTLzDBeDD7+FKVrB7MoFCUlQ83ErUkaAa6RK3X8tl5tMq6shmhW4F0cbLSRUlBNRQigqNK5jdGjE1C4uaYht4Mg2vLT3aabLSoqdtuUYZdakkPYnhgcceIqlNa4UBPHeT7909dxlNlyCp1wAvvDCyk8DmPb5x+aBHJZs6u15xLbjTfZhZdKwjC4GxogqGoNUjMV5xF7Rbw+UzZSg/JM1bRTTLzj4kU6AQrI6qRhyCJu+8mNhNtdNrAoiTCW5qZU6tS1kqWo1Uo6kmNdMjG2UlFOLS2gFS1kJSBvJyAhqtzZjNSrHbLwLSB3wgklAO85UIG8jTpnHZlrYCsXAWV6yI+SRTTCn4CEi6soBbdoqyqAgD7eFR+6IZ7oT3bSMuutSWkg9QMKv2gYWLLf7O8M0g5dqygjmUpa/AL9kYG/UFjG4T9Hzzf68hnJxagatoJba4YQfO+0e9XhThF43qnOykphwapaWR1wmnvj5rpDcO3UplFu6wRExIXMnH0hbbCyk5hRogHpiIr1ET+y67CJl5TrqQptmlEnRSzWmIbwACacaRckc34j8X/iv6OmJO86BOc6LL5xtW78xLEB9pbddCRkehGR6RH1j6XnpBDzam3EhaFChB/1rzigLz2GZSacZzISapJ1KTmknnTLqDDfhvxQYuWOEOHkQpa6U47G7ylt5Uos9x2qkclgVI+0ke1POLkj5lu9MlqaYWNUuoP7QB90fTUa64h0rPWEGVX115BKbctAgaJSQeBcwKPtNYltqEuFWY8SPNwKHULSPgTHDcR0Oz9pu6guoQDyT2ifwBj3tctDBIdnvecSgDkO+fugeIiL9IPBU+oKjVRP3LvOZKYBObS6JdTup61OKa19o3x5n7jTjLPbuMKDdASaglIPrpBxJ8RlviCpGp7GVmFjrgrUCCmu/d3BKzAcaALD3fbIzSN5SOWhHI8oYmpmZm5rt5ciYlnUpQ8wtYAbBTRSVpPm5gqCwDWOW6y/5Rs52SX+dZGNknhuHgap6KHCFm7hfdWJJDimkPrHaU+aDWu/zQajQ0EcgsL2ljyM1O0nQtO/GYHGZCFLXlXKy0suTYdL6lPB0qyKW6ZYQQc1UyNOJrwhdsC1zKzDbyfQVmOKTkoeKaxPTN4JFhRbYkUPJScJceUSpVMiRkcIO7ToIi71WWhl1BaBDbzaHkJVqkKr3Sd9CNekaMNGXoqgPWm7ova9hpb/ZUhfQshMhaEqSaggEHiDmPdHRCHsntrtZQNk95lRR9k5p/EfZh8jJhpaDSdq0x4beiyVGw5a3lUSY+bLz2l282+6MwpasP0Rkn9kCL/vbP9jKPOeq2ojrSg95EUHdmxxMzCG1qwoopS1DUJQkqVTnlTxh+GIFapVdo0Afk/hOpWbKiKw23dvYhMq5KTCnQhYwocQAotg0Kk0OZQogVA3R3/yFZbrKXkuTMuhTvYgqooYsOKqsjRNN9R4QuXlsREtMFhtwukAVJRg7xzAAqa5FJrvrGg1aOK+WQQdbjSO/RNlN9gASFlTM0lXfeUW2lUoSAShJA3Z41eEVsBFhbTXOxZk5MaNthSuoGAfv+2EARGAGZrqx+o+gsP34oapO7FpiXm2XjmG1gq44dFU54STH0j3XEblJUOoII+BEL9hWNLvWYy2G0FtbKdw1KRU/SxVNeMK+z+9JlnVWbNGhbWUNKOWdfNNdxyKetOEMqfMuNlnec/gpi4R8lembPVX5JRdZr6TS6adDr1iB2lvGUtKUnEg0pRXPATUdShZ90NN87CcKmp2WFZiXzw/2iPSR1pWnU76Rqt2UbtizqskYvPbrkUuJGaF8DmUnrXhENIzB3HVQDfN5qVvE0Jqz3g2cQdZUUEZ1qmqadco+b6xbOyq9uCshMd1SSQ1iyNakqbNd4NaDqNwiA2m3KMs8p9tNWHDU00QonMGmiScweZHCrKfUcWFXp9U5SprY1Ojs32vSCw54FIT7iB7YsiPnKxLaclXkutEBSdx0I3hQ4H+EWrZ21uVWgdqHGl7xhxjwI3dQI818W+HVjWNWmJB4bJrm7p4ikNp06ly0F4TXAlKD1FSfYTTwMM94draMBTKJUVnLtFigTzCdSeuXXSKucdKiVEkk5knMniSYf8G+H1aTzWqCLQBuoaIUrdKRL09Ltje6knok4j7gYve+NviTlHHfSphbHFask+zU8gYUdlt0DLIVOTAwKUk4ArLAjUqVXQmngBzhft+1HLan0MMV7FBISaaJyxuq+AHTeTHcf13dwSndZ3cE5bIpAokMZ1dcUup3gUSPumPISJ+166syApyLyv8Atp7UDlEneG1hIy7UvLJxPrAal2xmcgBiPzUjMmOq6lgJkZUIUoFWbjqydVHNRJO4aVO4QsnV3HRLJ1K33qtBDEm+4ulA2oUO8kYQPEkCPm1Yi3XLSTbM+lhNTJy9XF6jtVDIV4CpNBqQFHpxbWruSrDLK2W0NLK8FEAJCk4STUDUg0z5w2kcnVOpV6Zy2SLdK2jKzbTueEHCvmlWR9mvUCJy+zCpC1A81SiiH0cKnJQNNxNfBUJihD/e1XlNkycyc1t/JLNc9MJrzKkpPjCMQ0NrMedHS0+Onr7p6V7dmZVyipdt5talErStQUgV3I36113R1Wljm5Zc6tRUttxDKkhICEownCU0+flT50FmW9LMNJ/I0PP5lS3VFSdcqI00pw0juXf1T7T7MzhS2tohtLaAAlYIKOdMqcqCId0jYyMPVOpIJibxqdOMKy6tktpYJxTZOTqCB9JPeHuxRdyTUR83XZnuym2HNyXE16E4T7iY+jmDlCK7cmLn7m+rf6Kz1hoUo7VpnDZ7o9YoT7VpJ9wMU3d22RLPpdUnGmikLTWmJKgQRX3+EWttjXSTA4uo+CzFf3IaATNPBlL7rLYU2hQxDNVFKw76DP8A8wYctFCqXCQXEezddvwmM7IW6zHpN+VVLOPGVCZgvIKhjqgpw4a+sB+Gsa1zTc5a7ZbBLZdaSK6lLYSCSOYST0ialbztuuyzbEpLKMxTylIRXMnCoD1QEgqrmM+tYq6UmlFtBCM0IdeCeiQsD3RDTl6R5BBDXEAkeOl9QNTyVlo2nTvaWi4K5NpQj2JxH3qMKoMS183Kz8z9av3GkQ1Y6WEZkoMaPtHsrgK1tlF90pAk3iEip7FROWeZQfGpHWnCJraRcAzY8oYA7dIopOnaAadFDdx04RSSVRYd0NrLjADU0FPNjILH5xI5188e/rEvpkOzsSX0yDmapS5W01TZ8mn8SSk4Q4oEEHTC8Dn9o+PGGqdsZxl0zcjRXaULzFQEOj12zolznorfz1TdlWda6MaVJWsD84g4XE8lAitOShENIWJaNlGjB8tlt7fmrSPmAnI/RqDwGsJMHSx4JZg9xWLz3VbtMGakz2cyigcbVVtVRoFg5ocFMlaGgzpQjoujfUPgyNoJwP0wUcFA5yUDkFe5WoiYk5iWtD5VhamZlAoogYHUfNdSR3013KBHCkRb7Lc9MrkZ5lBfbbC0vtd2qaihFaqQc/NOIawTIg7eYRNoKXb3bIloJcku+jUtE95P0CfOHI59Yrh6VWlRSpKkqSaFJSQQeYIqIvu6Tj7T78m6726WUtqQ4oUXhXi7qs86U1jkux/S9p/8D7kMbUImbqweQLqmbHsB+acwMNqWrfTRP0lHJI6xa119mTEknyicWha0DFnk03Tea+ceZy4DfBsm/O2h9f8Ai5G1uyHLWffMy4RKy7ymkMN93GUUqpZ13j8Kbyo8kkaBQ9xJhQ1v3gmLYcMtIpUJcHvuGqQrms0yTwRqdabgyWTZ7NlN9gwkzM44KkDIngpw5hpoV386VMZsWfVNNluz0JlJVCigu4RjURSoab0Sfnrr0rp7mbelpCrEs2uZmlHvIRVxxSvWfcNSPHTcANFn7QPD9qh4D/ea7ZKzESnaTk46lT6h33DkhCdzbQOiRpxUeZivry3xmLVdErJoWGidNCsV85w+ijkfGuQiXXceetJwOz7oZQDVLKMyByFSlJpvJUemkNAXIWQzhqhqu7znFnj6yvgOUAIB4lFh3le7pXZbs2WIUoFR77rhyGQ56JSPxO+Khv7esz0yVJ/NN1S0OW9R5qPuCecdN9tork98mgFpj1K5r5rI+6Muu5OIh1OmQcztU1jNysw/XbPa2HOt69morHIUQv4pVFfgQ/7N+9K2k3xZr+y6ITjx8meBB8iEwqGufOSSCtM43jrTAsgqSnWuJKSCRoa0Om6GO0LSfZRjlpORUzudZR2opT0hkUmmtRCTYM8w0sqmGPKE4e6nGUUNRmaa5VFIYZbaKGK+SyUuwSKE5qJHOmGsZcTQe6pLWl3cT1fDrAjyPJTCUEmmYj6asx/G2lXrBKvaKx80TU0XFrWQAVqKiEigFTXIbhyj6Kum5WUYPFlo/sCLY0HpKLufqP6S6vZSptnT+RpPB1P3VxTspPuMrxtLUhWYqk0Oevhyi7NrkvikFH1Vtq/aw/vRUd3LveVuKQHENBCC4pS60CU0r7K1gwLmtpVM+gc6fRSw9ULksq23pYqUwstqUkoJFK0NDlXTQZxObM1fzkzXfj+4qO9V0JBpnt3Jxx1sL7MllsedhxUBOIab4irrPtt2mypoq7PtglGPzsKiUDFzoYc+rSrU6mQbGTBG2kkK5uuK+KaT8z9av4xDwy7RZTBaT/zilY+0lJ+NYWqRpwrg6gwj7R7KwXoQVjyIzSNCstzEypCgpCilQ0UkkEdCM4tPZPeuamJlbTzynEJaKhiAJqFNgd6ldCdTFTgRYexQflrv1Cv+Y1CqwGUpVWMpTdY3+0M79Q38GY9SP+0L/wDhU/FuPNhf7QT31Lfwaj3Z4/8AUMxylkf9OMp/CzfpSlkn+dJ36uWHudiOuiP51tT6TP3VRI2L/SdofRlh+w5Efc3+k7VP94z91cV2PIfhGx5BR+yU/K2h9f8Ai5E1s/8ANnP8a/8AuRDbJfPn/r/xXEzs/wDMm/8AGP8A7kTU1d4IdqVxbIv0BX1zn7scux/81NHeZg/dH8THXsiH83f8Vz4iOPY3+jzH1/7iIl31oP1JFtvaLPLWtPbqQkKUAEBKMqkDMCunOFR18qJUolSjqSak9Sc/bG6f/OL+mr7xjnpGxoA0WgABEEFIKRKusw/bMsmLQXuDI+66fwhBpFgXM+Tsi0XT6QKB+pQe9cZMb/hI4wPUKp0SfY9gPzOIMNlwoAKqEClagakcDHUu5c6P91e8E1+EZu7IsqxuPzJl0IpkipcXWuSAOQ1zpUQzS94ETaksMOzMmtFUsK7RSkuChNH88lFVTizpWmdITXxFVjzkAIGtjbx38BbdTdIK2ykkEEEGhB1BGoMfRdzk0k5cf3Lf3QY+dXVlRUpRqo1JJzJJqST4x9LWIxgZQj1UIT7EgRTHHr0geJ9Al1eyoraBJ9pITCRmezKh1SQofCKTujaqGJpKnCeyUlbblPVWkitN9DQ05R9ETzAWgpOhBB6HIx8zTsoWnVtK1bWUGnzTQ09kLwrQ59ai7QwfMQfZRSPVTmi1JORlTL4kWgHXcbgoUhKcISMJNaLyBr101hXtR1lEwlyU7UN91aQvzgoGpFd4BAzh2k5Oz0IBkxLTL3/ynCk/ZQpITWvTrC7fNu0FlLk2yUoQKJKEp7NIJGQKSdTTUwYZ7DVsTeZzECeTP+vFMCkdrbAU7LzKfMeaAB6d4fsqHshBMWK4PLLC4uSavHCPw7M+1EV1WNXw4xSNI6sJH69IVhoiAxmsFY6CuiLE2JD8td+oP/Mbiu6ww3Lvd/J7y3Q2HMSMFCrDTvJVXQ8IpUaS0gKlQS2ArQu//T8/9U38Go22V/T81/h2/wByECzNpXZT8xOFjF26QnBjphph9LDnpw3xuktqARaD055PUOtpbwdpSmGmeLDnpwjOabuGyQWO9FZVhH+crR/+sP8A81xH3HNbRtX61v8A6sJtm7WUtTMy+ZcnygtmnaDu4ElOuHOta7o0WBtOTLTM28WFK8pWlYAWBhpiyJIz87lpFejde2w/Cjo3XsmvZF50/wDX/wDfExcBXyU2dfyyY+KYra5e0VMiZgqZU52zmPuqAw65Go5x2Xd2ptyzbyCwtXavOughSRQLpkajdxiX03Em3BDmOJKdNkmVmJP944ffHHsZ/RHz/fn7jcKtz9prclKCXUytagVnElSQO8Sd8ari7RW5BhxpbTiytwrqkpGqUppn9H3wOpu61lJYTKS5k1WrqfjGmke1uVJPHOPFY1J8LNIIKxmsCEUiwbQHk1gMo0VMrCj0JK/upT7YSbKs9Uw82ynVxQT7dT4Cp8Ibtq9oJMw1Lt+ZLthNBoCqmXggI9sY8R16jKffJ8P7hVOoC57FmWZWVYWqWbmFzLi0qLgrhQgpTROWROKtf8o0zt2WS5aCG1KC5YlbadUlsEYgSc6ioA/GN9iXnbU23Lqs8Phuix2RV2mIUqvIVqaZ5gbo925eaVwzPk7b6X5o0dLuEYBWqgkA1FTlT+FIxfOFUwHSd5BHaEWkxDZG3mpStZMoXX2mxnjWhPtUK+6PpiXGXjFE7MbO7W0EHc0FOHwGEftKHsMXy0mgEXxXWxLRs1p8z/QSax2WVCoihtqdk9jPFYGTyQvxHdV8AftRfUIe1mwe2lC4kd5k9pzw6LHsor7MKLuirsqbHqnx09fdUom8KsbFn5JpoF2XcmZgkgJUrC0OGQzUeRBhnm/LZmXIfLFmyZHmFISSBmAE+cc6er0MKd0ryCSfLvZB3ukUNAQcs0qINP8AOGqQthuecU65JtJab7zr77i3QgcEg0GI6BIhmKa9tTNlkC+YkGOTSQBzg+K0KJ2Z20GZrsV0LcwOzVXSueHwNSn7UQN6rCMpNOMmuEGqCd6Dmk88suoMd16mSpzylmVVLS6iENnDhqQCQqmVCQK5ZZak1hmtVoWtZyX0ZzUsKOADNQpU0A4+cOeIRY1OirNr6NfAd3HYn2PgplVrBGYI7CusUgjNImbnWH5XONMmuEmq6eqnM0PPTxij3hjS46BQbLTZF2JmZzYZWsaYtE1+kaCOm1LjzsukqcYVhAqVJIWB1wk0hlv1fZxDplJRXYMs9z5Pukka5jRIOVBwJMRd17/zDD6e2dW6yo0WlZK8jlUE1II1oNdI55rYpzOkY1sawZkjnpKqJKUkJJIAzJNAOsdVpWS9LqCX21NqIxAKyqNK+0e6Ji8PkxtAKlFAtLWhVAkpAUVDEACB3a5+PKJrbEPy1H1SfvLhgxRNSm3LGYE31EQrSkKkdVo2S9LqCXm1tKIqAoUJGlfbGphPeT1Hxh+2z/pTX1R++qGVK5ZWZTjtT6KN0pNXSnFJCkyzxSQCCEEgg6EcqRk3QnP/AGr/AOoYsG+d435SVkewcwFbQxZA1ohumoPGFBO0uf8A7ev2EfwjHRxOLrNzsa2JOpM2McEAlLTrCkqKVApUCQQRQgjUEbo8iN83NqdWpxZqtZKlHSpJqchGkR1ATF9VKBGYzHdYtkLmn0MtiqlmleA3qPIDOILgBJQnHZnIJZQ9aD2TbKVJRzV6VPCiRzUYWZRKZyZWqYfSwXMS8agSMROSTTQc+UM20O1EMttWdLnuMgFwj0lagGm+vePMjhHiWsmVl3WpRyWVNTLmHtCHCgIKxXCimuFOZPXPcOWKutUzLuzESGje9u+/cqDiuh+z5uz5FIlu8p1xS3XmPlO6kAIANNDUnTcecKNtXjem8HbFKigEBQSEk1p5xGukMNtS6rPIfs+ZWWFOKQRWoStOqVg5KrQ0JFaDfkSpkrfe9Zx1ftUo/wATFsG0P+a6Dr1oh3eCNo01UhWjsbsijTj51cUED6KMyfFRp9mLOiLu5ZIlpdtpOjaQmvE6qPianxiUjLSd0rn1vuNuQsP2slQyURqmWQpJBFQRpx4iNsEMqUxUYWHdUBhfN17bAMnNLazwec2eKTp7M0+EMCL/ALLcoy01KpLjYBOPNsL3rCa1UsnOp0rD3tLul5VL4mx8q1VSOKh6SPHUcwIpayZhLb7S1iqUOIUocQFAkewGGUcuKpZas5maiYk7HxC2AhwlNFpWe66tKrVmXGMaAtruFxOZoRhTQII7pIpWh1jls6adsicSrEHGlpCqo811tWhTXeDpwI4HNrVYr807MNujtpWYJeYmApKg0ad0iprTD3Sn+JiAt+yFzXYS8khUwiUb7NTqaBJWaFVFE0IFBv3xnpVmv+U+MpFwIygRYzqDNiCdbhWleb+XWSAJ6VoqWdoohI8wnfyST7DlCORDvda3HpB4yky0tTThwrZKakFWVUDPEDoQNesYvrcEsVmJaq5c5kCpLeeit+EHKuo0PGNeHrmi4UKpmey77hw5+6kFJVId9kDgFoGupaWB1qg/AGEmO+wrWVKzDbycy2qtOI0IPVJIjbiaZqUnMGpCkiQs3gSRNzAOvauffVEeIs237ot2mfK5F1BKwO0bUcJCgKbq4VUGYORpUHONFgbNzLOCYn3Gm2miFYcVakaVOQArQ0FSdIw0/iFBlIZjDgILd54RqozJFkmFJmGgpKkntEZEEHzhxi1793olZeZCHpNEwrAFY1BFQKqy7ySd1fGEW8F4vLbRbcFQgLbQ2DrhCwanmSSfZHdteV+Xjk0j4rhNZn8itRFURLXGATbTcQoN9V1tX4s8qSP5MbGY3N8ekedsp/KmuTP76oRJQfKI+kn4iHnbJ+lt/U/vrif4zKOLpZZuHaknYcUQAVu2nD8ns8f3R+41FeUiw9qP5iQ+qP3WoryNHwz/AMcc3f8A0VIRSMgQCNjEupaglCSpSjQJAqSTuAGpjoKVhtoqUEpBUomgAFSSdABxrFmS7KLEkytVFT0wKJGuAfwTkTxVQaCMWXZDNjsiZmsLk2oHsmga4en4r3aDmiWxaD0ytUw7U4lYcVO6MqhA3Cg3eMc9zv5Lso7A1PHuHdxVO1yUlZtz5mbSXqoAWSQt1eEuKrnh1Jz3wxM2hhffM8oSk2WUtNudmVJpSinKp1WRkCMgB4Qs3lnkTBlexKlYWG2y3hPcUmoITxrrlElazi1WSyZnF2oeKWCsUWWsIxa5lINMzwTyhNVr6mXPYExEQR5yCDF7aKVw25Psol0SkssupCy646QUhS6YQEg5hIHHUxP7J7uFx4zKh3WskcCs/wDak+1Q4QlWVZi5h5DTYqpZoOA4k8gMz0j6Iu9YqJZhDSB3UCleJ9JR5k1MTi/l0+gYes/U7xufwFR7soUkhNBSPUEEVa0NAaNAsaIIIIsheVoqKRS+1C5pZcMy0n5NZ+UA9FR3/RV7j1EXVHPPSSXUFC0hSVChBzBB3GEPzU3itT1Go4j98Eym/KV8xom3AkoC1hB1SFEJPVNaQ234tJbK0SLBKGGkIpgJBdUpIOMkZmpOnGvhzX4uUqRcxJqphR7qjmUn1Vc+B39awWBfxyXSQtCXihGFgrSkls7u8RiwjgD/AJbHEVg2tSAcL20v+x38Vr1umJy0DKS0r2iO2tLCpLSVd5SA4rulY1xAUABzzI4xA2beqbs6ZcbfBXVVXm1EGpVmVJIqATWuWR38u6yVGWZXac0e0mHaiWSrMkkfnCNwA0pokZaiEp1xx90klS3HFeKlKP4nKE0MMx5e1wBG575mG8A335ICfbSubLWggzFmrSF6rYV3aE8B6B/ZO4iECfs9xlZQ6hSFjVKhQ/5jmMolLSkHrOmAkOhLoSlVW1GqcQrhVz5aHIwzSW0NmYQGrSYS4NA6lOY5kChHVB8IYx1ag0FvzGbfcPw73QJ2SCy+pBqlSknikkH2jOPT84tfnrWqmmJRV7KmH13ZxLzQx2fNJXxQ4akeIAUPtJhctG4U6zXFLrUBvRRwfs1PtEPp4vD1TYjNwNj5G6nMl8GMuPFWaiVHmSfjHp5hSTRQKTwUCD7DGsRstqpRWNj0wpRqpSlHSqiSaeMazHVJ2U66aNNOOH5qSr4CAxqUStTs0tdApSlAZDEoqp0rpHgQ3WXssnXaY0pYTxcUK/qpqa9aRMosSyrPzmHfK3h/VpzTX6INP11eEY3Yyi05WmTwbf2Vc3BKd3LoTE6qjSO5vcVkgePpHkKmHRc7J2MkoZpMzpFFLOietPNHzQcR3mIS3tpD74DMukSzXmpS3ksjQCo06JA6mNKLgLKVpD7JmUJKzLJNVgDUYtMXLpnGeq4uviDlb9u55nhx9So11XiTsObtNa31qGdQFuHCFKAJDbY/AZCNNgW8ZYrl5lBXLrUQ60dUqGRUjgoU3a0hon5dh/BNpmqScs22UstZONqyokDQKUr0jn4ZxH3tZRNSybQCOwWpeBTaj+cHorQcsRpqeAPDNLa4qHo3t6htYQWnYc+WluMoXgXW8lUZtuaCZdKcTDwAUtSlAhKMB9LUK5cM6K1pWo9MLxvOKcVpnu5ADIDpHVbtvKmCgYQ002MLbSScKBvPMnUqh52c3BNUzMwnm02R7FqHwB68I0Zv47Olr3doLCe4W3O+3BBdCmtmtzPJm+1dHyzg/URuT1ORPgNxh9AjDaKCPUZKbXEmpU7R9BsAsj3ZiiCCCHqiIIIIEIggggQuW0bOQ8hSHEhSVCiknQiKWvNcTyF5LpQt6UxAqANFJFc0rPD53gaGLzjU/LhYIIBrka5gjgRvEZy19JxqUd9Rx5cD3prKkWKpO/EqubpNy6w9LJSEhCBQsUGYWjUaVr03AR4u3LJkJb+UHgC4qqZVs7yRm50ocuXUQ22tcJ2WdMxZysCvSYPmLG8CuVPmnwIiuL3Wy9MzBLyC0UAJDWYwAcjxOf8A4i+GcazegaeqNdnAcCO/7hqJ3WkEFRE1MqcWpayVLUSVE7ydTGqkZpDxee98q/ZzTDbRS4nBlSgbw60VvrmPHOOpUqOpljWMkExbYcVZJDbpSQQSCNCCQfAiGGQ2hzzWj6lgbnAF+8973wu0gpFqlCnVEPaDzClPzW2B/Rxhlf6yfjijB2ly5zVZsuT1Qfi1CFSCkZf+Nw40BHIkexUZQn9G1NtH5qQYQeIIH3Wx8Y55va7NqFEJZb5hJUf2jT3QkUgwwf8AHYfds8yT7lRlClbTvTNTAIdfcUn1a4U/qpoD4xFQUh5sWSs1VmLU8pAmAF6qIWFZ4MCa5jTcd9TwZUdTwrBlbaQIaOKkqIuPeISkyCsAtLolyoBpnVKgd2FVD/mBE9Pygs95TTGN+dmMWFyhohDhNMA9JZGqtB8UCkMLV/JxLKWUu0CU4QoJGMJ4BevjrzheIwznPzM3sRMTw2PjxUELpetBVlzb7LCkPt0ShaXEhSVZAmoBGaVEjXrENa1tPTTmN1RUdEpGQSNyUJGg06xmx7Cfm3MDKCs7zuHNatBFv3O2cNSlHFkOvD0yO6j6A4/OOfSKVH0sOQXDNUjbU9/cqlwCgbibNfNfm056oZO7gpz4hPt4RaTbdOsZQikeoyhrnv6WrrsNhy/ayufKIIIIcqIggggQiCCCBCIIIIEIggggQsEViEt+6LE2mjrYURooZLHRWvhpE5BCalFrzm0I0IsVYOI0VK2/slfaqqXUHk+qaJWPb3VdcukJE3JraUUOIUhQ1CgUn3x9QKTWOKfsZp5OFxCVp4LSFD3wxmJxNKzgHjyP6PonNrcV8zUgi6rT2RyrhJQFtH5iqp9iq+4iFue2NOg/JPoI4OJUk+1OL4RoHxOh9ct5gj109U0PBVc0ghwf2VzyTklpf0XB+8ExxObPJ8f7uo9FIP70aG4zDu0e3zCtmCXKQUhla2cT6v6inVaB+9HfLbJpxXnFlHVZP3Un4xDsZh26vb5hGYJLpGRFmyGxn+2mK8m0fvKP4Q02Vsxk2cy12p4unH+yKJ90Zz8So/8Arl3IfkwFQvAVMWXYL8yrCy0tzmB3R1Uch7YsG7+x8ZKml1/u2/3l/wAAOsWezKJSAAAANABQDoBG4CEPr4irYdQeZ/Q9Up1XguOzrJbZQENoShA0SkUHjxPOO2CCKspNZprx3SSZRBBBDFCIIIIEIggggQiCCCBCIIIIEIggggQiCCCBCIIIIEIggggQvJQOAjHZDhBBCjSpnVo8lMlHZDhHoJHCCCJFJjdAPJErMEEEMUIggggQiCCCBCIIIIEIggggQiCCCBC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868" name="AutoShape 4" descr="data:image/jpeg;base64,/9j/4AAQSkZJRgABAQAAAQABAAD/2wCEAAkGBhQSERUUExQUFBUWGRoYGBgYGBwXHBwfHRwYHB4fGBwbICYeHR0kGR4aIC8gJCcpLC0sGh8xNjAqNScrLCkBCQoKDgwOGg8PGi8kHyQsLC8sLCwpLiwsLCwsLywsKS8sLCwsLCksLywpLCwsLC8sLCwsLCwpLCwsLywsLCwsLP/AABEIAOMA3gMBIgACEQEDEQH/xAAcAAACAgMBAQAAAAAAAAAAAAAABgUHAQMEAgj/xABQEAABAgMFBQMHBwcJBwUAAAABAgMABBEFBhIhMQdBUWFxEyKBFDJCUpGhsSNicnOCssEkMzSSosLRFSU1Q1NjdOHwNkSDs8PS8SZUZISj/8QAGgEAAgMBAQAAAAAAAAAAAAAAAAMBAgQFBv/EADYRAAEDAgQCCAYCAgIDAAAAAAEAAhEDIQQSMUFRcRMiMmGBkaGxBSNCUsHRFOEz8BXxNEOy/9oADAMBAAIRAxEAPwC8YIIIEIggggQiCCCBCIII8rcA1ir3tYMzjAQvUYKqQn3g2mystVIV2qx6LdFU+krzR0zPKK7tratNO1DeFhPze8rxUr8AIU11Wt/hZbi6w/Z8k5tInVXZMWghAqpQA4kgD2mICc2jSTZoZhBI3JxOfcBiiZiYefJWsuOneo4l06nOkerHslcy52beHFhUvvGgokVNNc6Q04OpBdVqwN8oA9TKaKTVbkxtjlB5oeX0QB95QjiVtqa/sXfaj+MVrd+xFTbim0qCSltTmYOeGmQpvNYJOxu0lHpjFTslNpw01x865UiTg6DTDnu2+o72GnFWyN4Ky0bamd7Lw8UH8YkZba9Jq84uI+k2T9ysVcm6DnkBnVKCU1ASimagVBOKu4VrTjTnBZ9y33WUu4mWkrr2fauBsrp6oOvjT2ZxQ4bDAEiq4QY7W/C8oyN4K7LPv1JvGiH2ieBOA+xVDE23NJIqDr/rWPmy2bvvypSH0YcdSk4krBpStCkniPbHizrdflzVl1xvkFZeKTkfERIwlUtzUaocO8T6tVTSadF9NAxmKXsPbC8igmGw4N6kd1fs80+6LIu/faWmx8k4CqlSg91Y+ydeoqIU6pUo/wCdkd4uP2PEJTqRGiYII8pWDpHqHtcHCQbJKIIIIlCIIIIEIggggQiCCCBCIIIIEIgJjClUivL+bSxLksy9FvaE6pb6+srlu38IS+qQ4U2CXHb8ngFdjC5Ml575sSSKuK7x81AzUroNw+ccop28u0OYm6pxdk16iTr9NWRPTIcoXJubW6srcUpalHNSjUnxhqmLsLk5eWn2il2qUqWlaApKCsd2qd6c6V4gHo1uHp0S11c5nnThPAcOZutTWBuiXJKynHW3XEJqhlIUvMZAmmQ1O88gDHbbdktstyuFSyt5oOrJphAVoE78qGteUON27Tl1hU66gs6S76UBPZPFygrg1TQUUrd1zjlvLLSrj6pV6so4ykNsOYitpTYFUBYOaag6jfWprEfzX9NlcCANYvtfnBINtiJVt1MWy09KupQzNy0nKtJRgSogqXl3ipFMSyTXeK684jZF5g20y4wFBp9K6koU2lSihYUUBWqScJy3kxDP3ilX0pE4ytx1odmHWFhIcSnJOPEAdN+uZ00iPtO9Lj0y06ynsuwSEsIT38AHUd4neacOEIpYSo4FpFy1wJsAZFjuTJv3X5IhM9z7VlRPIZakw0pRcbLheUsjuqqKEBOeGka7o2ShyRnEOqwNIfQXD8xsYiBzOnj7VmVsOfW52rbMxjKioLCFIzNakGgArUx2JuNaWFQ7FzCo1UnGkBR4qGLM9YbVosBPzQCcurpu0k7nyRZS85bJmbOnnKYU9swhtG5CElOFI8DnzMep6QZ8hlv5RUphxCSlkN95Zb1BcbIypQZ19+UQZudaTaSkMvBNQohKgQVDQ0SrMg74jrVlJvF2kyiYxZDE6le7QYlDT/OLMw7CYpvEZpsb9kCPG8zKFO7REJaXLS6CSliXSMxQ1USTUbjQJNN0RdzbETNTaEL/ADaQXHNfNSKkZcTQeMcNs2y5NPKedw41UBwigyAGQqdwhnuRMYZaYSw823OOlKUBasHcBBOFRGEqJJFOQhrg/D4SPq48CTc+Eyp2XKuwJaZbdckVuBTSS4pl0VOEalCxr0OecLCVEEEGhGhGVOkWNbs1Ms2a4ZhLUu+44G6oSgLeRTvYsOmpzFMuFYrlttSlBKQVKJoAMySdAAN8WwNRz2uzGQDAvO172kevFQE93X2qvMkImavN6Y/6xP4LHXPnFuWRbbUw2HGlpWk7x8CNQeRij3NnUwlNCuX7alew7UdrTXIaE03ViKsS3X5N3G0opUDRSToaZUWn/REZ3Yem8l+EcAdx9J8NuYVHMDl9KwQr3Ovu1Ooy7jifPbJqRzT6yee7fDODFKdXOS0iHDUf7t3rK5pabrMEEEOVUQQQQIRBBBAhEYUqkZhC2k348lR2TKvlljI+on1up0Hid2aaryIYwS46fs9wV2NzFRu0faIWyqWllUc0cWPQ+an5/E7uule3eu4qZKlqV2bDfeeeOYSNTTiojd4mNdi3demyrs6UTmtxxWFKa6YlGuZ8TEyb2TEk8hj5Ls2BgW22QW3KgYio71KG/cd2sObT6Bpp0SDUNySb/wC8BoPfWBFgi7DzLvbSCz8m8oqYcUAFJcGSCrhiTQEdRviUmLRVJOSjcwmrS5bsJhs5ggOOJqONK1B4E8Ygbz2IhARNyhrLOnIVoppfqK4Z1of8idM9aU1ajrSMONxKAhOEUrpVSieJzJyAihoiuQ8HqGc02IIEeB48CJVl6tW0mm5dyTZPao8oLgdrkpIThSKceJ0yy1jrsy6k9aRStVcASEpddJAwjQIGqt+gpzzieYsKSspAcnCJiZOaWk5gdAdfpK8BC5eLaDMzVU4uyaP9WgkZfOVkVe4comm91S2GE8Xu0neBv6BFzop82BZUj+kvGZdGradK5eik/eVTlGpe1FtkYZOTaaHFVB7kUr+tCC2gqISASSaAAVJJ0A4kw92VscmnWwtxaGCdEKqpX2qZDpnDDgmG+IeXczA8h/aqcrdVGzW1CeWcnUoHBDaR71VPvjhN+p4/7y77v4RyXju29JPdk8BWlQRmlQ4pPWo5RFkRpZg8MB1WN8gr2IsmFu/08nPylw9Qk/ERKSe1mcR53ZOj5yKH2oIHuhKAhhulch+0FK7MpQhFMS1VoDwAGp5bh4VrUwWGcOsweSgwBdMQvrZ0z+lyQQo6rbAPvThX8YHdnUvNJK7Pmkr4tuGpHIkAKT9pMRF5tm01JJLhCXWhqtupw81pIqBzzHGkK7D6m1BSVFKhopJII6EQkYMtvh6hb3HrDyP7UCDcLttex35dWB9C0HdizB+idCOkTOznD5cDQFYbcLQOhXhNB7KxI2RtIxo7C0GxMNH0qDEOZGiuooesZty4YweVWc52zPnYUklaKerTM04Gihzij6ziw0a4ykggOHZM+3I+aOaiLsWW/MzyCceNLgceWQQU4VAqKidDkRSJVN2TaE5MvoqmWDiiVpTiK+TaR5yjrwFR0iFnb7TjzRacfUUHI5JBI+cQASOMS9+LacYcTJsKLTDCEAYCU4yUhRUojM1J+J6Q8V+kAEBxBAi4AESdBfQARZC3S1gtlSl2c5MNTTGZZfolwgalNKD7J18RFiXMviJpJQsdm+3k62QRQ6Ykg50ru1By4E1nepx1uXkHXFKTN4VkqqQ5gB+TKjrUAnM55mu+F6Xtd9mYD+JXbBVSVVqTvxV4jKnCEjDVMQ3OHdYTB3kGCCd2nzCgtDhC+mIIgbpXmROMJcTkdFJ3pVvHTeDwIieiaNXpBcQRYjgVjc0tMFEEEEOVUQQRhaqCsQ5waCShRF6bwIlJdbq9wyG9Sj5qR1Puj51tO0XH3VuuqqpZqT8AOAAyHKG7aleYzEz2KT8mySDwK/SP2fN/W4xzWa+mSkm5lLSHX33FpSpxONLaW/VHrE7+A5ZxhQWN6dwlz7AcBqB5XK2MblEL1ZkkqaspTLBq608XVtDVaSmgI9bDw5caRy3askFidU+1RKGDhWoEYXAoYQivpE+OVN9DLSlppnG3Xm0CWnZdBdDjPcS4kecFDjn41HSIF+2Zy0VtsqcU6VEBKckprxISAMhU1OgrEs6V2dvZEyZNxvaLEHYyI0OiuuSwLEenHAy1U17xqe6kaFSvhxOkO9rW4xZLZlpOi5g5OvEA0PPdXgnRO+p1LdtNuyJbySWIMy4AXXaZio15HPujcM9da1KqmpOf+tYs1pxpzOtT2H3d57uA31KBe5WyYmVuKK1qKlKNSSak8yTGuGuzdmU6+wHkISEqAUlKlgKUDmCBoK7qkR4uNd4vWi2y4gjs1FTqVDTBuUPpUFOcdLM0C2yM4Vi7MbjJlmkzDyavuCqQf6tJ0A+cRmTu041foIgb5XqRIS5cNCtXdbR6yufIan+Jjnkl7liJLykjbdONnydsULqSpR5JIAz6qFfsxVREdVoWgt5xTrqitazVSj/rQCgA3CkcpMb2NygBbWtyiFikXrshcbNnJCPOC3O0+liqP2MEUXiicuhe9yQexo7yFUDiNyhy4KG4/gYiqwvbAUVG5hC+jVJBFDmDFK7TbhCVV5QwKMLNFJH9Wo8Pmk+w5bxFw2ZaTcw0h1pWJCxVJ/jwIOREYtazUzDLjKxVLiSk8q6EcwaEcxGKm8scsjXFpXzARErd68r0m5jaVkfOQfNV1H46iNJsd0vmXShS3QtSMKRUkpJB+BPIRvtq68zKBJmGVNhWQNQoE8KpJFeRjc9rXjK687LZmTja9hsWq0ZqSARMDN5nQk/DFwIyVvziIsC9bvaNMupllKSQ2h6YbxKb1oCQQcjkK6Qv2Jbbkq8l1o0UNRuUN6VDeDDpemyWp+X/AJQlE94fpDY1BAzNPWG/inPryn0hRIpVLsPZO7TwPdw8jZGi8z60SizMz6kTc6rNtlJq2gZ0K91OAp0qcxH2g0q0ZVc5hCX2MniBhQ4nUKB0xpGRFa0pyiFu5JS63FKmnezaQnEUgd5z5qOf4eJE7brsw+loKaXJWfiSEURVKQTktwA1Ud+eXCtakNPo3tAPWG+gA+1o3kbC+5Mwo0UZcu85kpkKJPZKolwcvWHNOvSo3x9AykyFpBBqCAQRvB0MfOtuXf7AIcQ4l9lyuB1IIzGqVA5pUOG8RYuyS85W2ZZZ7zQqiu9B3fZPuI4RXF5QRiqemjuXHmDqq1G5grMggghqxohevzb/AJJKOOAjFTCjmtWSfZr0EMMU1tjtorebYByQMavpKqBXon70Z6releyjxN+QufOwTaTZKTLDsNycdLaCkKwqWpSzRIA1KjQ0qSPbDDLl6RbVLT8qpyVWqtR6KvWbWMq8iR8a8l13GTLzDBeDD7+FKVrB7MoFCUlQ83ErUkaAa6RK3X8tl5tMq6shmhW4F0cbLSRUlBNRQigqNK5jdGjE1C4uaYht4Mg2vLT3aabLSoqdtuUYZdakkPYnhgcceIqlNa4UBPHeT7909dxlNlyCp1wAvvDCyk8DmPb5x+aBHJZs6u15xLbjTfZhZdKwjC4GxogqGoNUjMV5xF7Rbw+UzZSg/JM1bRTTLzj4kU6AQrI6qRhyCJu+8mNhNtdNrAoiTCW5qZU6tS1kqWo1Uo6kmNdMjG2UlFOLS2gFS1kJSBvJyAhqtzZjNSrHbLwLSB3wgklAO85UIG8jTpnHZlrYCsXAWV6yI+SRTTCn4CEi6soBbdoqyqAgD7eFR+6IZ7oT3bSMuutSWkg9QMKv2gYWLLf7O8M0g5dqygjmUpa/AL9kYG/UFjG4T9Hzzf68hnJxagatoJba4YQfO+0e9XhThF43qnOykphwapaWR1wmnvj5rpDcO3UplFu6wRExIXMnH0hbbCyk5hRogHpiIr1ET+y67CJl5TrqQptmlEnRSzWmIbwACacaRckc34j8X/iv6OmJO86BOc6LL5xtW78xLEB9pbddCRkehGR6RH1j6XnpBDzam3EhaFChB/1rzigLz2GZSacZzISapJ1KTmknnTLqDDfhvxQYuWOEOHkQpa6U47G7ylt5Uos9x2qkclgVI+0ke1POLkj5lu9MlqaYWNUuoP7QB90fTUa64h0rPWEGVX115BKbctAgaJSQeBcwKPtNYltqEuFWY8SPNwKHULSPgTHDcR0Oz9pu6guoQDyT2ifwBj3tctDBIdnvecSgDkO+fugeIiL9IPBU+oKjVRP3LvOZKYBObS6JdTup61OKa19o3x5n7jTjLPbuMKDdASaglIPrpBxJ8RlviCpGp7GVmFjrgrUCCmu/d3BKzAcaALD3fbIzSN5SOWhHI8oYmpmZm5rt5ciYlnUpQ8wtYAbBTRSVpPm5gqCwDWOW6y/5Rs52SX+dZGNknhuHgap6KHCFm7hfdWJJDimkPrHaU+aDWu/zQajQ0EcgsL2ljyM1O0nQtO/GYHGZCFLXlXKy0suTYdL6lPB0qyKW6ZYQQc1UyNOJrwhdsC1zKzDbyfQVmOKTkoeKaxPTN4JFhRbYkUPJScJceUSpVMiRkcIO7ToIi71WWhl1BaBDbzaHkJVqkKr3Sd9CNekaMNGXoqgPWm7ova9hpb/ZUhfQshMhaEqSaggEHiDmPdHRCHsntrtZQNk95lRR9k5p/EfZh8jJhpaDSdq0x4beiyVGw5a3lUSY+bLz2l282+6MwpasP0Rkn9kCL/vbP9jKPOeq2ojrSg95EUHdmxxMzCG1qwoopS1DUJQkqVTnlTxh+GIFapVdo0Afk/hOpWbKiKw23dvYhMq5KTCnQhYwocQAotg0Kk0OZQogVA3R3/yFZbrKXkuTMuhTvYgqooYsOKqsjRNN9R4QuXlsREtMFhtwukAVJRg7xzAAqa5FJrvrGg1aOK+WQQdbjSO/RNlN9gASFlTM0lXfeUW2lUoSAShJA3Z41eEVsBFhbTXOxZk5MaNthSuoGAfv+2EARGAGZrqx+o+gsP34oapO7FpiXm2XjmG1gq44dFU54STH0j3XEblJUOoII+BEL9hWNLvWYy2G0FtbKdw1KRU/SxVNeMK+z+9JlnVWbNGhbWUNKOWdfNNdxyKetOEMqfMuNlnec/gpi4R8lembPVX5JRdZr6TS6adDr1iB2lvGUtKUnEg0pRXPATUdShZ90NN87CcKmp2WFZiXzw/2iPSR1pWnU76Rqt2UbtizqskYvPbrkUuJGaF8DmUnrXhENIzB3HVQDfN5qVvE0Jqz3g2cQdZUUEZ1qmqadco+b6xbOyq9uCshMd1SSQ1iyNakqbNd4NaDqNwiA2m3KMs8p9tNWHDU00QonMGmiScweZHCrKfUcWFXp9U5SprY1Ojs32vSCw54FIT7iB7YsiPnKxLaclXkutEBSdx0I3hQ4H+EWrZ21uVWgdqHGl7xhxjwI3dQI818W+HVjWNWmJB4bJrm7p4ikNp06ly0F4TXAlKD1FSfYTTwMM94draMBTKJUVnLtFigTzCdSeuXXSKucdKiVEkk5knMniSYf8G+H1aTzWqCLQBuoaIUrdKRL09Ltje6knok4j7gYve+NviTlHHfSphbHFask+zU8gYUdlt0DLIVOTAwKUk4ArLAjUqVXQmngBzhft+1HLan0MMV7FBISaaJyxuq+AHTeTHcf13dwSndZ3cE5bIpAokMZ1dcUup3gUSPumPISJ+166syApyLyv8Atp7UDlEneG1hIy7UvLJxPrAal2xmcgBiPzUjMmOq6lgJkZUIUoFWbjqydVHNRJO4aVO4QsnV3HRLJ1K33qtBDEm+4ulA2oUO8kYQPEkCPm1Yi3XLSTbM+lhNTJy9XF6jtVDIV4CpNBqQFHpxbWruSrDLK2W0NLK8FEAJCk4STUDUg0z5w2kcnVOpV6Zy2SLdK2jKzbTueEHCvmlWR9mvUCJy+zCpC1A81SiiH0cKnJQNNxNfBUJihD/e1XlNkycyc1t/JLNc9MJrzKkpPjCMQ0NrMedHS0+Onr7p6V7dmZVyipdt5talErStQUgV3I36113R1Wljm5Zc6tRUttxDKkhICEownCU0+flT50FmW9LMNJ/I0PP5lS3VFSdcqI00pw0juXf1T7T7MzhS2tohtLaAAlYIKOdMqcqCId0jYyMPVOpIJibxqdOMKy6tktpYJxTZOTqCB9JPeHuxRdyTUR83XZnuym2HNyXE16E4T7iY+jmDlCK7cmLn7m+rf6Kz1hoUo7VpnDZ7o9YoT7VpJ9wMU3d22RLPpdUnGmikLTWmJKgQRX3+EWttjXSTA4uo+CzFf3IaATNPBlL7rLYU2hQxDNVFKw76DP8A8wYctFCqXCQXEezddvwmM7IW6zHpN+VVLOPGVCZgvIKhjqgpw4a+sB+Gsa1zTc5a7ZbBLZdaSK6lLYSCSOYST0ialbztuuyzbEpLKMxTylIRXMnCoD1QEgqrmM+tYq6UmlFtBCM0IdeCeiQsD3RDTl6R5BBDXEAkeOl9QNTyVlo2nTvaWi4K5NpQj2JxH3qMKoMS183Kz8z9av3GkQ1Y6WEZkoMaPtHsrgK1tlF90pAk3iEip7FROWeZQfGpHWnCJraRcAzY8oYA7dIopOnaAadFDdx04RSSVRYd0NrLjADU0FPNjILH5xI5188e/rEvpkOzsSX0yDmapS5W01TZ8mn8SSk4Q4oEEHTC8Dn9o+PGGqdsZxl0zcjRXaULzFQEOj12zolznorfz1TdlWda6MaVJWsD84g4XE8lAitOShENIWJaNlGjB8tlt7fmrSPmAnI/RqDwGsJMHSx4JZg9xWLz3VbtMGakz2cyigcbVVtVRoFg5ocFMlaGgzpQjoujfUPgyNoJwP0wUcFA5yUDkFe5WoiYk5iWtD5VhamZlAoogYHUfNdSR3013KBHCkRb7Lc9MrkZ5lBfbbC0vtd2qaihFaqQc/NOIawTIg7eYRNoKXb3bIloJcku+jUtE95P0CfOHI59Yrh6VWlRSpKkqSaFJSQQeYIqIvu6Tj7T78m6726WUtqQ4oUXhXi7qs86U1jkux/S9p/8D7kMbUImbqweQLqmbHsB+acwMNqWrfTRP0lHJI6xa119mTEknyicWha0DFnk03Tea+ceZy4DfBsm/O2h9f8Ai5G1uyHLWffMy4RKy7ymkMN93GUUqpZ13j8Kbyo8kkaBQ9xJhQ1v3gmLYcMtIpUJcHvuGqQrms0yTwRqdabgyWTZ7NlN9gwkzM44KkDIngpw5hpoV386VMZsWfVNNluz0JlJVCigu4RjURSoab0Sfnrr0rp7mbelpCrEs2uZmlHvIRVxxSvWfcNSPHTcANFn7QPD9qh4D/ea7ZKzESnaTk46lT6h33DkhCdzbQOiRpxUeZivry3xmLVdErJoWGidNCsV85w+ijkfGuQiXXceetJwOz7oZQDVLKMyByFSlJpvJUemkNAXIWQzhqhqu7znFnj6yvgOUAIB4lFh3le7pXZbs2WIUoFR77rhyGQ56JSPxO+Khv7esz0yVJ/NN1S0OW9R5qPuCecdN9tork98mgFpj1K5r5rI+6Muu5OIh1OmQcztU1jNysw/XbPa2HOt69morHIUQv4pVFfgQ/7N+9K2k3xZr+y6ITjx8meBB8iEwqGufOSSCtM43jrTAsgqSnWuJKSCRoa0Om6GO0LSfZRjlpORUzudZR2opT0hkUmmtRCTYM8w0sqmGPKE4e6nGUUNRmaa5VFIYZbaKGK+SyUuwSKE5qJHOmGsZcTQe6pLWl3cT1fDrAjyPJTCUEmmYj6asx/G2lXrBKvaKx80TU0XFrWQAVqKiEigFTXIbhyj6Kum5WUYPFlo/sCLY0HpKLufqP6S6vZSptnT+RpPB1P3VxTspPuMrxtLUhWYqk0Oevhyi7NrkvikFH1Vtq/aw/vRUd3LveVuKQHENBCC4pS60CU0r7K1gwLmtpVM+gc6fRSw9ULksq23pYqUwstqUkoJFK0NDlXTQZxObM1fzkzXfj+4qO9V0JBpnt3Jxx1sL7MllsedhxUBOIab4irrPtt2mypoq7PtglGPzsKiUDFzoYc+rSrU6mQbGTBG2kkK5uuK+KaT8z9av4xDwy7RZTBaT/zilY+0lJ+NYWqRpwrg6gwj7R7KwXoQVjyIzSNCstzEypCgpCilQ0UkkEdCM4tPZPeuamJlbTzynEJaKhiAJqFNgd6ldCdTFTgRYexQflrv1Cv+Y1CqwGUpVWMpTdY3+0M79Q38GY9SP+0L/wDhU/FuPNhf7QT31Lfwaj3Z4/8AUMxylkf9OMp/CzfpSlkn+dJ36uWHudiOuiP51tT6TP3VRI2L/SdofRlh+w5Efc3+k7VP94z91cV2PIfhGx5BR+yU/K2h9f8Ai5E1s/8ANnP8a/8AuRDbJfPn/r/xXEzs/wDMm/8AGP8A7kTU1d4IdqVxbIv0BX1zn7scux/81NHeZg/dH8THXsiH83f8Vz4iOPY3+jzH1/7iIl31oP1JFtvaLPLWtPbqQkKUAEBKMqkDMCunOFR18qJUolSjqSak9Sc/bG6f/OL+mr7xjnpGxoA0WgABEEFIKRKusw/bMsmLQXuDI+66fwhBpFgXM+Tsi0XT6QKB+pQe9cZMb/hI4wPUKp0SfY9gPzOIMNlwoAKqEClagakcDHUu5c6P91e8E1+EZu7IsqxuPzJl0IpkipcXWuSAOQ1zpUQzS94ETaksMOzMmtFUsK7RSkuChNH88lFVTizpWmdITXxFVjzkAIGtjbx38BbdTdIK2ykkEEEGhB1BGoMfRdzk0k5cf3Lf3QY+dXVlRUpRqo1JJzJJqST4x9LWIxgZQj1UIT7EgRTHHr0geJ9Al1eyoraBJ9pITCRmezKh1SQofCKTujaqGJpKnCeyUlbblPVWkitN9DQ05R9ETzAWgpOhBB6HIx8zTsoWnVtK1bWUGnzTQ09kLwrQ59ai7QwfMQfZRSPVTmi1JORlTL4kWgHXcbgoUhKcISMJNaLyBr101hXtR1lEwlyU7UN91aQvzgoGpFd4BAzh2k5Oz0IBkxLTL3/ynCk/ZQpITWvTrC7fNu0FlLk2yUoQKJKEp7NIJGQKSdTTUwYZ7DVsTeZzECeTP+vFMCkdrbAU7LzKfMeaAB6d4fsqHshBMWK4PLLC4uSavHCPw7M+1EV1WNXw4xSNI6sJH69IVhoiAxmsFY6CuiLE2JD8td+oP/Mbiu6ww3Lvd/J7y3Q2HMSMFCrDTvJVXQ8IpUaS0gKlQS2ArQu//T8/9U38Go22V/T81/h2/wByECzNpXZT8xOFjF26QnBjphph9LDnpw3xuktqARaD055PUOtpbwdpSmGmeLDnpwjOabuGyQWO9FZVhH+crR/+sP8A81xH3HNbRtX61v8A6sJtm7WUtTMy+ZcnygtmnaDu4ElOuHOta7o0WBtOTLTM28WFK8pWlYAWBhpiyJIz87lpFejde2w/Cjo3XsmvZF50/wDX/wDfExcBXyU2dfyyY+KYra5e0VMiZgqZU52zmPuqAw65Go5x2Xd2ptyzbyCwtXavOughSRQLpkajdxiX03Em3BDmOJKdNkmVmJP944ffHHsZ/RHz/fn7jcKtz9prclKCXUytagVnElSQO8Sd8ari7RW5BhxpbTiytwrqkpGqUppn9H3wOpu61lJYTKS5k1WrqfjGmke1uVJPHOPFY1J8LNIIKxmsCEUiwbQHk1gMo0VMrCj0JK/upT7YSbKs9Uw82ynVxQT7dT4Cp8Ibtq9oJMw1Lt+ZLthNBoCqmXggI9sY8R16jKffJ8P7hVOoC57FmWZWVYWqWbmFzLi0qLgrhQgpTROWROKtf8o0zt2WS5aCG1KC5YlbadUlsEYgSc6ioA/GN9iXnbU23Lqs8Phuix2RV2mIUqvIVqaZ5gbo925eaVwzPk7b6X5o0dLuEYBWqgkA1FTlT+FIxfOFUwHSd5BHaEWkxDZG3mpStZMoXX2mxnjWhPtUK+6PpiXGXjFE7MbO7W0EHc0FOHwGEftKHsMXy0mgEXxXWxLRs1p8z/QSax2WVCoihtqdk9jPFYGTyQvxHdV8AftRfUIe1mwe2lC4kd5k9pzw6LHsor7MKLuirsqbHqnx09fdUom8KsbFn5JpoF2XcmZgkgJUrC0OGQzUeRBhnm/LZmXIfLFmyZHmFISSBmAE+cc6er0MKd0ryCSfLvZB3ukUNAQcs0qINP8AOGqQthuecU65JtJab7zr77i3QgcEg0GI6BIhmKa9tTNlkC+YkGOTSQBzg+K0KJ2Z20GZrsV0LcwOzVXSueHwNSn7UQN6rCMpNOMmuEGqCd6Dmk88suoMd16mSpzylmVVLS6iENnDhqQCQqmVCQK5ZZak1hmtVoWtZyX0ZzUsKOADNQpU0A4+cOeIRY1OirNr6NfAd3HYn2PgplVrBGYI7CusUgjNImbnWH5XONMmuEmq6eqnM0PPTxij3hjS46BQbLTZF2JmZzYZWsaYtE1+kaCOm1LjzsukqcYVhAqVJIWB1wk0hlv1fZxDplJRXYMs9z5Pukka5jRIOVBwJMRd17/zDD6e2dW6yo0WlZK8jlUE1II1oNdI55rYpzOkY1sawZkjnpKqJKUkJJIAzJNAOsdVpWS9LqCX21NqIxAKyqNK+0e6Ji8PkxtAKlFAtLWhVAkpAUVDEACB3a5+PKJrbEPy1H1SfvLhgxRNSm3LGYE31EQrSkKkdVo2S9LqCXm1tKIqAoUJGlfbGphPeT1Hxh+2z/pTX1R++qGVK5ZWZTjtT6KN0pNXSnFJCkyzxSQCCEEgg6EcqRk3QnP/AGr/AOoYsG+d435SVkewcwFbQxZA1ohumoPGFBO0uf8A7ev2EfwjHRxOLrNzsa2JOpM2McEAlLTrCkqKVApUCQQRQgjUEbo8iN83NqdWpxZqtZKlHSpJqchGkR1ATF9VKBGYzHdYtkLmn0MtiqlmleA3qPIDOILgBJQnHZnIJZQ9aD2TbKVJRzV6VPCiRzUYWZRKZyZWqYfSwXMS8agSMROSTTQc+UM20O1EMttWdLnuMgFwj0lagGm+vePMjhHiWsmVl3WpRyWVNTLmHtCHCgIKxXCimuFOZPXPcOWKutUzLuzESGje9u+/cqDiuh+z5uz5FIlu8p1xS3XmPlO6kAIANNDUnTcecKNtXjem8HbFKigEBQSEk1p5xGukMNtS6rPIfs+ZWWFOKQRWoStOqVg5KrQ0JFaDfkSpkrfe9Zx1ftUo/wATFsG0P+a6Dr1oh3eCNo01UhWjsbsijTj51cUED6KMyfFRp9mLOiLu5ZIlpdtpOjaQmvE6qPianxiUjLSd0rn1vuNuQsP2slQyURqmWQpJBFQRpx4iNsEMqUxUYWHdUBhfN17bAMnNLazwec2eKTp7M0+EMCL/ALLcoy01KpLjYBOPNsL3rCa1UsnOp0rD3tLul5VL4mx8q1VSOKh6SPHUcwIpayZhLb7S1iqUOIUocQFAkewGGUcuKpZas5maiYk7HxC2AhwlNFpWe66tKrVmXGMaAtruFxOZoRhTQII7pIpWh1jls6adsicSrEHGlpCqo811tWhTXeDpwI4HNrVYr807MNujtpWYJeYmApKg0ad0iprTD3Sn+JiAt+yFzXYS8khUwiUb7NTqaBJWaFVFE0IFBv3xnpVmv+U+MpFwIygRYzqDNiCdbhWleb+XWSAJ6VoqWdoohI8wnfyST7DlCORDvda3HpB4yky0tTThwrZKakFWVUDPEDoQNesYvrcEsVmJaq5c5kCpLeeit+EHKuo0PGNeHrmi4UKpmey77hw5+6kFJVId9kDgFoGupaWB1qg/AGEmO+wrWVKzDbycy2qtOI0IPVJIjbiaZqUnMGpCkiQs3gSRNzAOvauffVEeIs237ot2mfK5F1BKwO0bUcJCgKbq4VUGYORpUHONFgbNzLOCYn3Gm2miFYcVakaVOQArQ0FSdIw0/iFBlIZjDgILd54RqozJFkmFJmGgpKkntEZEEHzhxi1793olZeZCHpNEwrAFY1BFQKqy7ySd1fGEW8F4vLbRbcFQgLbQ2DrhCwanmSSfZHdteV+Xjk0j4rhNZn8itRFURLXGATbTcQoN9V1tX4s8qSP5MbGY3N8ekedsp/KmuTP76oRJQfKI+kn4iHnbJ+lt/U/vrif4zKOLpZZuHaknYcUQAVu2nD8ns8f3R+41FeUiw9qP5iQ+qP3WoryNHwz/AMcc3f8A0VIRSMgQCNjEupaglCSpSjQJAqSTuAGpjoKVhtoqUEpBUomgAFSSdABxrFmS7KLEkytVFT0wKJGuAfwTkTxVQaCMWXZDNjsiZmsLk2oHsmga4en4r3aDmiWxaD0ytUw7U4lYcVO6MqhA3Cg3eMc9zv5Lso7A1PHuHdxVO1yUlZtz5mbSXqoAWSQt1eEuKrnh1Jz3wxM2hhffM8oSk2WUtNudmVJpSinKp1WRkCMgB4Qs3lnkTBlexKlYWG2y3hPcUmoITxrrlElazi1WSyZnF2oeKWCsUWWsIxa5lINMzwTyhNVr6mXPYExEQR5yCDF7aKVw25Psol0SkssupCy646QUhS6YQEg5hIHHUxP7J7uFx4zKh3WskcCs/wDak+1Q4QlWVZi5h5DTYqpZoOA4k8gMz0j6Iu9YqJZhDSB3UCleJ9JR5k1MTi/l0+gYes/U7xufwFR7soUkhNBSPUEEVa0NAaNAsaIIIIsheVoqKRS+1C5pZcMy0n5NZ+UA9FR3/RV7j1EXVHPPSSXUFC0hSVChBzBB3GEPzU3itT1Go4j98Eym/KV8xom3AkoC1hB1SFEJPVNaQ234tJbK0SLBKGGkIpgJBdUpIOMkZmpOnGvhzX4uUqRcxJqphR7qjmUn1Vc+B39awWBfxyXSQtCXihGFgrSkls7u8RiwjgD/AJbHEVg2tSAcL20v+x38Vr1umJy0DKS0r2iO2tLCpLSVd5SA4rulY1xAUABzzI4xA2beqbs6ZcbfBXVVXm1EGpVmVJIqATWuWR38u6yVGWZXac0e0mHaiWSrMkkfnCNwA0pokZaiEp1xx90klS3HFeKlKP4nKE0MMx5e1wBG575mG8A335ICfbSubLWggzFmrSF6rYV3aE8B6B/ZO4iECfs9xlZQ6hSFjVKhQ/5jmMolLSkHrOmAkOhLoSlVW1GqcQrhVz5aHIwzSW0NmYQGrSYS4NA6lOY5kChHVB8IYx1ag0FvzGbfcPw73QJ2SCy+pBqlSknikkH2jOPT84tfnrWqmmJRV7KmH13ZxLzQx2fNJXxQ4akeIAUPtJhctG4U6zXFLrUBvRRwfs1PtEPp4vD1TYjNwNj5G6nMl8GMuPFWaiVHmSfjHp5hSTRQKTwUCD7DGsRstqpRWNj0wpRqpSlHSqiSaeMazHVJ2U66aNNOOH5qSr4CAxqUStTs0tdApSlAZDEoqp0rpHgQ3WXssnXaY0pYTxcUK/qpqa9aRMosSyrPzmHfK3h/VpzTX6INP11eEY3Yyi05WmTwbf2Vc3BKd3LoTE6qjSO5vcVkgePpHkKmHRc7J2MkoZpMzpFFLOietPNHzQcR3mIS3tpD74DMukSzXmpS3ksjQCo06JA6mNKLgLKVpD7JmUJKzLJNVgDUYtMXLpnGeq4uviDlb9u55nhx9So11XiTsObtNa31qGdQFuHCFKAJDbY/AZCNNgW8ZYrl5lBXLrUQ60dUqGRUjgoU3a0hon5dh/BNpmqScs22UstZONqyokDQKUr0jn4ZxH3tZRNSybQCOwWpeBTaj+cHorQcsRpqeAPDNLa4qHo3t6htYQWnYc+WluMoXgXW8lUZtuaCZdKcTDwAUtSlAhKMB9LUK5cM6K1pWo9MLxvOKcVpnu5ADIDpHVbtvKmCgYQ002MLbSScKBvPMnUqh52c3BNUzMwnm02R7FqHwB68I0Zv47Olr3doLCe4W3O+3BBdCmtmtzPJm+1dHyzg/URuT1ORPgNxh9AjDaKCPUZKbXEmpU7R9BsAsj3ZiiCCCHqiIIIIEIggggQuW0bOQ8hSHEhSVCiknQiKWvNcTyF5LpQt6UxAqANFJFc0rPD53gaGLzjU/LhYIIBrka5gjgRvEZy19JxqUd9Rx5cD3prKkWKpO/EqubpNy6w9LJSEhCBQsUGYWjUaVr03AR4u3LJkJb+UHgC4qqZVs7yRm50ocuXUQ22tcJ2WdMxZysCvSYPmLG8CuVPmnwIiuL3Wy9MzBLyC0UAJDWYwAcjxOf8A4i+GcazegaeqNdnAcCO/7hqJ3WkEFRE1MqcWpayVLUSVE7ydTGqkZpDxee98q/ZzTDbRS4nBlSgbw60VvrmPHOOpUqOpljWMkExbYcVZJDbpSQQSCNCCQfAiGGQ2hzzWj6lgbnAF+8973wu0gpFqlCnVEPaDzClPzW2B/Rxhlf6yfjijB2ly5zVZsuT1Qfi1CFSCkZf+Nw40BHIkexUZQn9G1NtH5qQYQeIIH3Wx8Y55va7NqFEJZb5hJUf2jT3QkUgwwf8AHYfds8yT7lRlClbTvTNTAIdfcUn1a4U/qpoD4xFQUh5sWSs1VmLU8pAmAF6qIWFZ4MCa5jTcd9TwZUdTwrBlbaQIaOKkqIuPeISkyCsAtLolyoBpnVKgd2FVD/mBE9Pygs95TTGN+dmMWFyhohDhNMA9JZGqtB8UCkMLV/JxLKWUu0CU4QoJGMJ4BevjrzheIwznPzM3sRMTw2PjxUELpetBVlzb7LCkPt0ShaXEhSVZAmoBGaVEjXrENa1tPTTmN1RUdEpGQSNyUJGg06xmx7Cfm3MDKCs7zuHNatBFv3O2cNSlHFkOvD0yO6j6A4/OOfSKVH0sOQXDNUjbU9/cqlwCgbibNfNfm056oZO7gpz4hPt4RaTbdOsZQikeoyhrnv6WrrsNhy/ayufKIIIIcqIggggQiCCCBCIIIIEIggggQsEViEt+6LE2mjrYURooZLHRWvhpE5BCalFrzm0I0IsVYOI0VK2/slfaqqXUHk+qaJWPb3VdcukJE3JraUUOIUhQ1CgUn3x9QKTWOKfsZp5OFxCVp4LSFD3wxmJxNKzgHjyP6PonNrcV8zUgi6rT2RyrhJQFtH5iqp9iq+4iFue2NOg/JPoI4OJUk+1OL4RoHxOh9ct5gj109U0PBVc0ghwf2VzyTklpf0XB+8ExxObPJ8f7uo9FIP70aG4zDu0e3zCtmCXKQUhla2cT6v6inVaB+9HfLbJpxXnFlHVZP3Un4xDsZh26vb5hGYJLpGRFmyGxn+2mK8m0fvKP4Q02Vsxk2cy12p4unH+yKJ90Zz8So/8Arl3IfkwFQvAVMWXYL8yrCy0tzmB3R1Uch7YsG7+x8ZKml1/u2/3l/wAAOsWezKJSAAAANABQDoBG4CEPr4irYdQeZ/Q9Up1XguOzrJbZQENoShA0SkUHjxPOO2CCKspNZprx3SSZRBBBDFCIIIIEIggggQiCCCBCIIIIEIggggQiCCCBCIIIIEIggggQvJQOAjHZDhBBCjSpnVo8lMlHZDhHoJHCCCJFJjdAPJErMEEEMUIggggQiCCCBCIIIIEIggggQiCCCBC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6870" name="Picture 6" descr="http://army.unian.net/photos/2013_07/1372861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714884"/>
            <a:ext cx="2643206" cy="1886288"/>
          </a:xfrm>
          <a:prstGeom prst="rect">
            <a:avLst/>
          </a:prstGeom>
          <a:noFill/>
        </p:spPr>
      </p:pic>
      <p:pic>
        <p:nvPicPr>
          <p:cNvPr id="36872" name="Picture 8" descr="http://www.dgcsms.dp.ua/pictures/spaw/S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714884"/>
            <a:ext cx="1895475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472518" cy="5840435"/>
          </a:xfrm>
        </p:spPr>
        <p:txBody>
          <a:bodyPr/>
          <a:lstStyle/>
          <a:p>
            <a:pPr algn="ctr">
              <a:buNone/>
            </a:pPr>
            <a:r>
              <a:rPr lang="uk-UA" sz="2000" dirty="0" smtClean="0"/>
              <a:t>Західна політика України пов'язана з прагненням </a:t>
            </a: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</a:rPr>
              <a:t>інтегруватись у європейські структури </a:t>
            </a:r>
            <a:r>
              <a:rPr lang="uk-UA" sz="2000" dirty="0" smtClean="0"/>
              <a:t>і зокрема з входженням у Європейський союз (у віддаленій перспективі). Але цьому заважають економічне становище держави та суспільно-політична ситуація в ній, які не задовольняють європейським вимогам (зокрема стан демократії в Україні). </a:t>
            </a:r>
            <a:endParaRPr lang="uk-UA" sz="2000" dirty="0" smtClean="0"/>
          </a:p>
          <a:p>
            <a:pPr algn="ctr">
              <a:buNone/>
            </a:pPr>
            <a:r>
              <a:rPr lang="uk-UA" sz="2000" dirty="0" smtClean="0"/>
              <a:t>Україна є членом декількох регіональних міждержавних організацій, зокрема </a:t>
            </a: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</a:rPr>
              <a:t>Центральноєвропейської ініціативи (з 1996 р.) </a:t>
            </a:r>
            <a:r>
              <a:rPr lang="uk-UA" sz="2000" dirty="0" smtClean="0"/>
              <a:t>та </a:t>
            </a: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</a:rPr>
              <a:t>Чорноморського економічного співробітництва (1994) </a:t>
            </a:r>
            <a:r>
              <a:rPr lang="uk-UA" sz="2000" dirty="0" smtClean="0"/>
              <a:t>що дає їй можливість розширяти співробітництво в таких галузях, як зв'язок, енергетика, транспорт, екологічна безпека, наука і технологія, статистика, інформація, культура.</a:t>
            </a:r>
            <a:br>
              <a:rPr lang="uk-UA" sz="2000" dirty="0" smtClean="0"/>
            </a:br>
            <a:r>
              <a:rPr lang="uk-UA" sz="2000" dirty="0" smtClean="0"/>
              <a:t>Певну роль Україна відіграє у врегулюванні локальних конфліктів, а саме, в Югославії, Сьєрра-Леоне, Південному Лівані, а з 2003 — в Іраку.</a:t>
            </a:r>
            <a:endParaRPr lang="uk-UA" sz="2000" dirty="0"/>
          </a:p>
        </p:txBody>
      </p:sp>
      <p:pic>
        <p:nvPicPr>
          <p:cNvPr id="37890" name="Picture 2" descr="https://encrypted-tbn0.gstatic.com/images?q=tbn:ANd9GcTW94Fu-d-dQoN4gEwAUrmkAGxyF63ARsz-IBx4w5gUMp8ZE4O6BDsi-1q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714884"/>
            <a:ext cx="2667000" cy="1714500"/>
          </a:xfrm>
          <a:prstGeom prst="rect">
            <a:avLst/>
          </a:prstGeom>
          <a:noFill/>
        </p:spPr>
      </p:pic>
      <p:pic>
        <p:nvPicPr>
          <p:cNvPr id="37892" name="Picture 4" descr="https://encrypted-tbn3.gstatic.com/images?q=tbn:ANd9GcSFLT8f9vEqauXpc2a5xnr2XerHUCRejr01eeCzh3p9FHKUIzmAeETkFO9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643446"/>
            <a:ext cx="2628900" cy="1743076"/>
          </a:xfrm>
          <a:prstGeom prst="rect">
            <a:avLst/>
          </a:prstGeom>
          <a:noFill/>
        </p:spPr>
      </p:pic>
      <p:pic>
        <p:nvPicPr>
          <p:cNvPr id="37894" name="Picture 6" descr="https://encrypted-tbn0.gstatic.com/images?q=tbn:ANd9GcSOsysOb6LusxMurFShhoH-gqAu-GrvO3irtDTwXmg81Orz2t9NSkdebEJ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572008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4286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висновок</a:t>
            </a:r>
            <a:endParaRPr lang="uk-UA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0"/>
            <a:ext cx="9001156" cy="6143668"/>
          </a:xfrm>
        </p:spPr>
        <p:txBody>
          <a:bodyPr/>
          <a:lstStyle/>
          <a:p>
            <a:r>
              <a:rPr lang="uk-UA" sz="2000" dirty="0" smtClean="0"/>
              <a:t>Створення незалежної Української держави починалося за дуже складних </a:t>
            </a:r>
            <a:r>
              <a:rPr lang="uk-UA" sz="2000" dirty="0" smtClean="0"/>
              <a:t>умов: необхідно </a:t>
            </a:r>
            <a:r>
              <a:rPr lang="uk-UA" sz="2000" dirty="0" smtClean="0"/>
              <a:t>було здійснити перехід від статусу союзної, з обмеженим суверенітетом до статусу повністю незалежної держави. Україна обрала мирний, еволюційний шлях державотворення, який передбачав реформування існуючих органів влади і створення нових, які відповідали б потребам незалежної держави.</a:t>
            </a:r>
          </a:p>
          <a:p>
            <a:r>
              <a:rPr lang="ru-RU" sz="2000" dirty="0" err="1" smtClean="0"/>
              <a:t>Незалежна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Україна</a:t>
            </a:r>
            <a:r>
              <a:rPr lang="ru-RU" sz="2000" dirty="0" smtClean="0"/>
              <a:t> </a:t>
            </a:r>
            <a:r>
              <a:rPr lang="ru-RU" sz="2000" dirty="0" err="1" smtClean="0"/>
              <a:t>успадкувала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радянських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часів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командно-адміністративну</a:t>
            </a:r>
            <a:r>
              <a:rPr lang="ru-RU" sz="2000" dirty="0" smtClean="0"/>
              <a:t> </a:t>
            </a:r>
            <a:r>
              <a:rPr lang="ru-RU" sz="2000" dirty="0" err="1" smtClean="0"/>
              <a:t>економіку</a:t>
            </a:r>
            <a:r>
              <a:rPr lang="ru-RU" sz="2000" dirty="0" smtClean="0"/>
              <a:t>, яка </a:t>
            </a:r>
            <a:r>
              <a:rPr lang="ru-RU" sz="2000" dirty="0" err="1" smtClean="0"/>
              <a:t>повністю</a:t>
            </a:r>
            <a:r>
              <a:rPr lang="ru-RU" sz="2000" dirty="0" smtClean="0"/>
              <a:t> себе </a:t>
            </a:r>
            <a:r>
              <a:rPr lang="ru-RU" sz="2000" dirty="0" err="1" smtClean="0"/>
              <a:t>вичерпала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потребувала</a:t>
            </a:r>
            <a:r>
              <a:rPr lang="ru-RU" sz="2000" dirty="0" smtClean="0"/>
              <a:t> </a:t>
            </a:r>
            <a:r>
              <a:rPr lang="ru-RU" sz="2000" dirty="0" err="1" smtClean="0"/>
              <a:t>ринкового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реформування</a:t>
            </a:r>
            <a:r>
              <a:rPr lang="ru-RU" sz="2000" dirty="0" smtClean="0"/>
              <a:t>.  </a:t>
            </a:r>
            <a:r>
              <a:rPr lang="uk-UA" sz="2000" dirty="0" smtClean="0"/>
              <a:t>Тільки у другій половині 90-х рр. ситуація почала змінюватися на краще завдяки проведенню приватизації, залученню іноземних інвестицій, стабілізації фінансової і грошової системи  </a:t>
            </a:r>
            <a:endParaRPr lang="uk-UA" sz="2000" dirty="0" smtClean="0"/>
          </a:p>
          <a:p>
            <a:r>
              <a:rPr lang="uk-UA" sz="2000" dirty="0" smtClean="0"/>
              <a:t>Розвиток національної культури тісно пов'язаний з розбудовою державності в суверенній Україні. Культура в Україні позбавилася ідеологізації радянських часів і стала орієнтуватися на світові загальнолюдські цінності, їй став притаманний плюралізм. </a:t>
            </a:r>
            <a:endParaRPr lang="uk-UA" sz="2000" dirty="0" smtClean="0"/>
          </a:p>
          <a:p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проголошенням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незалежності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Україна</a:t>
            </a:r>
            <a:r>
              <a:rPr lang="ru-RU" sz="2000" dirty="0" smtClean="0"/>
              <a:t> почала </a:t>
            </a:r>
            <a:r>
              <a:rPr lang="ru-RU" sz="2000" dirty="0" err="1" smtClean="0"/>
              <a:t>брати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активну</a:t>
            </a:r>
            <a:r>
              <a:rPr lang="ru-RU" sz="2000" dirty="0" smtClean="0"/>
              <a:t> участь у </a:t>
            </a:r>
            <a:r>
              <a:rPr lang="ru-RU" sz="2000" dirty="0" err="1" smtClean="0"/>
              <a:t>міжнародних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відносинах</a:t>
            </a:r>
            <a:r>
              <a:rPr lang="ru-RU" sz="2000" dirty="0" smtClean="0"/>
              <a:t> як </a:t>
            </a:r>
            <a:r>
              <a:rPr lang="ru-RU" sz="2000" dirty="0" err="1" smtClean="0"/>
              <a:t>повноправний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суб'єкт</a:t>
            </a:r>
            <a:r>
              <a:rPr lang="ru-RU" sz="2000" dirty="0" smtClean="0"/>
              <a:t> </a:t>
            </a:r>
            <a:r>
              <a:rPr lang="ru-RU" sz="2000" dirty="0" err="1" smtClean="0"/>
              <a:t>міжнародного</a:t>
            </a:r>
            <a:r>
              <a:rPr lang="ru-RU" sz="2000" dirty="0" smtClean="0"/>
              <a:t> права. </a:t>
            </a:r>
            <a:r>
              <a:rPr lang="ru-RU" sz="2000" dirty="0" err="1" smtClean="0"/>
              <a:t>Основні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принципи</a:t>
            </a:r>
            <a:r>
              <a:rPr lang="ru-RU" sz="2000" dirty="0" smtClean="0"/>
              <a:t> </a:t>
            </a:r>
            <a:r>
              <a:rPr lang="ru-RU" sz="2000" dirty="0" err="1" smtClean="0"/>
              <a:t>зовнішньої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політики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визначені</a:t>
            </a:r>
            <a:r>
              <a:rPr lang="ru-RU" sz="2000" dirty="0" smtClean="0"/>
              <a:t> в </a:t>
            </a:r>
            <a:r>
              <a:rPr lang="ru-RU" sz="2000" dirty="0" err="1" smtClean="0"/>
              <a:t>Декларації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державний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суверенітет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(1990</a:t>
            </a:r>
            <a:r>
              <a:rPr lang="ru-RU" sz="2000" dirty="0" smtClean="0"/>
              <a:t>)</a:t>
            </a:r>
            <a:endParaRPr lang="uk-UA" dirty="0" smtClean="0"/>
          </a:p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357214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План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Розбудова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суспільно-політична</a:t>
            </a:r>
            <a:r>
              <a:rPr lang="ru-RU" dirty="0" smtClean="0"/>
              <a:t> </a:t>
            </a:r>
            <a:r>
              <a:rPr lang="ru-RU" dirty="0" err="1" smtClean="0"/>
              <a:t>ситуація</a:t>
            </a:r>
            <a:endParaRPr lang="ru-RU" dirty="0" smtClean="0"/>
          </a:p>
          <a:p>
            <a:r>
              <a:rPr lang="uk-UA" dirty="0" smtClean="0"/>
              <a:t>Економічна ситуація</a:t>
            </a:r>
          </a:p>
          <a:p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в </a:t>
            </a:r>
            <a:r>
              <a:rPr lang="ru-RU" dirty="0" err="1" smtClean="0"/>
              <a:t>незалежній</a:t>
            </a:r>
            <a:r>
              <a:rPr lang="ru-RU" dirty="0" smtClean="0"/>
              <a:t> </a:t>
            </a:r>
            <a:r>
              <a:rPr lang="ru-RU" dirty="0" err="1" smtClean="0"/>
              <a:t>Україні</a:t>
            </a:r>
            <a:endParaRPr lang="ru-RU" dirty="0" smtClean="0"/>
          </a:p>
          <a:p>
            <a:r>
              <a:rPr lang="uk-UA" dirty="0" smtClean="0"/>
              <a:t>Зовнішня політика незалежної України</a:t>
            </a:r>
            <a:br>
              <a:rPr lang="uk-UA" dirty="0" smtClean="0"/>
            </a:br>
            <a:endParaRPr lang="ru-RU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err="1" smtClean="0"/>
              <a:t>Розбудова</a:t>
            </a:r>
            <a:r>
              <a:rPr lang="ru-RU" b="0" dirty="0" smtClean="0"/>
              <a:t> </a:t>
            </a:r>
            <a:r>
              <a:rPr lang="ru-RU" b="0" dirty="0" err="1" smtClean="0"/>
              <a:t>держави</a:t>
            </a:r>
            <a:r>
              <a:rPr lang="ru-RU" b="0" dirty="0" smtClean="0"/>
              <a:t> </a:t>
            </a:r>
            <a:r>
              <a:rPr lang="ru-RU" b="0" dirty="0" err="1" smtClean="0"/>
              <a:t>і</a:t>
            </a:r>
            <a:r>
              <a:rPr lang="ru-RU" b="0" dirty="0" smtClean="0"/>
              <a:t> </a:t>
            </a:r>
            <a:r>
              <a:rPr lang="ru-RU" b="0" dirty="0" err="1" smtClean="0"/>
              <a:t>суспільно-політична</a:t>
            </a:r>
            <a:r>
              <a:rPr lang="ru-RU" b="0" dirty="0" smtClean="0"/>
              <a:t> </a:t>
            </a:r>
            <a:r>
              <a:rPr lang="ru-RU" b="0" dirty="0" err="1" smtClean="0"/>
              <a:t>ситуація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643998" cy="364333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короткий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незалежної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ухвалено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найважливіші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законодавчі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>
              <a:buNone/>
            </a:pPr>
            <a:r>
              <a:rPr lang="uk-UA" dirty="0" smtClean="0"/>
              <a:t>Декларація прав національностей України, Закон «Про громадянство України», «Закон про свободу совісті і релігійні організації» тощо. 1992 р. були затверджені Гімн, Прапор і малий герб України — тризуб. </a:t>
            </a:r>
            <a:endParaRPr lang="uk-UA" dirty="0" smtClean="0"/>
          </a:p>
          <a:p>
            <a:pPr algn="ctr">
              <a:buNone/>
            </a:pPr>
            <a:r>
              <a:rPr lang="ru-RU" dirty="0" err="1" smtClean="0"/>
              <a:t>Конституція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ухвалена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28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червня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1996 </a:t>
            </a:r>
            <a:r>
              <a:rPr lang="ru-RU" dirty="0" smtClean="0"/>
              <a:t>р. </a:t>
            </a:r>
            <a:endParaRPr lang="ru-RU" dirty="0" smtClean="0"/>
          </a:p>
          <a:p>
            <a:pPr algn="ctr">
              <a:buNone/>
            </a:pPr>
            <a:r>
              <a:rPr lang="ru-RU" dirty="0" err="1" smtClean="0"/>
              <a:t>Важливим</a:t>
            </a:r>
            <a:r>
              <a:rPr lang="ru-RU" dirty="0" smtClean="0"/>
              <a:t> </a:t>
            </a:r>
            <a:r>
              <a:rPr lang="ru-RU" dirty="0" err="1" smtClean="0"/>
              <a:t>чинником</a:t>
            </a:r>
            <a:r>
              <a:rPr lang="ru-RU" dirty="0" smtClean="0"/>
              <a:t> у державному </a:t>
            </a:r>
            <a:r>
              <a:rPr lang="ru-RU" dirty="0" err="1" smtClean="0"/>
              <a:t>будівництві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збройних</a:t>
            </a:r>
            <a:r>
              <a:rPr lang="ru-RU" dirty="0" smtClean="0"/>
              <a:t> сил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митної</a:t>
            </a:r>
            <a:r>
              <a:rPr lang="ru-RU" dirty="0" smtClean="0"/>
              <a:t> та </a:t>
            </a:r>
            <a:r>
              <a:rPr lang="ru-RU" dirty="0" err="1" smtClean="0"/>
              <a:t>прикордонної</a:t>
            </a:r>
            <a:r>
              <a:rPr lang="ru-RU" dirty="0" smtClean="0"/>
              <a:t> </a:t>
            </a:r>
            <a:r>
              <a:rPr lang="ru-RU" dirty="0" err="1" smtClean="0"/>
              <a:t>служби</a:t>
            </a:r>
            <a:r>
              <a:rPr lang="ru-RU" dirty="0" smtClean="0"/>
              <a:t>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upload.wikimedia.org/wikipedia/ru/1/1f/%D0%9A%D0%BE%D0%BD%D1%81%D1%82%D0%B8%D1%82%D1%83%D1%86%D0%B8%D1%8F_%D0%A3%D0%BA%D1%80%D0%B0%D0%B8%D0%BD%D1%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4857760"/>
            <a:ext cx="2130822" cy="1785950"/>
          </a:xfrm>
          <a:prstGeom prst="rect">
            <a:avLst/>
          </a:prstGeom>
          <a:noFill/>
        </p:spPr>
      </p:pic>
      <p:pic>
        <p:nvPicPr>
          <p:cNvPr id="1028" name="Picture 4" descr="http://www.ra-luxury.ru/images/zak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929198"/>
            <a:ext cx="2609348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85776"/>
            <a:ext cx="8229600" cy="1143000"/>
          </a:xfrm>
        </p:spPr>
        <p:txBody>
          <a:bodyPr/>
          <a:lstStyle/>
          <a:p>
            <a:pPr algn="ctr"/>
            <a:r>
              <a:rPr lang="uk-UA" b="0" dirty="0" smtClean="0"/>
              <a:t>Економічна ситуація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3571900"/>
          </a:xfrm>
        </p:spPr>
        <p:txBody>
          <a:bodyPr/>
          <a:lstStyle/>
          <a:p>
            <a:pPr algn="ctr">
              <a:buNone/>
            </a:pPr>
            <a:r>
              <a:rPr lang="uk-UA" sz="2000" dirty="0" smtClean="0"/>
              <a:t>Тільки у другій половині 90-х рр. ситуація почала змінюватися на краще завдяки проведенню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</a:rPr>
              <a:t>приватизації</a:t>
            </a:r>
            <a:r>
              <a:rPr lang="uk-UA" sz="2000" dirty="0" smtClean="0"/>
              <a:t>, залученню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</a:rPr>
              <a:t>іноземних інвестицій</a:t>
            </a:r>
            <a:r>
              <a:rPr lang="uk-UA" sz="2000" dirty="0" smtClean="0"/>
              <a:t>,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</a:rPr>
              <a:t>стабілізації фінансової і грошової системи</a:t>
            </a:r>
            <a:r>
              <a:rPr lang="uk-UA" sz="2000" dirty="0" smtClean="0"/>
              <a:t> (наприклад, введення </a:t>
            </a: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1996 </a:t>
            </a:r>
            <a:r>
              <a:rPr lang="uk-UA" sz="2000" dirty="0" smtClean="0"/>
              <a:t>р. нової грошової одиниці — </a:t>
            </a: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гривні</a:t>
            </a:r>
            <a:r>
              <a:rPr lang="uk-UA" sz="2000" dirty="0" smtClean="0"/>
              <a:t>, яка замінила повністю знецінений купоно-карбованець, що діяв в Україні з 1992 р. після її виходу із карбованцевої зони</a:t>
            </a:r>
            <a:r>
              <a:rPr lang="uk-UA" sz="2000" dirty="0" smtClean="0"/>
              <a:t>).</a:t>
            </a:r>
          </a:p>
          <a:p>
            <a:pPr algn="ctr">
              <a:buNone/>
            </a:pPr>
            <a:r>
              <a:rPr lang="ru-RU" sz="2000" dirty="0" smtClean="0"/>
              <a:t>2000 р. в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вдалося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подолати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економічний</a:t>
            </a:r>
            <a:r>
              <a:rPr lang="ru-RU" sz="2000" dirty="0" smtClean="0"/>
              <a:t> спад. </a:t>
            </a:r>
            <a:r>
              <a:rPr lang="ru-RU" sz="2000" dirty="0" err="1" smtClean="0"/>
              <a:t>Почалося</a:t>
            </a:r>
            <a:r>
              <a:rPr lang="ru-RU" sz="2000" dirty="0" smtClean="0"/>
              <a:t> </a:t>
            </a:r>
            <a:r>
              <a:rPr lang="ru-RU" sz="2000" dirty="0" err="1" smtClean="0"/>
              <a:t>зростання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економічних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показників</a:t>
            </a:r>
            <a:r>
              <a:rPr lang="ru-RU" sz="2000" dirty="0" smtClean="0"/>
              <a:t>.</a:t>
            </a:r>
          </a:p>
          <a:p>
            <a:pPr algn="ctr">
              <a:buNone/>
            </a:pPr>
            <a:r>
              <a:rPr lang="uk-UA" sz="2000" dirty="0" smtClean="0"/>
              <a:t>У другій половині 1990-х рр. була проведена аграрна реформа, що ліквідувала колгоспно-радгоспну систему. Ці сільськогосподарські підприємства були замінені агрофірмами, які працюють на основі земельної оренди у колгоспників, що є власниками земельних паїв.</a:t>
            </a:r>
            <a:endParaRPr lang="uk-UA" sz="2000" dirty="0"/>
          </a:p>
        </p:txBody>
      </p:sp>
      <p:pic>
        <p:nvPicPr>
          <p:cNvPr id="28674" name="Picture 2" descr="http://agravery.com/files/news-image-52b18f22c22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4572008"/>
            <a:ext cx="3107553" cy="2071702"/>
          </a:xfrm>
          <a:prstGeom prst="rect">
            <a:avLst/>
          </a:prstGeom>
          <a:noFill/>
        </p:spPr>
      </p:pic>
      <p:pic>
        <p:nvPicPr>
          <p:cNvPr id="28676" name="Picture 4" descr="http://image.zn.ua/media/images/original/Mar2011/322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643446"/>
            <a:ext cx="2915668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err="1" smtClean="0"/>
              <a:t>Розвиток</a:t>
            </a:r>
            <a:r>
              <a:rPr lang="ru-RU" b="0" dirty="0" smtClean="0"/>
              <a:t> </a:t>
            </a:r>
            <a:r>
              <a:rPr lang="ru-RU" b="0" dirty="0" err="1" smtClean="0"/>
              <a:t>культури</a:t>
            </a:r>
            <a:r>
              <a:rPr lang="ru-RU" b="0" dirty="0" smtClean="0"/>
              <a:t> в </a:t>
            </a:r>
            <a:r>
              <a:rPr lang="ru-RU" b="0" dirty="0" err="1" smtClean="0"/>
              <a:t>незалежній</a:t>
            </a:r>
            <a:r>
              <a:rPr lang="ru-RU" b="0" dirty="0" smtClean="0"/>
              <a:t> </a:t>
            </a:r>
            <a:r>
              <a:rPr lang="ru-RU" b="0" dirty="0" err="1" smtClean="0"/>
              <a:t>Україні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8858312" cy="548324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1992 </a:t>
            </a:r>
            <a:r>
              <a:rPr lang="ru-RU" dirty="0" smtClean="0"/>
              <a:t>р. </a:t>
            </a:r>
            <a:r>
              <a:rPr lang="ru-RU" dirty="0" err="1" smtClean="0"/>
              <a:t>Верховна</a:t>
            </a:r>
            <a:r>
              <a:rPr lang="ru-RU" dirty="0" smtClean="0"/>
              <a:t> Рада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ухвалила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Основи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законодавства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про культуру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».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/>
              <a:t>Видаються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раніш</a:t>
            </a:r>
            <a:r>
              <a:rPr lang="ru-RU" sz="2000" dirty="0" smtClean="0"/>
              <a:t> </a:t>
            </a:r>
            <a:r>
              <a:rPr lang="ru-RU" sz="2000" dirty="0" err="1" smtClean="0"/>
              <a:t>заборонені</a:t>
            </a:r>
            <a:r>
              <a:rPr lang="ru-RU" sz="2000" dirty="0" smtClean="0"/>
              <a:t> твори </a:t>
            </a:r>
            <a:r>
              <a:rPr lang="ru-RU" sz="2000" dirty="0" err="1" smtClean="0"/>
              <a:t>українських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письменників</a:t>
            </a:r>
            <a:r>
              <a:rPr lang="ru-RU" sz="2000" dirty="0" smtClean="0"/>
              <a:t>: </a:t>
            </a:r>
            <a:r>
              <a:rPr lang="ru-RU" sz="2000" dirty="0" err="1" smtClean="0"/>
              <a:t>Івана</a:t>
            </a:r>
            <a:r>
              <a:rPr lang="ru-RU" sz="2000" dirty="0" smtClean="0"/>
              <a:t> Багряного, Олени </a:t>
            </a:r>
            <a:r>
              <a:rPr lang="ru-RU" sz="2000" dirty="0" err="1" smtClean="0"/>
              <a:t>Теліги</a:t>
            </a:r>
            <a:r>
              <a:rPr lang="ru-RU" sz="2000" dirty="0" smtClean="0"/>
              <a:t>, </a:t>
            </a:r>
            <a:r>
              <a:rPr lang="ru-RU" sz="2000" dirty="0" err="1" smtClean="0"/>
              <a:t>Євгена</a:t>
            </a:r>
            <a:r>
              <a:rPr lang="ru-RU" sz="2000" dirty="0" smtClean="0"/>
              <a:t> Плужника, </a:t>
            </a:r>
            <a:r>
              <a:rPr lang="ru-RU" sz="2000" dirty="0" err="1" smtClean="0"/>
              <a:t>Миколи</a:t>
            </a:r>
            <a:r>
              <a:rPr lang="ru-RU" sz="2000" dirty="0" smtClean="0"/>
              <a:t> </a:t>
            </a:r>
            <a:r>
              <a:rPr lang="ru-RU" sz="2000" dirty="0" err="1" smtClean="0"/>
              <a:t>Хвильового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</a:t>
            </a:r>
            <a:r>
              <a:rPr lang="ru-RU" sz="2000" dirty="0" smtClean="0"/>
              <a:t>.  </a:t>
            </a:r>
            <a:r>
              <a:rPr lang="ru-RU" sz="2000" dirty="0" err="1" smtClean="0"/>
              <a:t>Читачі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дістали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змогу</a:t>
            </a:r>
            <a:r>
              <a:rPr lang="ru-RU" sz="2000" dirty="0" smtClean="0"/>
              <a:t> </a:t>
            </a:r>
            <a:r>
              <a:rPr lang="ru-RU" sz="2000" dirty="0" err="1" smtClean="0"/>
              <a:t>познайомитися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творами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письменників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дисидентів</a:t>
            </a:r>
            <a:r>
              <a:rPr lang="ru-RU" sz="2000" dirty="0" smtClean="0"/>
              <a:t> Василя </a:t>
            </a:r>
            <a:r>
              <a:rPr lang="ru-RU" sz="2000" dirty="0" err="1" smtClean="0"/>
              <a:t>Стуса</a:t>
            </a:r>
            <a:r>
              <a:rPr lang="ru-RU" sz="2000" dirty="0" smtClean="0"/>
              <a:t>, </a:t>
            </a:r>
            <a:r>
              <a:rPr lang="ru-RU" sz="2000" dirty="0" err="1" smtClean="0"/>
              <a:t>Івана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Світличного</a:t>
            </a:r>
            <a:r>
              <a:rPr lang="ru-RU" sz="2000" dirty="0" smtClean="0"/>
              <a:t>, </a:t>
            </a:r>
            <a:r>
              <a:rPr lang="ru-RU" sz="2000" dirty="0" err="1" smtClean="0"/>
              <a:t>Євгена</a:t>
            </a:r>
            <a:r>
              <a:rPr lang="ru-RU" sz="2000" dirty="0" smtClean="0"/>
              <a:t> </a:t>
            </a:r>
            <a:r>
              <a:rPr lang="ru-RU" sz="2000" dirty="0" err="1" smtClean="0"/>
              <a:t>Сверстюка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</a:t>
            </a:r>
            <a:r>
              <a:rPr lang="ru-RU" sz="2000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Почали </a:t>
            </a:r>
            <a:r>
              <a:rPr lang="ru-RU" sz="2000" dirty="0" err="1" smtClean="0"/>
              <a:t>виходити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журнали</a:t>
            </a:r>
            <a:r>
              <a:rPr lang="ru-RU" sz="2000" dirty="0" smtClean="0"/>
              <a:t> «</a:t>
            </a:r>
            <a:r>
              <a:rPr lang="ru-RU" sz="2000" dirty="0" err="1" smtClean="0"/>
              <a:t>Київська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старовина</a:t>
            </a:r>
            <a:r>
              <a:rPr lang="ru-RU" sz="2000" dirty="0" smtClean="0"/>
              <a:t>», «</a:t>
            </a:r>
            <a:r>
              <a:rPr lang="ru-RU" sz="2000" dirty="0" err="1" smtClean="0"/>
              <a:t>Літературно-науковий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вісник</a:t>
            </a:r>
            <a:r>
              <a:rPr lang="ru-RU" sz="2000" dirty="0" smtClean="0"/>
              <a:t>».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/>
              <a:t>Проводяться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різні</a:t>
            </a:r>
            <a:r>
              <a:rPr lang="ru-RU" sz="2000" dirty="0" smtClean="0"/>
              <a:t> </a:t>
            </a:r>
            <a:r>
              <a:rPr lang="ru-RU" sz="2000" dirty="0" err="1" smtClean="0"/>
              <a:t>фестивалі</a:t>
            </a:r>
            <a:r>
              <a:rPr lang="ru-RU" sz="2000" dirty="0" smtClean="0"/>
              <a:t> («</a:t>
            </a:r>
            <a:r>
              <a:rPr lang="ru-RU" sz="2000" dirty="0" err="1" smtClean="0"/>
              <a:t>Таврійські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ігри</a:t>
            </a:r>
            <a:r>
              <a:rPr lang="ru-RU" sz="2000" dirty="0" smtClean="0"/>
              <a:t>»); </a:t>
            </a:r>
            <a:r>
              <a:rPr lang="ru-RU" sz="2000" dirty="0" err="1" smtClean="0"/>
              <a:t>конкурси</a:t>
            </a:r>
            <a:r>
              <a:rPr lang="ru-RU" sz="2000" dirty="0" smtClean="0"/>
              <a:t> «</a:t>
            </a:r>
            <a:r>
              <a:rPr lang="ru-RU" sz="2000" dirty="0" err="1" smtClean="0"/>
              <a:t>Червона</a:t>
            </a:r>
            <a:r>
              <a:rPr lang="ru-RU" sz="2000" dirty="0" smtClean="0"/>
              <a:t> рута», «</a:t>
            </a:r>
            <a:r>
              <a:rPr lang="ru-RU" sz="2000" dirty="0" err="1" smtClean="0"/>
              <a:t>Золоті</a:t>
            </a:r>
            <a:r>
              <a:rPr lang="ru-RU" sz="2000" dirty="0" smtClean="0"/>
              <a:t> ворота</a:t>
            </a:r>
            <a:r>
              <a:rPr lang="ru-RU" sz="2000" dirty="0" smtClean="0"/>
              <a:t>».</a:t>
            </a:r>
          </a:p>
          <a:p>
            <a:pPr algn="ctr">
              <a:buFont typeface="Wingdings" pitchFamily="2" charset="2"/>
              <a:buChar char="ü"/>
            </a:pPr>
            <a:endParaRPr lang="ru-RU" dirty="0" smtClean="0"/>
          </a:p>
          <a:p>
            <a:pPr algn="ctr">
              <a:buFont typeface="Wingdings" pitchFamily="2" charset="2"/>
              <a:buChar char="ü"/>
            </a:pPr>
            <a:endParaRPr lang="uk-UA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9698" name="Picture 2" descr="http://img.tyzhden.ua/Content/Magazine/x180/4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256"/>
            <a:ext cx="3286148" cy="2190765"/>
          </a:xfrm>
          <a:prstGeom prst="rect">
            <a:avLst/>
          </a:prstGeom>
          <a:noFill/>
        </p:spPr>
      </p:pic>
      <p:pic>
        <p:nvPicPr>
          <p:cNvPr id="29702" name="Picture 6" descr="http://library.khai.edu/pages/stus/images/stus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000504"/>
            <a:ext cx="1761661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Популярними стали пісні Таїсії Повалій, Наталії Могилевської, Олександра Пономарьова, групи </a:t>
            </a:r>
            <a:r>
              <a:rPr lang="uk-UA" dirty="0" err="1" smtClean="0"/>
              <a:t>„Воплі</a:t>
            </a:r>
            <a:r>
              <a:rPr lang="uk-UA" dirty="0" smtClean="0"/>
              <a:t> </a:t>
            </a:r>
            <a:r>
              <a:rPr lang="uk-UA" dirty="0" err="1" smtClean="0"/>
              <a:t>Видоплясова”</a:t>
            </a:r>
            <a:r>
              <a:rPr lang="uk-UA" dirty="0" smtClean="0"/>
              <a:t>, </a:t>
            </a:r>
            <a:r>
              <a:rPr lang="uk-UA" dirty="0" err="1" smtClean="0"/>
              <a:t>„Океан</a:t>
            </a:r>
            <a:r>
              <a:rPr lang="uk-UA" dirty="0" smtClean="0"/>
              <a:t> </a:t>
            </a:r>
            <a:r>
              <a:rPr lang="uk-UA" dirty="0" err="1" smtClean="0"/>
              <a:t>Ельзи”</a:t>
            </a:r>
            <a:r>
              <a:rPr lang="uk-UA" dirty="0" smtClean="0"/>
              <a:t> та ін. Однак разом із тим він програє поки що у конкурентній боротьбі російському шоу-бізнесові, краще організованому, з великою кількістю талановитих виконавців.</a:t>
            </a:r>
            <a:endParaRPr lang="uk-UA" dirty="0"/>
          </a:p>
        </p:txBody>
      </p:sp>
      <p:pic>
        <p:nvPicPr>
          <p:cNvPr id="30722" name="Picture 2" descr="http://pn14.info/wp-content/uploads/2013/11/Okean_elz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714620"/>
            <a:ext cx="4685130" cy="3500462"/>
          </a:xfrm>
          <a:prstGeom prst="rect">
            <a:avLst/>
          </a:prstGeom>
          <a:noFill/>
        </p:spPr>
      </p:pic>
      <p:pic>
        <p:nvPicPr>
          <p:cNvPr id="30724" name="Picture 4" descr="http://v.img.com.ua/b/600x500/5/39/511e857e6a92c6055121ece81ad543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786322"/>
            <a:ext cx="2643206" cy="1762137"/>
          </a:xfrm>
          <a:prstGeom prst="rect">
            <a:avLst/>
          </a:prstGeom>
          <a:noFill/>
        </p:spPr>
      </p:pic>
      <p:pic>
        <p:nvPicPr>
          <p:cNvPr id="30726" name="Picture 6" descr="http://pictures.plitkar.com.ua/files/2012/05/18/1312967488_gr_12.01.09_bumbo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285992"/>
            <a:ext cx="2596314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2001 р</a:t>
            </a:r>
            <a:r>
              <a:rPr lang="uk-UA" dirty="0" smtClean="0"/>
              <a:t>. набув сили новий закон України 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«Про загальну середню освіту в Україні»,</a:t>
            </a:r>
            <a:r>
              <a:rPr lang="uk-UA" dirty="0" smtClean="0"/>
              <a:t> що передбачає демократизацію, гуманітаризацію системи освіти і впровадження 12-річного терміну навчання та 12-бальної системи. </a:t>
            </a:r>
            <a:endParaRPr lang="uk-UA" dirty="0" smtClean="0"/>
          </a:p>
          <a:p>
            <a:pPr algn="ctr">
              <a:buNone/>
            </a:pPr>
            <a:r>
              <a:rPr lang="uk-UA" dirty="0" smtClean="0"/>
              <a:t>Відбулися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 й у вищій школі</a:t>
            </a:r>
            <a:r>
              <a:rPr lang="uk-UA" dirty="0" smtClean="0"/>
              <a:t>: впровадження обов'язкового вступного іспиту з української мови; обов'язкове вивчення студентами всіх спеціальностей історії України та українознавства; набір на контрактній основі; відкриття приватних вузів; скорочення підготовки спеціалістів вечірньої та заочної форм навчання. </a:t>
            </a: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/>
          </a:p>
        </p:txBody>
      </p:sp>
      <p:pic>
        <p:nvPicPr>
          <p:cNvPr id="31746" name="Picture 2" descr="http://t3.gstatic.com/images?q=tbn:ANd9GcQhowH3oDhdSAkS2roDH3-FMDe6WRbLPlR9VwXk6sXM6y-wEUuMi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071942"/>
            <a:ext cx="3714776" cy="2449600"/>
          </a:xfrm>
          <a:prstGeom prst="rect">
            <a:avLst/>
          </a:prstGeom>
          <a:noFill/>
        </p:spPr>
      </p:pic>
      <p:pic>
        <p:nvPicPr>
          <p:cNvPr id="31748" name="Picture 4" descr="http://pedpresa.com.ua/wp-content/uploads/2012/10/%D0%B8%D0%BD%D0%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143380"/>
            <a:ext cx="361950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71734" y="2357430"/>
            <a:ext cx="8229600" cy="11430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572560" cy="4525963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Сучасний науковий комплекс країни </a:t>
            </a:r>
            <a:r>
              <a:rPr lang="uk-UA" dirty="0" smtClean="0"/>
              <a:t>складається з науково-дослідних інститутів, вузів, проектно-конструкторських і та технологічних бюро. АН України, здобувши статус національної, є провідним і координуючим центром країни. </a:t>
            </a:r>
            <a:endParaRPr lang="uk-UA" dirty="0" smtClean="0"/>
          </a:p>
          <a:p>
            <a:pPr algn="ctr">
              <a:buNone/>
            </a:pPr>
            <a:r>
              <a:rPr lang="uk-UA" dirty="0" smtClean="0"/>
              <a:t>Українські науковці мають численні зв'язки з науковими товариствами і провідними університетами Росії, Європи і США. Встановлені тісні зв'язки з науковими центрами української діаспори: Українським вільним університетом у Мюнхені, українським інститутом при Гарвардському університеті (СПІА), Канадським інститутом українських студій.</a:t>
            </a:r>
            <a:endParaRPr lang="uk-UA" dirty="0"/>
          </a:p>
        </p:txBody>
      </p:sp>
      <p:pic>
        <p:nvPicPr>
          <p:cNvPr id="32770" name="Picture 2" descr="http://upload.wikimedia.org/wikipedia/uk/7/71/NAS_Ukraine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974174"/>
            <a:ext cx="2071702" cy="2669536"/>
          </a:xfrm>
          <a:prstGeom prst="rect">
            <a:avLst/>
          </a:prstGeom>
          <a:noFill/>
        </p:spPr>
      </p:pic>
      <p:sp>
        <p:nvSpPr>
          <p:cNvPr id="32772" name="AutoShape 4" descr="data:image/jpeg;base64,/9j/4AAQSkZJRgABAQAAAQABAAD/2wCEAAkGBxQSEhQUEhQVFhUXFxcbGBgXGB0YGBYYGhcWFhgYGBcYHCggGBolHBoXITEhJSkrLi4uGB8zODMsNygtLisBCgoKDg0OGxAQGzQkHyY0LCwsLCwwNCwsLiwtNCwsLCwsLCwsLC8sLCwsLCwsLCwsLCwsLCwsLCwsLCwsLCwsLP/AABEIAMkA+wMBIgACEQEDEQH/xAAcAAABBQEBAQAAAAAAAAAAAAAEAQIDBQYABwj/xABNEAABAwIDAwcIBgcFBwUBAAABAgMRACEEEjEFQVEGExQiMmGRI0JSU3GB0dIzkqGiscEHQ2JjgpPhFnJzo9MkssLD4uPwFURUg7M0/8QAGgEAAgMBAQAAAAAAAAAAAAAAAAIBAwQFBv/EADMRAAICAQEFBQcEAgMAAAAAAAABAhEDIQQSEzFBIlFhcfAFgZGhscHRFCMz4TLxJDRS/9oADAMBAAIRAxEAPwD1s0hpxFJFXlI2upYpIqQErqWuoIG11OptBJ00k0tJFBAldXAUsVICUlLFdQAldS0lAC0optKKAHCnU0U6oJHUlLXVBIlJS0XgU61DdAkB0lW+UcBVXtHbLbVgM6piB+ZquWVRVslxoZXTR2AUtSZcSlJOiRqB399QbUxK2usltK0b/SHf7KHlSVhug811FbO2k28BlgH0Tr/WjgkcBUrKmrQKNlPNdRO0YBHsoFbhB0qxOxWqDDTTTjTHAYMaxaoJFpCKq8Bj3VrUkoTAQlQk5VSZ6pEHxobG7bdbicNqtCbui5WqJEJIipWoPQvIrooDA41xzVpKBxLgMmSLACYtqYoPE418GBYSR9GVExEEAHSolJR5got8i7ikqh6biOP+SfjUjeKfuSSYBMc1lnuBJpONDvG4cu4uopIqrZ2isoWZZKkrUnLnCSYjWbA93dVc7ylcStKOab6yXD9MLZCgQerqc48DVqENLFdFVmG2itZCVJQiUkjyiVERG4HvFSbPxC1FQWU2CbGMwkqF43EAGovoTWgdXRUTLpUAbX+Mca51wgE2sP8AzfUkUPrqS/d4f1qq5U4t5rDOLYCecAESJAEjMqJvAk+6huiErLWh1uAOJHFKrz3p3fnXzy3t3Eh04gvvc6VRmzmeMR2Y7ojur23kptJWJZbWuC4kvIWQmOs24EEwLAKEK99LHIpOiyeNxVmjSaeKiSFd3gfjSoUZItaPwnjTMRE1dTb93h/WkQskbhr+McaUkfRmB31XOuwCZFgT4CeNF4V8BC1SCEiTHcCaWb0GQBym2mUQ2gwSJURqBoPZNJhWmsMlK19pYEA3I4mdwvJ4CeFM2NhkvlT6xmVmMA9mwt8KnwGAU4suYhMKBgJmU2mFFMlMwYkajcLismOO+99+4ld4itrPKEtME8M1tyZvobki3oHiKlXtgonnG1JGdIB0BSUgqXJsADmkTMCai2tyow+H6pVnUPMRePadBU2z9s4fFpypUlUi6FC/1TrWt4pqO81oVLacTnuKSvusC2vhE5OkNyJCSI6sD0oqw2DtAvNnN2kmD38DQ+G2eWnoQnM04DmlUJbAAtljrE2AuAALb5HfbThX0FEhK7EbgJGns1rHJcOW8uXUt62FconISDQTuJSCZiabyrxjQWlpx0JUUhSUlRSCAohRm27vrMOuNyYxBIk36TH2ZrVq4iigcG2bs156vBHCOqaWp4JWtxTcLcUhYJK4BzWWBqk8JE3rfzVHyoV//P2fpT2jA+hd4VYxDPAsEzCySAZhZJG6+bSkcw+GJIU0VG2qFK7x51WD7KUJTZBIgABZBI4m1K4kqMltAP8AiFP5VQ8iT3epYoNqyrOAwYg9H108kfwzUQAyAfJuQB6KhA7vKUU+5CUhTaImxznXWMwFdh3LKCUIIi8qJgcb6VW9ogpKPX14D8KVX0BQGj+qd+or/UpMrMkc04YMdgn/AJlGtpgghLcg28oTf2TUTzgKjKUAgwRmUL+yontEYK5aevII4nJ6Aa8FhdThTKp/VCTxnyk1w2fhYJ6LYCfoR/qVYqVKUgpbCdxJI+8TTm1FKVZQ0REqg5oA99qZZk1vVp68CNxp1ZW9Dw8E9FgATJaSNP46pGsGyt91RaVGfKAEbkgIMwv0gqtngWkKQRKAVAgiCq3vNZ/BrhcQlRC3CNRcursRvo40dzf6Bw5b26uYo2bhrjmHLcEH/Up52dhxHkF3nzD7/wBZVm4JJJS0DvGfL9kikxLlkBSG4vlIJvETca0TzKKtrT14AsbeiYAcDhxHkF308n/3K5WCw4jyC7z+r3d/lKNdxIUAClu2lzPjvqR52QnOGUiOqSopkD33pIbVCbqOvryJlhlHVladnYWCejGB+6Hz0qcDhwCRh1gC58nH/MvVil2EKy8ypIuqFFUbtQbUxvFwCnK3B1uo/jpRPaoQdT09eQRwylyAuiMQTzC4H7H/AHKRODw5/wDbrv8Au/8AuVYsvdVQCW8sSqSbDjJNqTDuokZFME7gFkzNo1p4Z99XHX15ESx7rpgCcJh5gYdWsfRjX+ZXJwjBMDDqN4+jGv8AMo7nwlajlbCgSDrE6G2lLh3uvKUt5jPG87omKq/W47q9R/086srejYf/AOOr+WP9SrrZ4Q1hnQ02W86kT1cs2J3KPCKEU81mMqw4VJkFUEHfaas1ytm+UFTiMpToQQoSTw1p8s3uPSimS00ZoeTX0A9p/GvNdrLV0l1IUqC6oAAneqIia9U2Xhw20lKTIiZ4zea8zxuFPS1qhU9I9ExHOC8xFdT2Ykk77ji+2U3jgl3lallSQCAoHrExYiDBPsvHtp/RlWscwKh3ghIVc90z7KulpJUbmeadgxBs8LQbWqRxJzPATdx6wTObyAtO6uhx33HH/SR52QchXVKxiMyieqvUk7u/21reV+jfGT+VZbkVh8uLQYV2FzKSALCBJHtraco8KFtTIBTcTobaVyvayuTruO57IUv0zvvf2M5tvaRIZOQqlu5zIFwog9oE7qrhjl+qP12/lozaaoSwE+rOqAq+dU3Ol5oROKWLAkDubHwrk/rYw7LO7DZ5Sima+aptvnr4cCe2s2ibNqTvt51Jh+UjCkgqWEneMqzHvy0DtDaLTz7IQoKyodJlKrSWgNw766bZlG7RIzeeV2mQmI91A49xPOv5ms8NNGZAyyVDfvNvCjMcqVAZEgTZWUgqt/Wq/FmXcVMdnDJueLhmufj/AJMjXh9zVL/GKLDHJgJSlHNgKWSlJSYICRrpvprR6rkzGQzMflTtqjri29w6Zh2gPyqA2aeMeYfNy/jWVtvbF66F/LAxNmJSpSP9nQnybBnMLBSiArs691OJJUo3upR1A303ZShzibp+jwosf2lExSNju3nzRxNN7Qb3UvEXZlq2O2grqMgoSs84QAoiOyq5MHhwpmzF+RcIbSiURKSJILmUzYRTdpLAGHkpHlDrA8xdR7JcBw6oKeyjS+rpNxWmL/468iqv3H5l5spQ0CVZouc4EidLVnsJPOT1tVbwR9K5xrQ7MBiMoy7jzcyZ9tZrBjynvPmH0176yv8A6q80XR/mfkT7QALznkW1+VbGZRAMkC3ZNrfbR74hLKQAkBKzlSQACVmYkX0quxjg55y6fp2tTfsj7KsHzIaj0FaAEfSK41p23+J+4p2ddtDPefrD4VDtmSlnqJWcrvbOgF7HKZNTQeB8E1X8pMVzYw9gSQ6LwIka2rD7N0yPyNG1f4oM2ZbDLOVCJ5nsHUHiSkXp+bv+8KC2DiSvCuzAhTIAEaDeZ30YPf4JqPaFvIvInZtIDyZaeH7pfnA7qwnIcg4zDWHb/Ca3S1Q29NvJL1gbjwrEciXUnFYc5Up6436aj7a17E6wrzZTmX7jNstZKlyfPV54HnGn4ZyFpvvHng76iUrrK/vK9D0jT2XOsPaPQ41ynfFvx+5s03CmxpVz6gEt9t2JmbEm9q3Iw/OYckeahtUfwqn7PwrzDa+1CjEugFJyurI32UII769e5LqStqxBBaaB3+abGvQZO0t05laEvJ5wrYAkjKoiRw1AuO+qrauz8E0tRd5zPAWYO5Swmdw7RE9xp+z3VNvpZHVSHFEjjY2neOFaR7mwRnyyTAzRcxMCd8CfdRs+WSjo+WhS8cJqpKzLjAYNBIAXKFpSQCLFwCDcwRuMbwaGDGBIT1XusM6RaSLgnXdlH1k8auUIftnYbPWA0TZBUqSL69lUdxp+FDwUjnWmw2UStQCRlXKoBBPZiDN4JjvrRxp94v6bD/5QHsLZ+FLiywHErayySR56SbazapeVThAbbmZkmd5Fhp7avcMUEZm8sGRKYuQSCLcDP21mdnLU88gLGbIVEE8JBvxjd7ay7RNySi+oyxxgqiqAuUWGDamkGCQ336lSidO+qmB3feq95aOAPIlUeT9IDzjxqh55Pp/fFcXaoNZXSOtha3EUuDfKJSpYK1X3Du9nDxojY2NBxSs6kpKUEXWUi6kzB9wrJYTbCUkZmlkyDm6wjuCRaKvOT2J555am0OKASgAhMxdWaxiJI98V37rU5lGvddaUsc44hQJGXrTlG/hQzmy8KVElxkydTc+zWmtYtIPWS5Y3GQbtR2qkTjkeg4dfNHuHarNHNBXb+a/Jc4S0r7jX2sMlQCVIMJ3XAv3EXmnhrDLTGdtJneIn7TakOLTAhDg49VN/vUnTUxHNuEzrlTpw7dLx47939PyTw5VVfUfhsDhUkHO1bgKHSnDieybnVE7/AG1Mccn1Tuvop04dumnFiTDbg/hR89GTPBqk/p92Eccr1X1JnWsMsJ66Unhl/IU1xnDJQeulRkaJP5jQa13TU+qd0jso149qmnGC/kXN25HvPapv1EK5/NfkXhS7g3BPNJEpXAPmwsAcTAtes/st9kqGbKbmSUk6qO81ZtFS+yysx3IH4qqn2NiUgJ8kvRMgBJmQDMk2mftoWRcO/np+SXB73+y4c2bhiokON34p+A0pcQjDpUMuU9UDsSPdbWoOmXsy79RHz0840QPIujicqL/fpZbRFpq696/JKxNemPJYOiB3+SmpH8LhnAkyEkC4KD+AFRLxqToy6L8EW7u1TVYgGPJO6eii/f2qWOaMW9b+H5JeNvpXxJV4XDJbIBCjI7KD+EVGlTEdj/K0+ymc8PVO+CPmpef/AHTn3fjST2i+te9fkZYn6snZ6MoKSoZZGvNEf8JpGcHhUkEmf/qX8poc4n9059z40gxH7lzxR8aaO0pKufvX5IeFt/7HpLAJ6hIk6skzfjlqRvEMAiUGJ9SdPqVEH/3K/FNccR+5V9ZPwqvj68/mhuFpy+pK4xhZJk3/AHK/lrWck1NZV8zpKZ6pTuPECaxvSv3J+un4VruRb+ZDnUyQR5wVOvACtWPOpyr72VSxuKJ9v7NUTzrXbGoGpjeO+oEbVaeyc6ClSbpUbpCyCnNHESYnSaN2xiMQhaOZbzpg5hxPCZ6vHfVFitnuqOctwom6UgxJ31ZPDKK4kGvIx8Tt7qT+GhZ4XYykohrEKgN5EkHfKpWoCylhJSAbXTTXdkicz7wiSop0SSQkKso6fSD2L7hWfewb6QnIkhO+UniPymlw2AxBHlEnUZbEbr39smtksFRbTKVtcnXZ9fAt17SQhBZwyVyTAJ1JOpvvP5k1b7D2ZzKZVdateA7hVHgcM81DiGs6juUCCAeB0Bq+2K48pBL6cqsxgRFoHed8iskcMq4k2i6OS57rTvy0+Jn+WjyUvNyhajkN0hJHa0M1RdOT6p36qKveWuLKXW0gIMp85ZSdToAL1QdLc9BH8xXy1jzZYqbV/P8Ao3wg2tF8jC7OwKXQ7nUtJEnKMokgWkHMbze++tZyCZgukjLOSBmiBCzuOl6pGWQlJ5qShSiVhacqhoITxtbWtLyOayBaescqgJya9RJ3G3arp0ZLJMannFwgZOErNzJkwCJmq0KEwHSespNkPnrJJCgDO6D4VcpUtTyecEKlNsug3XrN4NKipEOOgKexJgAQBLvZlB/Oufs8VNyb7+41ZpbqjXcWYwy0OXckQLSoaib5iTpSYlkQpal5UiJgqXcqCRASeJFHYyedXr5onLOiU76E2qJwzgkiVsCQIIl5GlZMfa2qumpfPTDZFhsMFqyhxUjWUOAC2bUnhT8E2QmCvNPFZ8KTYbZ514lbhy5hCog+RBv1Re9ENrMDtfVFN7RSjupC7I3K2wHGNttxnWRIJEIK7AxqKjZQ26gqbcsFJBOQtmSCqxInQUnKdvMU9ZYKWCoZYHnnUR3V3JhBTh1QVSXU8D+rPEVqnBLZ97rRTGTeWvE1OyVDJBCRHnFR62vdWS2a2FAAFPZb84+gndW02fznN3K4jqwEad9qyexCQUzm0b3D0E1TNtbPH3F0P5ZAuI2gwhxTanVZkqKSA0s3Gt9DR6MLCkqDligKAkokK0ka6VitooJx+IuqC+7p7VaW7q9AbkJaAKrMtbgfN7xT7bFRxNor2dtz1FBHFP1zVdjkNt5cyj1sxGVGewIBvbiKtApX7XgmqPlckq5ic9kPaGPORrFYvZ6vI0+40bS6jZIyw26hSkLIjLqgI7WkG/A1YtgAASk/xGq3ku3DDhBXJLOpn0tJtVvKv2/u1PtDTIku4NmdwsFxjCClS1EAISVGAFmBc2IqtwL+HdcS2hasyiAJZSPtirfaJPR8ROb6FzXL6PdWX5JqHTGLmecESR6P21q2NJ4VfiU532zQYPDhE9YGTv8AgAAKJWhKhBywff8AYbVzbpJI69ifR41KCqfP+7XJk3v34m2tKKbH4rCsuKbWpzMkwYYQRpNjFWTCSgNrZdcSlxOcAeTncCoIibcayPKo/wC3Pa9pOh3c0mtlhp5jCxP0I0jj312dr7OJtGLDrJWFDaLvrl/WX8aG2jtZTKErcxGJ66lABBkWAO++kU6D+14iqTlsqMOyb2dXv/dk6jdasOwSby02X7Qlu2i12ftY4hDxaxOKlsJzZjHbNtL8dKMZx7qW0+Wcs60JJWSQVEEE5ri4tWc5BrlrGa9hnf3q0O6rxZ8nv+lY86P1oFbJya2iC6FCX7Uiy2rtB7MBzi0pvBTnGayZ37qpNpbbLK1ILmNVliSl21057SqdKs9phWYEmQZyjPMWE1kOVoAxClEHVmesQCC3EEA/bT4U3nmmJk0xxaL99rnWmXlLeVnzQHVFZASYvfjNcE/+ZKXZhnAYQ/4g7RHnr376fHd981ztu/lZr2f/AAMlhMVnwq1KWq2cg2zWk2A9+tafkDJw+fMVZzmlS4JlDeoAisuhlgDnQpMX64iOBmOqa1HJjFgNKTCu24Oq0SIzECCLaRXoXyOSuYWleR7yipIIlRUSDYeNY/B7UKS0C291FOychjrEwRa+tbvCuNo3OkZSAC2fGomm2gQYdsZgt1jxRliWiu33mibjN6vkA4jEpU4shQIzHer2aAUNtPEgMKHWJ5xkwkKUohLiVEgRuAq6dUhSiryoncEiPxp5U3kKIWZMzAn8aphgcczyV39SyWVOG7ZnNjY9IU/mDqc3OEZkKAPkkpF41kGjUadk/wCZ8tWmHU23mISskiNE/NTAlrg59z5qNpxSzJNrXzIwzWO0n8jI8qnVKWnm0rV5HKcqTAJU5Yk+0eNGbCchjKpKgrnZgpULc2BPVB31pcS62sglK7CP1fz0vOoyBGRcTOrfz1dJSlF460rnYiaUt/qPwQSGySpNwbKJBTbSDpWW2OoAgxbqXAWRZKbiBBrU4naACHCkOCUqJu1E5Y9KapNiY5AyrKXCQE+r3JA9OolhTxqPd4jRy1NvvMhjGHDiXFpacKS86oHLqCpWUiTwIrYNvAhFlSG2wequxCbiyeNGrxLKiSUu3/w/nqfEY9pcKKXBYCAW938dLni8sXFr5hje4019Cvzj0T9Vz5apeVJWvmQ0hZhLgVlBESpBHaidDWl6Q16D3i389SPY9tSUpKHYTpdv56p2fDwm5ff+izLk31X2MxyaKkMuJcQpJKmsoIKpjNPZmKty4PRP8tz5asE49sIKMjsKMm7fz1H0hn0HfFv56Now8VqT+v8AQYsm4q+xX4xYLL4CVSppYACFiSQQBJECspyYwbrWKYccbXCViTrA0mAZNegYfaDSQqEOdYQZLfz03D4xpCgoIckcSj2elVmKPDgoqvHUWct6Tf2KxJTchGpP6tXH2U9Kv2P8tVWCsS0SSUOSTPaR81KjENCDlXb9tPxrK9lW9f3/AKLeO6/owXKfAPOYp5aGlZVZIJABshKTYmRpWmwzxDGHSpCwpDeU5kFV53EGDVziMY0slSkKk8Fprnse2oJBbVCRbrgVryriJxdV01KoNxpr6FVzv7H+WfjVbypYW7h20oaUcruY2CEwW1p1J1kitF0hr1av5g+FSHaCMmTmiUzPb3/VqjBhWOW9p8f6HnkclWvwMryPYcZTiQ40ryjaQMoChIJ7UGwvV0oeSJKYAcZvknR1Bix4UeztBKM2Vo9YQZc/6aC2ntAJYWEtEXQfpCT1VA+hVtRc4yk1a8Rbe64pfIK2o2MwIgqtKcgTA3HrEa1leVmzn3XTlahKkNXUpKTKZBgSbaVpjtEKuWSTvlxUx9SpntphcZmDYQOur/TprjGcpxat+IvacUmnp4FXsorRg2W1tqBQtckZVJglREHML3qXMfQPgj56P/8AUBlCOYtMxnVr7ebqPpafUf5i/wDTrPmxxyS3m18f6LITlFVT+B59ssqLPNEHnADMgZZmR1uydeNbTk7gApnMEqzHPACQETnVof60PyGebXhUKU2QrMoEhUhUKgGZ4R4VZbDanDgJISVSQS6REqJ03WNdFyhkuPOjKlKFPlZGQZhKMxvOuo4QkzShC/UnwV8lKCA0+Ruad86fNNeW8jOtjsIDmu6neYsJ0rBs2z45wuSfN9TVlnJSpHqOGdChdBSZIiOFuFLK7kNSO6fkonBsBSFKJ0k2VPE3rKfpLXGAT/jJ0V3HfVOz4FLJ2lo7rXuHy5Kj2eehfuOLSCos2Ht/NFStuSmchBjQjf7awf6MQM+L1s2yLqt1nB4aV6K7hwlCVbzxNt9G04En+2uSt6him67QJLnqft/6aaXlpKQpkgGbgzprqBxrz79KaQceiRPkEb/75rUchUAbPw0CJL5gni4N++rs+z4oYnJLXzExTnKSt6GpxGEHMOqUhU82siIiMhN71Q4BOUZUovax9gq+xqAnCvddB8k4e2ZHUNoql2MBzg7PaGiieFRkxQWGGnNqxsc25y16BYW4NUIt+0Keh5YUUraiwuCCL3/CvOcdhQrEO2Rd5/VIJstW+vUMJh0rXBizbemv0aN3vqdp2XGo1COrYuLLJu5PQaFD0T9nxoZa3BfK2AdMxAnxVRbGHSpKyY6pOh4TrWL/AEjJzDBibHn5jQgBBj2WrPsuzre7avR/Isy5NOyzTuPu5cwQ2oSAcqgdf4rVA3i3DiFIyANhpKp87MVERrEWNVnImOjunq3WzuyjsrO6on9oAYzqrw+QoCCJPOZwowNO+mz4FvtY49LJxTe72n1ANuY3EtOqCcQQmxGYCRN41vQB2xif/lD7vzVJy2aCjBITOXrTZNlXkmsw3stKShRxEgkFN0wuDoOtfhWjEocNNrXyK5Rk5Ojf8mnsStWZx4rEWTAgg7zerrZ+LdUp4LQAEOZURvGVJvJ76q9hC507KYnhe1T7MYdSp3nQ1CnFKTkm6YAEzvsKwZqc5cuhoguyi1ccWkwosg8CsA+BXXFbgynKlSVTdBBFra5jNYLl5hwrGOzFw1w9WmtryXZT0LApIEZFiP4zpW7Ps+JY7jHXQzY8k3LV6B4J9E/ZUb5KRmKkITIErgX4SVgUYnDI5wpiwHv3Vn+WzIODUkWHSG9398b6y7Ps1ZEpq1qi3JluPZD2HSucjjSikEkJKVGB3BynYgFWGeKkdYInXvFZj9HTQDj3fh3PsUOFanEp/wBnxFh9ErzCdL+6r8uLHHPBKOhXGUuHJthWKZywoAAGBGaTN6rcZiS2QVLZQFTlzkJJE96xNH4tKISoxngQA2RbeZrE/pPalOEtaHe4SCi8U3Cx/qJRcdKsjflwk7NM0+4tBW2ppwAgHIQqCdxIWaLCz6P21nv0dNhOAeAAEYgHSdUprYt4VsgSBoPwqrPsu/k3cdLQeGXdjctTLci7YNs97n/6Kq62WEHCNBxRCS23PkzrlSdY41U7FUxhcGltx/MtCFk5UKgklSrEgcYuKh2byuY5lCS06QEpHaESABoVd1bMGKUZZHJc+RnyTi1Gugfi3SMO+AheZTS0pHNqEqIIAzRH5VheSGwn2cXhnXEOBDaypXVnzSNAZ4VucPyuYvnQ5eJiDcdxVb3VIjlZhBJCHpIOsH/jp8MVCKivH1yInJuTbH4Z85RAcgj1avhVFy/wbmIwzbTSFlXOZj1csJy69aJvRv8AbVhJCcipctHsE+lai0crMMUgKbcta0fiVTVWDFGErV9efL6DZJuS1M9yH2U5hRiC6hxJc5oC2YdVRtCSY/rWrzH0XP5Z+FCucq8OEwhtzWbx7/OqJPK1qEjmzAMi/v8ASvUZ8MZtN3y6f6Gx5Gk6Mvy52G/isaXGm1FAbQmbC4CpsVA760fJzCrYwuHZWhedAckZZ7S5Gk7qKXyuwqplp33ED8FUx/lgySMrS4HGN2miquzQUotPl4cyvHJxaouMapPRHshXHNuTKIvkMi4kVT7LzBwkocIC/RGgNC7Z5ZtqYdSGVjMhdwsASRcwKC2NyzbKsxZVdRGoJiSI7WsUSxxcIxfTuCM2m2uveVjuysWXVrSxILrqknMi4WpRE9a2tbgrUVGEO2CBYDchIO/iKH/tTh5nmXJ9o+NQO8sEZ8yWlWNpi1o3K9tRnipx17+gY5OL0+YeM/oOx7E/Gs/y12a++cNzbSjzYdJkpT28oG+++jf7YIgjmjCjfv8AvUQnlmwUgKZUY4EAfjVWDFGDbSfLqPkm2tQLkvgXmGFocaWCVtxlKDZKVA7++uPJdJc53m382fPq3GaZ0mi18tWcuVDKhfeREb99COcuW0jLzQidBe/uJp5pqVxu6p0RGVqmZX9ICnAFJdSQrKk7tOvGhI0FZbFnyez/AGj/AH01rOVOLTjHEkoUhJCURYWhZ3SBrQK9iNENCVQ1dHWHpTe16RzjjSXrkX48cslv1zNbsBLhPUSSkWVGXUTpmI31oeact5Nfigf8VZLZ23OjA5m86VQrdYmRoY4VZjlwlcEtJtpNoj21TLBCbtpkcSS0sA5VbDxL2JWtDYykN9paQZSkJOk1fbLw7reGw7SmlBSAuYUgi68wglXConeW7Ku1hyo/3h76biOWyFAAMwANCQfZWzIoyg10M8W000WIac05pz2Sj5qC5QYN5zCqQhs5ucbIzKTHVN+ySdDUP9tRObmxMRNtKVnlqlIKSyCCdAQPyrPhwwhO0n7x5zk402Bck9m4jDrWpxqUlpaeqoTKiCO1Ai1XxCyw/wBRYHMr85GuXuVVenlshM5cNlm0hX9KCxHK8Fp5PNJAU2uSSAnQiSQKvnCLlGTWqFUnTRpHwciBkWVlIKZUDYQSNbWrOcstkvYhDAQiCjOSVKFwqIjLPCotncspaTDCB1U3G/Sd1HNctU5YUwDHeAI4RFM4JZXLr65kKT3KI+SmBew+HfQtGbOtCgUqECLGc0VboYcIkNKP8SPjVcrluiCEMBPvEeEVEnlooWDYA93wqnNhjJptX5DwySS0ZnNrPDmXI7RQrfvMgWqi2e8oJSmOANqvNk9dlsnUpBuZNaHoGFw7TbuOfLfOSUNtpKnFJEXgAmNLxaa3PUzLQznMpo5rYylCwInjP4CSPfW1w+ycE8zOGUrKtNnkLlcb8pUDlPsANHo2e0EBPXVaCSqCe85Ui9MoIRyfQ8tx3JcP5CnEBASTJ5pSrgxYhQtVwrk+gMrfTiBzbcFZLbggSRplM34VuEbPw6UhIR1QN61QALyTP21X4XbuCdbXhsK41JSuwSSDM5lJzWcF7xNS4x7gUn1PO0LQskIVmA7iPsN6lS0O+j8PsxLCQkowwIJGdKesU2iZHa18BUYRSyx7q1G3k20mDJw6YJ7+/wAe+k5lPCiFKZQSXnW2oBIKtVEbk/HdWf2hyobScqOsPTTMe4nXwpUrJpoO2kyC0oAdYgge00NgMFzaU5kLkm0AwTc+dG6qRXKQlZVKwCIgZbX3GNKc7yoKss5zlmJItIg6DhTKMaB73Q0ilZRK0uJB0JSSD9WalCAU5kkKB3gyJ/Ksi7ykWoBMGARAkm+6AN9Co2utKpHVO+CUn31DjHoTG+puSyNIpjjIAsPxoHkxjy/zmZSiRBuZgcJq9LXspaB6dSuTh56oSTugCiG9iTBUYIvEA76JSSNCRSyeJ8aig1IsTs8EAFREKkW3xFR/+ng/rKIM8TXZjRux6oN6S6keI2XmTAVuAmJiO6aGVstSEm2cXuNbCSSN1HpUeJpb8T40UgtleyEgWH/nvpxZBOlG8zJned5NODVToRqBKwydQKbzQHt41Yc0eNdzR40UibYDKTqKA2yPIOZEySkyNJTvjvirwsnjTV4YkEGb2oAoeT+RLCMotE3vcmasgEqgJT1uA31oOTGxMOBlezJQlIyErCURJEEkyTvqy2q5sthQbccS2pYEAOEEg6EwbA8TWbJtcYy3atjRg2rMu1skGStbbYGpUTE8JSDfu1ocYfD7sUg94adj/drR7Q2JhlLlzEupHmoCm0pQk7kgpNjrOp40AeTWztzy4/xU/JVC27E+bfuQzxzMwzsrEj9eRG4FPy0ateK5xC1ZHShrmhKgk5QZHZGvHjap1Ivr4UgSBxrplJXbHxW0sMlSWuYyqWpcKJISVXMQBAo4codqnVOF8P60+loIBsbtfabrbjahhglxCkKKbGFCDBHdQGObxSgxzaENqZuFBe+ItY2i1XFJRZJQK2fjVqJceFzNjH4JvRjWznvOfWf4v6VZxXRRzAotqbBU6B1lKImJUN/tFLtbAuu4dtpLSEqTEqziLQBFqvIpRl3z4/0qCbMSOSeI4N/zBS/2TxH7v+YK2sJ4K+t/Suyp4K8R8KAsy+x9gPsPJcKW1ATI5waEQY76XbOxnn31OZEAEC2fhvJArTKSndPvM/lTcooIso9m7JeaEJIQDrlVM+8pq1bwjm91f1h8KIgV0CgkkSFSOuoABNpF4AEm2pimspVAlxYO+CmPwpsCuiooZysmyne4vxT8tNXIiFKNxNxIF7gRe8VFArooaITonyz+sX935aen++r7vwoUgUmWiiLDAg+sX4p+WmISoyStYMnQiIkxFuFQJCd8+4j4UsJ/a8R8KKJvQmW0SLuK9+U/lTHFKCTDiiYsOr+SaZCf2vEfCmqCd0+NFAnTCnnVKUSHCkHdlTbdvFRL5zc8R/Aj4VBArstCQN27IXWsUlYcZxJSsCN2U2jrIgpVqdRQQwuJUX1Php5x0XWVBPm5QCAmIjcKs8vfSRUKCT3ktSLdUD7O2ntRlpDSDhylCQAVSVQNJO+if7QbW44b7fjSQONdAqp7NibvdQ2/LvDziUeqR4q+au6Sn1SPFXzUKoUhrQIF9LT6lHiv5q7piPUo8V/NQcV2WgA3piPUo8VfNXdMR6lHir5qCy1MjBKIkD7R8agCY4tHqUeKvmrulo9UjxV81R9AX6I8R8a7oC+A8R8aAJOlo9SjxV81L0pPqkfe+ao+gL4DxT8aXoK+A+sn40AP6Wj1KPFXzUvTE+pb+981CKTGtJFABoxifUt/e+au6Wn1Lf3vmoOK6KAC+lp9S3975q7pSfUo8VfNQkV0d9ABXSU+qR4q+NL0lPqkeKvjQfvpQO+gAvpSPUo8VfNS9JR6lHir5qD99cR30AF9JR6lHir5qQ4hHqU+KvmoT31099ABfPo9Un6yvjXdIb9Sn6yvjQnvrvfQAZ0hv1KfrK+NJ0hv1Kfrq+NCT313voAL55v1I+ur40nPN+pH11VC2wVCQR71AfYTTuiK4p+un40APLzfqR9dVdzzfqR9dVM6Grin66fjXdDXxT9dPxoAfzrXqfvqrukNeoH11UzoS/2frp+NRLZIMEj6w+NAAxUKSRUy6aakkjzDgK4qFSUhoAjkcBXFQ4fZTzUdAHZhwHhShQ4UtKKAG24CuAHAU4080ARZU8B4V1uAqQb6WgCFTaTqkH3UqUpG4D3VIaRzQ1AEYSOFOgVImuFAEYiuMU+kXp7x+NADU0tqequNAEU+3xpFOdxqemigBmb20hXSL1FPaoAYF0uapDrSUARZ67nKlpi6kBgcpc9KmuNADc9LnNPFL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2774" name="Picture 6" descr="http://expert-nazarov.com/images/4625688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000504"/>
            <a:ext cx="3071834" cy="2457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Конструкторське бюро заводів ім. Антонова в Києві, ім. Малишева в Харкові, «</a:t>
            </a:r>
            <a:r>
              <a:rPr lang="uk-UA" dirty="0" err="1" smtClean="0"/>
              <a:t>Південмаш</a:t>
            </a:r>
            <a:r>
              <a:rPr lang="uk-UA" dirty="0" smtClean="0"/>
              <a:t>» в Дніпропетровську, «Мотор-Січ» у Запоріжжі створюють сучасну цивільну і воєнну техніку. Державні і наукові установи США підтримують з ними контакти в галузі академічної і прикладної космічної науки, здійснюють спільні розробки космічних літальних апаратів. Підписана угода між інститутом електрозварювання ім. Патона і американським аерокосмічним агентством НАСА про розробку технології зварювання у космосі.</a:t>
            </a:r>
            <a:endParaRPr lang="uk-UA" dirty="0"/>
          </a:p>
        </p:txBody>
      </p:sp>
      <p:sp>
        <p:nvSpPr>
          <p:cNvPr id="33794" name="AutoShape 2" descr="data:image/jpeg;base64,/9j/4AAQSkZJRgABAQAAAQABAAD/2wCEAAkGBxQSEhQTExQVFRUXFx0bGRgYGB4gGxwgGh8eHyEdGx8cHiggHiAlHCAdITEhJSkrLi4uGiAzODMsNygtLisBCgoKDg0OGxAQGy8mICY0NTI3NDc0Lyw3LDg0NCw0NDg0NCwsNDQ0NDc0NCw0LDQ0LC8vLCw0NCw0LCwsLCwsLP/AABEIAOEA4QMBEQACEQEDEQH/xAAcAAACAgMBAQAAAAAAAAAAAAAABQQGAgMHAQj/xABOEAACAQIDBQUDCAYEDAcBAAABAgMEEQAFIQYSMUFREyJhcYEHMpEUI0JSYoKhsRUzcrLB8DRDkqIWJFNUY3ODwsPR0uE1dJOj0+LxJf/EABwBAAEFAQEBAAAAAAAAAAAAAAACAwQFBgEHCP/EAEMRAAEDAgQCBwcDAwEFCQEAAAEAAgMEEQUSITFBUQYTYXGBkaEUIjKxwdHwM0JSFSPhcgdikqLxJDQ1Q1OCssLSFv/aAAwDAQACEQMRAD8A7jgQjAhGBCMCEYEIwIRgQjAhGBC01VUkSlpHVFHFmIA+JwprS42aLrhcALlVqv8AaHQRXHamQjlGpN/I6L+OJjMOqH/tt3qM6shbxUM7eyP/AEfL6iQX4v3BY8DezDEeU0dP+vUMb43PlugVEjvgjJ9F4c/zRwd2kgjN/pyb37pGK9+N4JGbGcnuafsl5atw0YB3laxmec/5Oi/v/wDXho9JMCH7pPJHVVnJq8Oa5z/kqM/2v+vCx0iwI/vePD/COrrOTVmu0WaJYPRRSdSkgX94nDjMYwSTaot3tP2XLVbd2A9xWabfOn9IoKmIa6r3xYc72XE6L2Sc2gqGO8QD5JPtD2/HGR6phl+39BL/AF4Q9JAV/E938cPyYfUM/bfu1XWVcLuKsdPOrqGRlZTwKkEfEYhlpBsVIBB1C2Y4uowIRgQjAhGBCMCEYEIwIRgQjAhGBCMCEYEIwIRgQjAhGBCUZ7tJT0g+ekG8eEa6u3ko/M2GH4aeSX4Rpz4BNSTMj+Iquy5xmFX+ojWjiP05e9KR1CcF8j8cVlZjuFUJyucZX8m7eLvtfuSWsqJvhGUdu/ko0WxUTMJKmSWpk6yMbegBuB4XIxmqrpxXPBbTNbE3sFz5nT0TzMMj3kJcU8o8thhHzcccYHMKB6k+XM4zNTiNbWOtNI59+BJPpt6KayGOMe6AFjHnEDMEWaJmJ3QA4Jv0sD4YW/B69jDI+F4aBcktI08VwVEROUOF+9efpiHtuw7QCX6hBB4X5i3DHf6PW+y+2CO8f8gQeNuBvvvpoj2iPP1d/e5KRWVSxI0jmyqLk+GItJSy1UzYIRdzjYJcj2xtLnbBQafaCF4WqFLmJOLdm3LiQLXIHMjhriynwCshq2Ub8vWO2GZvrroTwvvwTDauN0ZkF7DsK9o9oKaWMyLKu4pAZm7oBPAHethNT0fxGnmEL4jmNyALOuBvtddjq4Xtzh2nkp9PUK43kZWHVSCPwxWT08sDskrS08iCPmn2va4XabqPXZVDN+tiR/FlBPoeIxJpMUrKT9CVzewE28tvRIkgjk+NoKRvsWkbGSkmlpX+yxKnzBNyPC9tcamk6c1YGWrjbIP+E+Y09FBfhjAbxOLT5hTIc/rqXSqhFTGP62D3wPtRm1/SwxpaPGMLr9IpOrf/ABfp5Hb69iacKiH425hzH2VkyXP6erXeglV7cV4MPNTqMT5oJIjZ4slxzMkHulM8MpxGBCMCEYEIwIRgQjAhGBCMCEYEIwIRgQjAhRswr44EMkrqiDizH+bnwGFsY57srRcpLntaLuKpVRn9XX92jU00B41Eg77D/Rry8/xGI+IYpQYUCJznk/g3h/qPD80KYb11R+n7reZ+i20GUUtFZ3Ze0Y2M0zDfZj0Ldegxha3F8Vxtxjjacg1yMBsB2238fCymxwQU2pOp4lS87zbsNxVXfmlbdjS9gTzJPJRzxBwjCfbS+SR2WKMXe7ew5AcSeHn3u1E/V2A1cdgluZ5rVUarLMsUsVwHMQZWS+l+8xDC+nLFvQYXhWLOdT0rnxy2JbnIcHW7gLHz011so0s89OA+QAt420soe0FWKmqo6bevBKO1ax0cAMVU+Hd4ePhidg1I/DcOrK4t/vRnIP8Ac+EEjt97fkORTVTIJpo4r+6de9Pq3IYJBH3FQxsrIyAAqVINhpw0tbGapMeradz7vLw8EODiSDcEc9+R+imyUsTwNLW2twVc27oWaZJojaSGEyC3PcdfyBJ9MazofWRR0bqecXZLJkP/ALmH52AUDEYiZBIzdov5FY5zmozCOCCI27RTLNb6Cx/RPm4t6A88KwrCnYHUT1U4vkIZH/vF9tR3NOviOC5POKpjY2cdT2W/yt+RSbuSlv8AQzfG7/xxExeIydLAwfzj8rMv6JdOcuH37HfVaacGPIzZbkxNw+2x19Ab+mJMxE3S8ZnWAcP+Vo08SEhvuYdtw+ZS3OKmlTLIVgZO17hBQgSBtN8m2oPI+nhi2wynxOXH5n1TXdV72/wkftAvp26dvamJ3wNpGiMjNp334p9n9RLRUUIidjLvIo3jvlyQbjvX9LeGM3g0FNjGLzGeMdVZx093KARY+7bXnffVTalz6anbkPvadt/NM8yzV6SnEs4VyCA/Z93jp3QxN9fEdcVFDhcGKVxp6UlgNy3N717cyALadh5XUiWd0EWeTXnbRTMuzNJo1kAZA/ASDdY+QPHTpfECuwyakmdEbOy7lpzAd5G3jYp2KdsjQ7a/PRQM52ZinPaLeGcarNHowPU2tf8APxGLLCOk9Zh9o754/wCLtR4Hh8uxM1FFHL7w0dzCjUm1NVREJmCdpFwFTGOHTfH/AOH9rHolDW0OKNvSOs/iw6Hw5+vgq9z5ac2mFxzH1V5pKpJUWSNg6MLhlNwcdc0tNnCxUprg4XC3YSuowIRgQjAhGBCMCEYEIwIRgQjAhKdpNoIqKPfkuzMbJGvvO3QD8zy+AL0EDpTYaAbngE1LM2MXP/VVGlyaWskFTmGvOOm+hGPtDmev49Blsb6WNiaaXDT3ycT/AKezt8uZ7BRukPWT+DeXepO2FfUwQl6dEKqO8x1KjwW1iPG+nTFJ0YosOrqsRVr3ZidBsHd7r3v2WF+d9E/XSzRR5ogNPTwUJJIaqpogxEoFO0nftfeJSxIGm9odPPFm9lVhtBWuYDGTKGaXGgzbHe2o1vqmQY5pYwdfdvr4LzbktFJSVdiUhch7cg9tfwI8yMc6IdXVU9VhxNnSNu3wv9we6/JGIkxvjm4NOvimW01ZE1DK+8pR4yEP1iR3QPG/5eGKnAKOqjxmKIMIex3vdgG9+y3n4p+rkY6mc6+hGiSps1M1HSMhC1UA3l3uYY7243SwsPQjS+L93SOkjxSrilGanl0NuBAy5h36+hF7awxRSGCMtPvt1+tk2WrrJU3GgFMSO/KZFYKOZQC5JtwvYDxxSmjwill61k/XgfCwNIueAcTpbnYEnkFLElQ9ti3LzNwbd35oolbWRpVpKaunCJH2ZRmu5BsSeOp0GLClpJpcNfT+yy53Oz5gA1oIuBa40H4E1I9rZg/rG2AtbilFFPQ04qexqow0xIUsjEIp5Cw1sSfgvTF1VRYxXupvaqZ2WLUgOYM7hx1O1gL95sosZpog/q3i7u/QLVFUwChNGtdDq3vFHFlJ3ivqefQnzw6+mq3YwMTfRP0Gwcw3NrA+A7d7dySHRim6gSjyKtGzVdCkEcJqIJGRd3uuNQOGhN+GMhj1DWTVr6ptPI0ON9WnQ8dvRWNLJG2MRl4JHak22yMZKdUpn7JJVd3RAQeHDdudBvcQMaDonK1sE75alpkc0ta1ziCN981hqbbX08lExAOL2BrDYG5IH2WGczpmFdBTq7LHGC7EXVt7oAQCCLDXxPTBhlPNgODz1kjAXvIaBo4W5mxIsbnjrpzXJ3NqqlsQOg15Izqhd6qmojO8sZPaMrgFgq30LADeBAI189cKwqtgiw2pxVkDY5AMgLb2JNtmnaxI27tFyoie6dkBeSN9ezt4rd7RK5WMNJvKm+waRjwRQbAn1ufu+OI3QiifG2bEspdlBa0D9xtc/QePYl4pKDlgva+55BNoYpIpYlp5e1hJtIrtvlBYkMHvvC9rWNxqLWxTTSQVNNLJXRdXKBdrmjJnN7EFuxtfUgA231Upoex7RE67eIOtvFPnQEEEAg6EHgfPGYY9zHBzTYjjyU0gEWKq75fNlzmeiBeEm8tNfT9qPofD8xoPSMF6UR1gFNiBs/ZsnPsd99udtzVTUroCZIdRxb9lc8izqKsiEsLXU8QfeU/VYcjjQzQvhdleF2KVsjczUxw0nEYEIwIRgQjAhGBCMCEYEJRtNtBHRRb73Z2No419526Dw6nl52BfggMrrbAbngAmpphGLny5qt5JlEjyGsrCGqGHdX6MK/VUdep8+NyThuknSMVANHRm0Q3PF5+3Icd+QD1LSkHrZfi+SsGMWrBYyIGBUi4IsR1BwuOR0bw9hsRqOwhcIBFiuZ5ZlMAqZqKWN99XvFNFfeUGxG9bhYEG5Fhr4Y9ersUrX0MWKU8jchbZ7H2yk63tfje4sDrppus7FBEJXU7wbg6Ebq4ZTlNQm8tRUCaHUBWQEsCPpsfy1v15YwuI4rh84a+ipzFNpqHEBp/3QPnpblxVrDTzNuJX5m8rb96UVGa0EEgSnpxPMCd1YluAfA6gHxUHhi/pcK6QYjFeqnMcZ3zaEjtAsT3OIUV89LE60bczuz8+SaQ0eaVNieyokPXvy/D3fyOJ9N0awil+PNK7t91vkP8AK6ZqqTazR5lSo/Z5C9jVTVFSeNnchfQDUfHF1DUMpxamjbGOwD8KbNKHfqOLu8prTbG0MdrUsRsLd9d796/xwOrJ3bvPy+SW2miGzQpsWRUq+7TQL5RIPyGGzNId3HzKWIoxs0eS8lyGlb3qaBvOJD+YwCeVuzj5lBhjO7R5KBVbFUEl700Yv9Qbvw3CLYdbW1Ddnn5/NIdTRO3alzez+NNaWoqKc3uAr7yeqniPAnCZ5YqkWqYmP7wL+fBJFNl/TcW+KXVuX5hAQzxQV6obqwULKLc7EWv+zc4qpMAoJWuZTyPgzbgElp7xf62XTJOyxe0Pt4FKaOugmqjNDI1NV6q0dQLq3Du8brwHAg6cMQ6qhrqKg9jqohNTDUOj0c3tItr23BHNySyWKSbrIzlfyOx/PwLdlpamnqJcwSxlsBIBvRbvNeF1B094a2+MeuDcQoqeDBX6R3JZfK+/8uFzvsePkuK8Mr31I347i3L/AKp/stBAkTfJgezaRjcggNf6t+KgWUHwxmukU9dLUt9uIzhoFgQbd9tnE6kdqm0bYmsPVbX/ADwTjGfUtGBCrWa5fLSymtoh3v6+H6Mo43AH0xqb+J8Q2/6NdImuaKCud7uzHfx7D2cuW22oq6qmcx3XQ+I5/wCfzvt+Q5zFWQrNEbqeIPFTzVh1GNZNC6F5Y5cilbI3M1McNJxGBCMCEYEIwIRgQoWcZnHTQvNKbIgv4noB4k6YciidK8MbuUiR4Y0uKpeQ0UlTL8vqx32HzMXKJOX3iPzvzsMn0qx1oBw6kPuj43fyPLuHHmdNhr2jp3Od18u/Ack5hzWJpmgVwZFGosfhfhccxe+MlJhVXHStq3stG7Y6eGm9jwNrFTWzxukMYOoU3FcnkYEJTm2ZU9EjSOFUsSbKBvO38T4nF3h2HV+MSNhjJcGi1yTlYPp2AeSizTRUzS46X8yldNlNXmdmnJpaU6iNT85IPtaaA+Pw4HHo2G4RQ4PrH/cl/kRo3/SOHz7eCrnumqvi91vLiVb6DLqWgj7ixwrzZiAT+0zan1OJj5JZ3e8SSnWsjiGmi0naunNxF2lQekMbOOF/eA3P72O+yyD4rDvNvTf0XOvZ+3Xu/LI/SdW/6uj3PGeZV5cbRiQ+mDq4m/E/yF/nZdzvOzfM/a68NNXuO9PBDp/VxM5B8GdgD/ZwZoBs0nvNvkPquZZTxA8L/nkqz7Q2mpKYt8tnZ5GCBfm1HVvcQEaDkeYxNoAyWW2QWGvH6lRasujjvnOvd9lK2KpnqqSOUVtWGNw430azKbHVkJ10PHgRhurcIpS3I31+6VTAyRh2c+n2T39Ayf59Vf8Atf8Ax4jde3+DfX7p/qnfzPp9licgl/z+q/8Aa/8Aix3r2f8Apt9fujqnfzPp9l6+UVQFkr5PvwxN+SrgEsXGMeZ+5Xerfwf6BJs+2UqKkWlNJOQLBmjeKT+2jN8N0jD8NWyI+7mb4gjyNvmmZKdzx71j6JBTHMMuus8Lz0o5hg7IPPQkD7QA6WxU4r0foMT/ALtO4Rzc9gT2gce0a87rkM89Po8ZmedlcMszCKeMSQsGQ9OXgRyPhjy3EKCpopzFUtId8+0HirmKVkjczDopWIKdRgQjAhVPMUfLZzWQKTA5tUxD99Rwv/E9CbendGMaFfEKCpd/cHwOPEfxPby5jtGtPVQmnd10Y907j6roNJUpKiyRsGRwCpHMHF05paS07hPNcHC4W7CV1GBCMCEYEIwIXPsyn/SNf2XvUtIbt9V5eFvELr8DyOImO4gcLw/3DaWXQcw3ift39ijxs9pnsfhb6lOc3eXsnFPumYju7xsBf6Xp+ePN8LjpfaGvrLiIHWwJv2ePHsVnOX5CI/iVPoquZxBRJekqIjvuzkHfsCCVF/nC5JY8tDqcbmqpaWJ0+KyH2iCQZWtaPhuQbE/sDAABx12CqmSSOywD3HDU34/e+6ttJWM08sejKiJdgLd8728vw3TblfxxiqujijoYqgXDnudodbtFrHzuL218FZxyOMrmcAB56/4UfaLPlpgqqpkmk0jiXix6nwxJwDAJcUlJvlib8TvoO35bngCiqqmwjm47BVHZx42qpJq0tU1KPuxwRKXsRqSPoAKTYXNrgnXQ49dFKylpmwUjQyPiTpfv4knjx4dipI3Z5S+U3dy3V/7GuqffZaOP6sdnmPmxG4n3Q3niFeCPYZj26D7n07lOtK/f3R5lSKTZalQhzH2sg/rJiZHv13nvb0thLqqVwtew5DQeiUIGDW1z26pyotoNBiOnV7gQjAhcf9s9QxqoY791Yd4DxZmBPwUYv8IaOrc7jdU2JOOcDsTH2Jztaqjv3QY2A8W3gT8FHww1jDRdjuOqdwwmzgun4pVaIwIRgQjAhGBCoW2GTNSyR1VCAkkkixyRcEkLXsSOAN9L6e9fTW78lPT4jAaarFwBcHi3uP53KHKHQuEkW50I4FTsgz2OqUlQUkU2kjb3kPQ+F+f5HTHluNYHUYXLlk1YfhcNnfY8x8xqrOmqmTtuNCNxyTTFIpSMCFhKFIKtYhgQQeY5i3PTDsfWMIlZcW1uOHLVJNjoVX9mJjl9V8icn5PMS1Ox+i3OM/zxtzY49dw7Em4vR9f/AOazR4+TvH7jgqcMNNL1f7Tt9lfsOKSjAhGBCMCEg22zk01MTHrNIRHEBx3m5+g1+GJFNG1zszzZrRcnkAmKiQsZpudAl2SZelFTBCQAqlpHPM2uzH+eAGPLMVr5sYxAvaCcxytbyHAfftU+CJtPFY8NSUgzWlqEkFdTzhjLuqImWwZWtuKNeOt+XFjca40+HVOHzQnCKyAtEeYl4N7ObfM46bcBvfQW2UGZkzXe0ROve2nMHYfllozKuWuAppIJIaxSChI0XXVgw13bC/jpa5tiRQUL8Eca+GdslKQc2up5DLtmvYDiNbgC6RLKKr+05pbINuzx5J9X1cWW0o4ueCgm7yO2pLHmSdSf+wxmqOkqekOIn9reNto2jYAdg0aOO/MqbJIyjh5/Mn83S3ZjZSqmd6irJiaTiQfnd0/RX/JLbT61tNNb+o5qakhbT0w91u3LvPM+nHVVcUMsjjJLoT5/4+asGwkEcCzUm4qSwyHeNrGRGJMcl+d108Cpwisc6QiS9wR5HiE/TAMBZbUevJWrEJSUYEIwIRgQjAhca9sn9Nj/ANQv7740OEfonv8AoFS4l+oO77pj7Eveq/KL/iYaxjZnj9E7hn7vD6rqmKNWqMCEYEIwIRgQkWf2lmpqdT3hKsz2+ikWoJ6XfdUddehxIh91rnnlbxP+LpmX3nNb238ko202ccN8uo+7UIO+o4SqOII5m3x8wMAENVCaSqF2O/5TzHL84XTU0bmu62L4h6rPKc0Wtpt+JijMpU2sSjW/hxHUWx5biGGvwevEc7Q9oII5Pbf8B5FWUMwqIszDY/IpLmGTzJCs01VO+4N6ZFk3VZRxCW3del+PDS+NHRYxRz1bqakpY259I3FtyDwzXzac7bb6hQpaaRkYkkkJtuL2BHZssth8qBL1hTd7TSJSSxVOpLEkluv/ADwjpfijw1mGB+bJq8gABzuVhYWHL6hGG04uZyLX242HinG0+VfKYGRdJF78bXsQ68LHlfhfxxQdHsVOG1rZXfAdHdrT9t1Nq4OuiLRvuO9Ntjs7+WUqSHSQd2QcLOvHTlfjbxx6jVQ9VIWjbcdyhQS9YwHjxTvEdPIwIRgQqHLJ8szN24xUY3F6GVvePoBb0BxVdKK00eGtgafemOv+kfc28Lpqnb11QXcGfNNs0y9aiJonLBWtfdNiQDe1+hx57h2ISUFQKiIAuF7X1tfS6sZohKzI7ZVaqyGopijUsnbJESwp5Tci4K90+RNhp642dPjlBiLHsxCLqnSDKZWiwNiDr4gX3vxsBpWPpZoSDC7MBrlP0TrIawVCCskiERKkKS1zuDUk6CwLC/kAcZ/GKQ0Mv9MhlMguCRa3vHQDjc27dyplNJ1revc232UPZel/SFW1c4+YhJSnU82HGS3862+rj0PD6AYTQil/8x2rz9PD/PFQA72mXrT8I0H3XQcdUpK84ykyFZYmEdRGCEe1wQeKSD6SHpxB1GuHopcoLXC7T+XHampI83vN0IUah2kXtBBUr8nn5Kx7j+MT8GB6aN4YW+nOXOz3m/LvH4O1cbML5XaH59ye4jJ5GBCMCEYELjXtk/psf+oX998aHCP0T3/QKlxL9Qd33TH2Je9V+UX/ABMNYxszx+idwz93h9V1TFGrVGBCMCFhLKqgsxCqOJJsB5k46ASbBcJtukkm0Bm7lEhmPDtSCIF8Sx9/yS/mOOJAgyaym3Zx8uHj6pky5tIxft4f58FNyfKhAGZmMk0hvJK3FiOAA+io4BRoPMkluWXPYAWA2H56pcceXfU80xw0nFz7OaQZbWioUWpak7soHCOTk3gDr5d7wwxjOH/1agMY/Vj1b2ji38427VGa72abP+12/Yeaz24yztoVbecLG286qTZkuN7TmQBcevXGO6H4kKSrdHlBdILNJto7XLrwBOh8OSk4lB1kYN9Bv2jitQ2pV/mqGFpiAADbdjUcrk2+GmHv/wCXfDeoxeYRAm9r5nuPGwFx469yQK8P9ymbm9AFllgqaeYGpkVxUG3dHdjcDuqPBluL9QMJxA4diFI5uHxlpgF9d3tJ9494Nj3E7bDsInhkvM6+f0PBZZM/yPNGi4Q1ill6CRdSB56/2lxqcBrfb8JbfV8Xunu/b9vApl7OpqSODtfFX/EtSEYEJftBmQpqaac/QQkDqeQ9TYYdhj6yQM5puV+RhdyVW2IoTFSRlrl5fnHJ4kvrr42tjzrpbXe1YnIG/Cz3B4b+t1IoIskAvudfNQa6ur4pppVp+1hPdVN4bw3LjeABJ7xJPAki3C2LKkocBqqSGnfPkmGpdbQ5rHKSRb3dANbA331TEktXHI54ZdvLu4+Kr+WtC8lPJHJL8vMy9qGDC4OsgtbdCgXt4DhjT1wq4YaiGeNnsYYchFtLfB25id9N9jzgxGNzmOaT1l9b+qsO3E7sIaGDR6ht3TgEHHyH8FbGc6E0AlqJMQn1Ee3a48fAepBU7EZDlbAzd3yV7yqgSnhjhjFlRQo8bcz4k6nzxrZJDI8vduV1jAxoaOCl4QlJVl+0dNPI0UcymRWKlDdWuuhsGAJt4YefTysaHOGhTTZmOOUHVSszy2KoQxzRrIh5MPxB4g+IwiOR8bszDYpb2NeLOCRJs7U0/wDRKttzlFUDtEHgGuHUep9cSTURyfqs15jT/CY6l7fgd4HVSVrq5P1lLFL4wTAX+7KFtb9rCMkDvheR3j7X+SXmlG7b9x+6zG0gH6ymq49bawl/X5ouLY57Pf4XNPjb52R13Np8vsvYtrKRr/O7tuO+jp++owGllHDysfkgTxnj8x81yv2qZjFPVo8MiyKIVBKm4vvObfAj44vMMjfHEQ4W1+gVTXva+QFpvop/skzWGnNUZnCXWOw1JNt+9gASbXHDrhrFYnyBmUc/onMPka3NcroibUwtbs0qZL8CtPLb4soH44qDSvHxEDxH0KshO07A+RXgzaqf9VROo6zyog49ELt8QMHVRN+J/kCfnZHWPOzfP8KPkVbJ+sqI4RzEEd25/TluPXcGO54W/C0nvP0H3RllO5t3f5+y2Q7MwXDSBp3Gu9O5kt5K3cX7qjCTUvtZug7NP8rohbx179UzqKhIkLOyoijUsQAPjhprS42GpThIaLlViL2gU0lTHTwiSVnbd3lWyjqe8QSBx0HDriYcPlbGZH2FlFFZG54Y3VW3EFS1CznLUqYZIJB3XW3keRHiDY+mHIpXRPD27hIkYHtLSqrspVs8LQzazQMYpBxvu6BvEMOfPXHn3SrDvYq/rYtGSe+3sPEeB8rhP0UvWR5Xbt0KZZZQRwRiKIWUcuevXr5npikxCvqK6Y1E5uT5aclIhiZE3IzZLNpqqmCr2826EYPuK3eYjhoO9oddLYuej1LiZe40cNy4ZcxGjQd9/d+emw1UWskgAHWutbWw4/VQ9rLzUcdXDo8RSdD4aEj4an9nFh0Xkdh2MPoZdnXjPeDofoO9N1o62nEzNxYq+ZfVrNFHKvuyIrDyYXxsXsLHFp4Ia4OAIUjCUpUn2pOXip6UGxqJ1B67q8fgSp+GJdNKKdklS7ZjSfRRKsZg2MfuKnZtVinp5JOUaEgeQ0HxsMeQYbSur66OE7vdr8yfK6tppBFEXcgq3l1PmEcamGogqksNH4+QYHXpqfhjW18+A1E7hVQSQOudRse2x+jVXxMq2NBY8OHb9/8AK2ZHLJUVpeenWGSCMg2NyxkIsb9AFa2p944ZxeOnocJEVJUGRkzgRf8AaGXvpwJJbfQbDRKp3PlqCZGZS0ed/wAKnbKQfKMxqqs6rD8xH5j3yPLXX7ZxqMLp/Y8Jhh4v98+O3pbyTIPW1D5OA0H1V6w6pKMCFwT2i0PYZhNbQORKv39Sf7e9jUYfJnpxfhp+eCoK1mSY246pjsr7RZ6chKgmeLhc/rF8ife8m+IwzU4ayTWPQ+icgr3M0fqF2HL66OeNZYmDowuCP50I4EHUYoHscxxa4WIVyx4eMzdlJwhKRgQjAhcZ9sagVsdhb5hf33xocJ/RPf8AQKlxH9Qd33TH2JoN+qNtQsYB8y9/yHww1jB0Z4/RO4YPiPcuq4o1aowIRgQq/tftVFQR3bvSsO5GDqfE9FHX4YlUtI+d1htxKYnqGwtud1xHPc/nrH353LdFGiL+yvD149TjSwU8cIswKhlnfKbuKtHsfoN+seU8Ioz/AGn0H4b2IOLSZYg3mfl+BS8OZeQu5Ls2M8rpGBCoedD5Lmsb8I6yPcb9uO1j8Co+8fSFj9GK3CHkfFCcw7juPr4BMMf1VUOTtPFaNqst7SopvnXiSTejco1idN5R01s3G+M30bxH2egqbRte5lntDhe37XHw93aycroc8sfvEA3Bt5j6qNSZNT09Z2YgaVWjU7zJvhGueJIsLg39B1xMqcXxCvwr2h07Y3NcdA7JmbYbAG5sdBzum2U0MNRkDCQRyvYp3kse9FJGUZY+0kVQwK3RiSLDkNSB4AYzmLPMVVFM14c/Kwkgh1nAW1OuugJ7VNpheNzSLC5tw0/Nls9mdQTSGFjdqeV4j6G4/A29Mep1bmyObM3Z7Q4eIUClJDCw/tJCtuIikqjbSntM2pI9bQwvLw0791/NR+GIuNy9Tgs7v5lrfW/yumGjNVsHIEpvW0aTLuSKGW4JB4HdNxfqLjhjyykrJqSTrYHZXWIv3ixty79xwVpJG2RuV4uEtfZinvvRqYX+tCxQ+oHdPqDi3Z0mxDLkncJW8ngOHmRceBCYNFFu0ZT2aLRkubuaA1E/vosm9pa/ZlhqBz05Yk4rhMIxltFS/A4ttre2YA6X4cr6pFPO72brJNxf0W72Ty3pGVv1gkLMDxtIA6t5MpuDj03EmgSjLtaw8NLeCgURvHrv91dcV6mIwIXLfbTQf0ecfajb95f97F3hEnxM8fz0VXiTNGuVWyvZr5VRmWG/bRuQy398aEW6Gxt0NvXECv6Qf03E2wVP6TwCHfxOxv2eovy2ahohPT52fEPVebF7VSZfKQ28YWPzkfMH6yg8GH4jQ8iLyrpW1LLt34H84JimqHQOsduIXXo8zq5lDQ0yIrC6tNKNQRcHdi37j7wxQGOJhs51+4fe3yV1nkd8LfM/ZByysk/WVnZjmsESjj9qTfOnUWwdZC3Zl+8n6WRkkO7vIfe6xl2Sjf8AWT1cnW9Q4B+6hC/AY6Kpw+FrR4D6rhgB3J81yz2mZTHS1SJFvbphDHedmNyzjixJ5DTF5hsrpYiXc+7lyVTXRhkgA5Jl7JcpiqGqe1Xe3RHbvMLX37+6R0GGcVlfGGZTz+idw+Nrs1+xdDbY+kP9Ww8ppR+T4qPa5efoPsrE08fL1P3XrbKQ2AWSqQD6tVN/FyMHtT+Ib/wt+yV1LeBPmUq2lp2oaaSda2rG6LIrGNwWOig78ZJF+Jve1zh6nInkDCxuvePkUzMDEwuDj6FckRajMKjUmSVzqx4ADmbaKo6AeQxb1dVTYbTGWQ5WN9ewcyfzRVDGy1MlhqSm22mWR0aQU0erWMkjEasT3V8gLNYfx1NB0YxKfFXz1sujbhjW8GganvJu25t6aCVXwsp2tibvue381Vi9l9cKWGR5IJysraTJGXWyaWbcuwsS3K3HFpiTOteA1w04E2+enLinKF2RlyDrxXRMvz2nn0imRm+rezjzU2YeoxUvgkZ8QKsGysdsUxw0nFUPafSk0YmT36eRZV9DY/nf0xMog17zE/Z4LT4qLVg5Mw3BusNoBHJStIydoqqJQN4g90XuCpuDa+PLMENRTYm2CN+RxJYTYHfTZwIIvbgrCqyPgLnC4Gv5ZKF2u3EQJSVRViFQyX7xPAbzFib+eL13RLrpnmariDgC5wbbQDc5QGgW46KJ/UcrQGxu10F/ubqfkuYVT1DLUQ9ipjuighh3SASWHPvDTTFZitDhcNA19FL1jg+zjYt3BsACBpodddeKfp5p3SkStyi2nH83RsewizOvh4b4SUD94/F/xxucMlM+DU0nIFvkSB6BRAMlVI3nqr1hxSVQoyHzmqa5+bgRLftbrfw/HFP0veWYTCz+T7+QP3TVLrVPPIWU3aKpqY496liSRtd4MTcD7I03vj6HGMwOnw2efJXyFg4W2PedbeXiFMqnzMbeFoJVWplqK2URPW2Uxl3SJdwpqAEINnvqb73Txxs6h2H4PTmoio9Q4NaXnMHaE5gRdtuVjr2WKrmiaofkdJwuQNLdnNS9p6QUmVGBWvqqXta5Zt4/xxAwGqOK9I/a3C2hdbe1m5QnaqMU9H1Y7vVWivy16fsqmnS7xRrHLCv9ZGo4L9tOK9Rcc8bJkjZLxvOhNweR+x4+aQ5hZZ7BtpbmPzZPsvrknjWWJgyMLg/wPQjgQdQcR3scxxa7cJ5rg4XCxzLMYqeMyTOqIOZ/IcyfAa4I43SOytFyh72sF3FUXbSaXMKRzFTskMfzollurNuA/q4x3tQTq1hY4sqMMp5RmdqdLDXfmfsoNTmmjNhoNdfsq37Ka200sJ4OgYeam35N+GM//tBo89JHUDdrreDh9wPNcwaSz3M56rP2k7PBD8qjACsbSD7R4MPPgfGx5nCOg2OumZ7BMblou09g4eHDs04BKxWkDT1zfFWb2RZ72sDUzm7w6rfiUP8A0nTwBXGixSDJJ1g2PzXMPmzMyHgr/irVgjAhca9sn9Nj/wBQv7740OEfonv+gVLiX6g7vumPsS96r8ov+JhrGNmeP0TuGfu8PquqYo1aowIXGfa1npmqRTqfm4ePi54/AWHnvY0OFwZI+sO5+SpcQmzPyDYKybA5GKenEh1klAYm2oBFwvpxPifDHlHTHGXV1aYW/BGSB2nifoOQ7yrrDaYQxZjuVz7bqt7WtmI1CHcH3dD/AHr49K6K0fsuFQtO7hmP/u1+VlR4jJ1lQ7s0XcdnMv8Ak9LDDzRAD58W/vXxAnk6yRz+ZVxEzIwNW6uyuGb9bFHJ03lBI8idRhLJXs+EkJTmNduEtOzhjH+K1E0NuCs3ax+RWW5A/ZZeOHvaA79RoPofT6gpvqbD3CR6/NQs0q5xBNDWQhkeN17aC5XUEd9NXTz7yjqMORtZnDojqDsfvsfRIe52UtePEKFsjN2lBDwb5vdseB3brY/C2PMOkkQp8al3AzB1xuL2Nx56KbRuz0zeOlvok1TtE9VFH2VJOWDo993uAowJAbnzHLjjRU3R+nwupk9oq4w0tc21/eIcCBccOB4qE+sfUMbkjde4PZoeaZUmZ1b1MYkpzDC28OIYlt0kb1uHA8vXFRU4ZhMOHymCcSzCx2LQBmANr7766nuUhk9Q6ZoezK3XtWUHczqI8BJTMvmVJP8AAfDGj6KyZ8Fcz+L/AJgJqoFqsHmFfcWieXP8kIbM8zbo0S/BSD+7jP8ATdxFJSM55z5Zfum6HWeU9yZ5hnkMEqxysE3kLBmOmhtbz54yVFgVXW0xnpm5rOykDfa9+5TZKmOJ4a820uq1tJnuXyoxWYidVPZyRq4a9tBvAAEHhYm2uNXgODY9SytY+K8JIzNcWFtr6mxJsRvoL96rqqqpJGkh3vDYi/zWe11MWo6GInUzQIT4lGGO9FXj+uVbxtlkP/O1drmH2aNvaPkV0/GhT6pOeVj0tQ65enbSupeaAC6LppLcEbrsfoj3+Oh1NhCxsrAZzYDQHj3d3bwUORxjceqFzxH1/N1O2cpYam1TJL8pmXQhxuiE81WI+4R1a7HrbDc7nx+40ZR8/Hj8uxLia1/vk3Py8PwqyzRhlKsLhgQR4HTEQGxuFIIuLL5/yRjR5iisf1czRt5XKEn43xc45Te3YVKwDUtuO8e8PUKjpndTVDsNvouuZxQCeCSI/TUgeB5H0Nj6Y8PwutdRVkdQ39pHlx8xcLUTxCWMsPFcj2QzM0VdG790BjHKDyB7pv8Asnvfdx7/AFLG1NPdmoIuDz4jzCydO8wze93FfQYOMstCsZHCgkmwAuT0AwAXQuL+1moElTBIvuvTIwv0ZnIxo8LaWxuaeBP0VJiBu8HsU/2P1SxCsd9FAiuely4vhnFml2QDt+idw4gBxPYut4olbKDnmYCnp5Zjr2aFrdSBoPU2HrhyGMyPDBxSJH5Gl3JcDyKhasq1Vtd9y8h8L3Y+vDzIxd4zXtw2gknG7RZvedB679ioqaI1E4B46ldnrqgQxPIdFRC3oovjwWkgdV1LIeL3AeZWtkcI2F3ILj2x9GamvgVtbyb7nqF75v52t64+haotgpyG7AWHyWRp2mSYX53X0JjKrQowIRgQsZOB8sCCqD7OP/D4fN/32xhum/8A4xJ3N/8AiErDf+7t8fmpdPtPSWI7VEKkqVbu2sbeVvLEao6L4uHZuqL763Gt769/mlMrqfbMBbhstLZ3G9TTrDUK4csrxixFgjMG4XBBAHHW+H24JUQYfO6rpy0tAc15uDfM0Fu9iCCTtpbdINUx0zBG+99CPArCvS2b5c3VZh8EY/xxf9C33w6pZyc0+f8A0TVYP+0xnvV+xeJxc92fXdzHMwePaRn0Ic/xGM9041pqM/6//om6DSaUd31We0VfRxTx/KkBJjO6zLvAa8LAE3PW3LFTglFi9TQP/p77AP1AOUnTe5I07E7VS07JR1w4d6QUeeZatPMrKrMzyncEZuQztugNu2XubttdMaSpwbpDJWQujcQ1rYwSXiwIaM1xmudb3097uUKOpo2xOBGpJ4dptw5J3ti47OibgvyuE+Qs38MVHQ1rm4nUNcbnq337TmapWIEdXGf94fIq1Z9mbqUp6exqJQd2/uxqPelfwF7AcyQOuNjDECC9/wAI9ewfmgSJHke63cqTkuUpTJurdmY7zyNq8jHizHqfgOWEyymQ3PgOSUyMMFgteZZHHK3aqWimAsJY7BvJrgh1+ywIx2OZzRlOo5H808Fx0QcbjQ81GGZzU+lUm+n+XhUkf7SPVk8SN5eemFdWyT9M68j9Dx9D3pIe5vxjxH2XJfaRGny1ponVkmVZFZDcXtumxB6rf1xf4eSYcjhqNFT1oAlzA7rp+SVvbU8UvN0BPnbX8b48Exej9jrpYP4uNu7h6WWpp5Osia/mFzL2kZX2VUZAO7MN77w0YfkfvY9Z6E4kKrDhC4+9H7vhuPt4LO4rBkmzjYrp/s5zQ1FBEWN3S8bfc4X8dzdPrh+vi6ucgbHVTqSTPECVD9qedfJ6MxqbST9wfs/TPw7v3sOYbB1k2Y7DX7JFbLkjtxK537Qz36T/AMlD/vYtsP8Ahf8A6j9FW1vxN7gtuxn9BzX/AFKf8THKz9aHvP0S6T9KTu+66fsFnnyukRybyJ3JP2l5+osfU9MUtbB1MpHA6hWdLN1sYPFVr2x5zuRR0qkXk77jnuqe78WF/uYmYTDmeZDwUXEZbNDBxUD2WZXuxvUMNXO4v7K8T6tp93GI/wBoGJF8zKJp0b7x7zt5DXxUnB4LMMp46Jn7R63s6NlHGRgnpxP4C3riq6D0fX4oJDswF3jsPn6KRikuSnI56JP7GMv3pp5yNEQID4ubm3iAo/teOPU8Xks1rOeqqcNZqXLreKFW6MCFpq6tIlLyOqKOLMwA+JwprXONmi645waLkpI20DT3WjiMo5zSXSEeIJG9J9wEeOJHs4ZrKbdg1P8Ajx8kz1pdowX7dgkHs5/8Ph83/fbHnnTf/wAYk7m//EKThv8A3Zvj81LqIaGE7sgp0Y69/d3jfmb6+uIkNRjtY3PCZXAfxzW04e7p4JTm0kRs7KD22Xj5cDNTvDFCI1Yu0i2BN0dQAANRdgb35YWzEXtpKiKrmkMjhlDHXIHvNNzc6HS2yDCDIx0bRYa38CFqzFv/AOplo5jt/wAY/wDtjQ9CgfYqs9rPqmaw/wB+Md6veNAlKgUS7mb1yk6ukbgeAAH8+eKXpk3NhlO62ziPMH7Jqj0qXg8QFM2hqooQsjRdrKe5GgF2Y8bDjYcybYyeCU9XWZqdkvVxD3nuvYDhc7X5AXUuqeyOzi27tgEikqayzNPl8TQ2O8qle0A527xubcgB6Y0bKfCQ9rKTEHiW+hN8pP8AwgW7yR3qEX1FiZIRl9fn9FI25KyZeksZuqtHIhHQ6D8GxF6I9bT44+Gb4iHtPfufUJzEMr6YPbsLFWTYwGZZK1x36hiVB+jEhIjX4XY9S2NxV+4RCNm/Pimqf3gZDx+XBWTERSEYEIwIXMfa9kMaxpVRoFbf3ZCotfeFwzW5gi1/tYucKqHFxjcdOCrMQhGXOAsvZfW79K0Z4xubeTd7897HnfT+j6qvbOP3t9W6fLKp+ESZocvIrV7U5ouwRGJ7Xe3kA6DRr+Fj8QMPf7P4qn2qSVg/t2s7v3Fu3n2FIxhzOqDTvwSj2VbQinneGQgRygneJsFKKTc35EC3mFx6PidOZGB7dx63VZQT5HFp2KQ7YbQNXVDSnRB3Y16KP4nif+2JVJTCCPLx4qPUzmV9+Cmbeyb0lLbh8jh/I4boBZr/APUUusN3N7gs9k6gLR5mDzhT94r+bDCasXmi7z9EqmcBFJ3KT7K867CsERPcn7p8GHun43X72E4nBnizDdq7QTZJMp2KX+0GaV66ZpkZO9uoGFu4ugK9QeNx1OHaAMbA0NN+fem6wuMpLgr9sBmUctIiIN0xAKynrx3vJjc/HHjvTLD56bEXSym4k1B9Ld408LFaHDZmSQhreCq3tVrd6aKEcEQsfNz/AMlHxxr/APZ9R5KSSoO73W8Gj7k+SrcZku9rOQ+asns2rUpqMDs6h5JHLkJBIRrYL393ctYA+9zONBiDHSTE3FhpuPle/ou0RDItjc9hVo/SdXJ+ro9wfWnlVf7se+fjbEHq4m/E+/cPvZSs8h2b5n7XWJyyslHz1WIxzWmjCn+3IXPqAMd6yFvwsv3n7WRkkPxO8h97rZSbK0yMHKGVx9OZmkb03yQPQDHHVUjha9h2afJDYGA3tc9uvzTHNJN2CVr2tGxv0sDhqMXcAnHmzSqRsneHLEYC5EbuB4kswGML0hDavpC6NxsC5rT/AMoKXSXjowRyJ+ayyzZWnaMPKvbSSAM8jEm5YX0sdB0tjuI9KcQjqHRUzuqjYS1rQBoAba3Gvbw7EmHD4SzM8ZidSVnleWfJKgRxMexlRm7NjfcZCuq87ENr42w1iOJf1bDzPUNAmjc0ZgLZmuzaHtBFx2X03SoYPZpgxh91wOnK1vuvJUD5xSC+scMjEeYZf4/hjRdEGluEzOt8TwPIBM1WtUzsBV9xcp1UTOF7POom0AmpivmVJP5BcQekUXXYG/8A3Hh30+pTEZy1gPMWUjPonV4qmNDIYd8GNfeKyAXK9WBUEDmLjGGwWWGSOahmeGCXLZx2DmkkX7Dc3PA2Km1Ic0tlaL5b6dh5JXLte8ncp6SdpDoO0XdUeLG/Aenni6Z0Rhp/7tdVRiMfxNyewf4BPYoxxB7/AHYozftU6XJiMuNMTvMIbafWAvp4b2KyPGGOx4VzdGl//KdNfDdPmnIpeq42Tf2e1Qky+mI+im4fNCV/hf1x6XXMLah4PP5qHSuBiarFiIpCMCEYEJLtnl/yiiqI7XO4WXzTvD8Rb1xIpJOrma7tTNQzPEWrkvs1zNYah1dgqSRnUmwuneBJPDu72GunGHPqqBr4mkuY4aAXJB02HbZV+FTCOUhxsCPl+FLdscx+U1cjqd5QQidLLpp4Frn1xa9G8PNBhscTxZ27u86+gsPBR66brpyRtsFdsygyyloJIlanlqOyIuCrvvnS9xcrZuHC1sdjdVSzhxuG37hZS3tgjhI0JsuXYvVUJnnsaAw7nbWMCE9txuQfc/0fT1xHgJIde252+vanpgLi19hv+bIyxfmKo2lNkS5RlCD5xf1gOpF7WtzHqCU/3GbcflwRH8Dt/wAPFLUcgggkEG4I4gjgRh8gEWKZBsbq9Z5RQSUvbu+Zl+zDRmbvxXa1hvhN0A+Y5eWKqCSRsuRoZa9jbQ/P7qylYwx5nF3jt8ko2EzxKSdjKSI3WxIBNiNQbDXqPXFZ0twaXE6MNgF3tNxsL8CLn80ScOqmwSHPsVAz2rNXVyOmvaSbqcrjRV48Li2LTB6P2DD44Hbtbr37n1umKmTr5y4cSvoWgpRFGkS+6ihR5KLYoHuLnFx4q/a3KAAt+EpSMCEYEKte0Wu7Kgmt70g7JRzJfSw8d2/wxLoWB07Sdhr5KPVOyxHt0WuEpTQwxsQAAkS35m1gPwx5DI2bEaqaaIXPvPPYL3+oVkC2FjWu7At9FSLEgRL7ovYE8ATew8BwA6YjVlXJVymaS2Y2vbS55ntO55lLjjEbcrdkoyamDVEsxneV0BiKMu6EuQbAW8BY8xzOL/F6h0dDFStp2xscRIHB2bPoRv4m44HSwUSnYDK6QvJI0ttZGz6dpm9TJyhgWPhzchuPo3xxscCi6nBIgd3uc76fKyjPOarceQAV5xMT6o/tI+akoargI59xj9mQC9/RT8Th7qPaqSopuLmG3eNvVRah2R8cnI/NTNoZ5Y6eSSEXdLMARe4BBItx1F+GuPKsDgpqitZDVaMdcXvaxI0PnbfTmrOqc9sRdHuEjjjzSoHeeGlU/VXef8SR+I4csaF0nRmgd7jXzuHM2b8h8j4qGBXSjUhnzXuQ1zQTGhLNUyXLmTQBVaxbfuxIIPL7Q4Y7jNFHXUgxYAQstlyWvmIvly2AFiOPCx3simlMUhpycx3vy71p2RzcUNdPRSndieTejbkpa1geQBBAv1A6429NJ/UMOhq26uy2PeND6g+Chsd1E7oTte4XTcRVPRgQjAhK85zuOnshDSSv7kMYu7enJerGwGHooXSajQDidgm3yBunHkvn3NqRoZpI3TcZWN1uDu31AuNDoRrjVwvD2BwN1nZWlryCLKfnmzE9IiPIFKtpdSSAejaC1/4YqML6Q0WIyvihJzN4EWv2jXzT9RQywNDnbFTZNsGfL2oXjX6AWRbDRWVrMLanS1xbx64nCiDagTNPPTwQasmHqyFWMTlEVp9oCASUlv8AMof97ECgPuv/ANR+imVos5vcF7sqgNDmmnCOL99j/AY5VH+/D3n6LtOLwyeCquLBQk3rto6ianipWYdlGAFVRa9tBc8TbEZlNGx5lG5T76iR7AzgEwk2NdKNqqV+zIFxGV1sSALm+hN+FunpnGdLIJsUbQQMzg6ZwdNiTYW1A53/AMyjhzmwGV5t2LRsHlAqq2ONr7gu7WJBso0sRqO8V1GNBXTGKEkb7KPSRdZKAV2MZDLH+orJ16LJuypw+0N/x9/Ge69rvjYPDT5aeiu+qcPhcfn+eaBU10XvxRVC/WhYxvb9iQlSfv8APBlgdsS3v19R9kXlbuAe7T5/dTKDPIZW7O5SX/JSKUfzAb3h4rceOG3wvaM245jUJTZGuNuKZYaTipO2Enb11HSjUR3qJB+zon43+Iw1iVT7Hhc8/FwyN73b+mvgo5HWTsj5alZ57k8VYVjkdhud4qhAPe0BNwdNGt6489wfF6rCWunhYDn93MQSNNSBYjmLqbVU0dSQxx21sPzvSxtmqiEXpq2RQPoy2YfHgPhi5b0loKx1q6ia4nizQ+W5/wCJRjQzRj+1KR36/nkp2yO8YGmlILyuzMw4EDugjw3VB9cV3Sjqm1jaSnaQyNoaAdwT7xv23Nin6DN1Zkfu43+n0W/2aR70U9VzqJ3YH7KmyjyB3sejzQ+zxxUw/wDLa0eNtVCpvezSfyJKuOI6lJFtxlfyminjAu27vL+0neA9bW9cSaOXqpmuTFSzPGQluztd8opIpL6slmI+sNDb1Bx5VjdH7BicsVtA64HCx1Hpop9NJ1sLXcwktHk9ZUKflVU8agldyJQrNum28Wtwa1+YsRjQVWMYRQSXw+ma5xAOZxLgLi9gL8L2OoIOihx09RMP7zyBtYaeqjx0tJQ1dOIHG85aKRd/eNmAKsddO+AOXveGJT6jFMZwuoNXGcrQHsOXKPd3A5+6Tz231SAynpp2dWdTodbqTthGsM8NU678JBgqFIuDG+oJ8jr5hcL6D1xfHJQk2d8bO/Yj5eF0rEWBjmy8Nj3KwUta9DupOxkpTbsqjiUB4LMenIS8OF7ccatzBPqwWdxHPu+3kkBxj0dqOf3+6s6MCAQQQdQRwOIakJTnuZOhjggAM8xO7ve6ir70jeC6WHMkDD8MYIL3/CPXs/OCakeRZrdytuT5NHTgkXeV9ZJX1dz4nkOijQYTLM6TTYDYcAusjDNePNcr9sGX7lWkoGk0Yv8AtJ3T/d3cXmEyZoi3kfn+FVOIstIHc1cNl51qaGLfAYFNxgwvcp3TceNr+uPGsfikw7GJeqJaQ7MCNLZtdPO3or+kcJqdubXS3kkmf7AwGOR4N9HCkhAbqSNbWNzrw0OL/B+nFb18cNVlc0kAm1iL6X00046KHU4VEWl0dwVy/HrazitftCa70f8A5KH/AHsV+H/C/wD1H6KZWn3m9wXuyZtQZp/q4vxZ8FX+vD3n6JVN+jJ4KqIhJAAuSbAdScTnODQSdgoQBJsF2zIdmoKZV3Y1MgAu51a/OxPDXpbHguMdIq3EJHh0hEZJs0aC3C9t/G619NRxQgWGvNJPalW7tMkQ4yPr5Jr+9u4vv9n9J1lbJOf2Nt4u/wAAqHjEuWIM5n5Lz2LZfpUVB6rGvp3m/NcehYvJq1nj+eqg4azRzl1DFKrRGBCi5jl0U6bkqBhxHUHqpGqnxGuFskcw3aUl7GuFilEFc1G/Y1MheIozRTt71kF2SUjQsF7wb6QDcxq+5glGaMa8R38R+aeKaDjGcrzpz+6QbHK0zT10gIaofuA/RjXRR/PQHGJ6bVwMsdBGdIxc9rj9h8ynsOYSHTO/dt3BLXou0jfMVqWhc7xBFim4psqFeZsBp1PDE1tZ7PUMwJ9MJGDKCNnZiLucDw3PgN1GMWdhqxIWnXutwFvzXgvZs4qSqQVlGH7awUhrKSdQGtexHE68jpjkOD4c176zC6wt6u5IIuQOy9rjgNDfTVddUzECKeK+b87U22tqhS0LhAFuoijA+1pYeS3Ppih6N078Sxhr5TexL3Hu19TZTKx4hpyG9wVr2ey/5PTQw80jUHztqfU3OPQ55Oskc/mUxEzIwNTDDScRgQqBkUXySsqaI2CE9vD+y+hA/ZNh6HGd6aUnXQxV7dx7jvm0/P0SKF3VyOh8Qteb7NSz1DHt5I6dlBZUbUt7pFuABABvY+WK/DeklNRUDR1LXztJAJGzdwb2ubEkWuOd12eifLKfeIYeXNL9ocpo6KCyRb0792LUly31h0sbHTwHPFlgmLYvi9beSW0LdX6ANtyPftqdrngmaqCnporNb7x253VniQVVKFmRl7RLOjAgg8+I5HUHyOMhK84XiJfSvDsjrtINwRw25jQ+IVi0dfDZ4tcahR9hK9k38uqNZIR82TwkiPC3kNLdNORx6r7RHWQMrYPhfuP4u4j87+KrIczCYX7j1CYS5RNS3ahIKcTSyHuf7JuMZ+zqvgMOiVkuk2/8h9efzSjG5msfl9uSUbPZ6tRmsu/HJDIKYIqSaEFW3nAHO91IPMKTh+eAx0osQRe+nomopg+c3FjZXvFapqovtgoN+jWUcYpAT5P3T/eK4s8KkyzZeYUHEGXivySD2WZkOzmhZgN1g4ueTaH0uB/axken+HPdNDURtJLgWm2uo1HpfyTmDzDI5hO2qsNftfRxcZlc9I+9+7p8TjMUfRTFqmxbEWjm73fQ6+inSV9Ozd1+7VcezGRGlkaIEIWJUHiATw0x7fRslZAxsxBeAASNiVlZS0vJZspWdZp8o7DQgxwJEfHcJ19QRhUEPV5u0k+a7LJnt2Cy9y/Neyp6qG1+3EYvfh2b73rcaeuCSHPIx/8AG/quslyxuZzso2VVYhmjlKb4Rg27e17ajXz19MNV9M6qpZIGuylwIva9r6bJMMgjkDyL2XUqDb+kksHLRH7S3HxW/wCNseRVnQXE4bmLK8dhsfI2+ZWljxWB++ipXtBzdaipHZsGjjQAEcCTqSPwH3cb3odhUlBQHrm2e9xJB3FtAPQnxVRidQJZfdNwAur+z3LuwoIVIszjtG831F/JbD0x2uk6ydx8PJWFIzJEArHiIpCMCEYEKh7fyislhy6M3O8JZmH9Wqi3xO9+XXDsla3DKV9bJ3NH8nHb/PZfkokzeveIB3nsCk5hnEVKBGqO5VRaOJCxVeAvyUWGl+mPNKHBqrFHGoke1ocT7zzbMeNufbbQKwlqY4BkAJtwAvZVChyOmrElWnnlVhdhBIbBG62HEcrjhzxu6zHMRwmSJ1bCxzToZG6lw8djxsdDrbsqI6SCpa4ROIO+U8FbMqoqkuslW0ZKCyLGDa5Fi7E/StcaaanGIxKtw2OF0OGtcA83cXWvYahotwvqb6mw1KtoIpy4OnI02t8+9Q6pPlmZwU41jph20nTe03R58PQnpjV9EaP2XD5Kt3xSnKP9I38zfyCi1TutqGxjZup710LFunkYEIwIVR9oNGypHWxC8lKSxH1oz74Ppr4a4ebBHVRPo5fhkFu48D5qNUZmWlbu35cVLpqtZIllj7ysu8tuJuL2158sePT0j4Kk083ukGx5Dt7uPaFbNkD2Z26gqitltbLK1Q9O3bBh2V5VCRhTcCwJL9Dw4k8eHpDcRwalpm0UVQOpsc9mOLpCRY6293mN+A2GtN1NTJIZXM97hqLD7qwfpiojmj+UxJFDJ83cSBrSG5BJsLAgEedtcZf+kYfUUsgoZXSTM9/Vpbdg0IAubkXB7drKd7RMx7etaA06b31W7abKnkCTwHdqYDvRnr1Q+B/nicJ6MY2KCYwz/oyaO7Dwd4cezuCVWU5kAez4ht9k/wBls/SthDgbrr3ZIzxRhxB8Oh/jcY9EqIDE617g6g8wo0Mokbfjx7Eq2nyaJ6unlkBAkHZdops8cg78bKw1H016Est8PU8zxE5reGtuY2P0Pmmpo2l4J7u7kpy1NVTaSoaqIf1sQtKB9uPg37SG/wBnDeWKT4TlPI7eB+/ml5pGbi49fL7eSMwqIK+knihdXLRsN36SsOG8p1UhrcRgY18ErXOFtUPLZYyAuGUWSVExtHBK/kht01NrDXrjTvqImfE4KhbBI7YFWjLfZhWSWMhjhH2m3m+C6fjiFJisLfhuVKZh0h+LRO5/ZKBE25UFpraXUBD4EXJHS9z5csRhi5zat09U+cNGXQ6qmZDstLPWfJHDRlSTKbaqo5+ugB4d4Hhiwnq2Mh61ut9lChpnPlyHTmsJtlpxWtRIu9IG0PLd4hyeQsQfw44UKuPqRMdvzRcdTP63qwulQ+y6k7FUcyGUDvSK1rn9k3W3pfxxTHFZs5ItbkrMYfFlsd+aRZl7JpBcwTq3RZFKn+0twfgMSo8Xb+9vkmH4af2lV+LYKsE8cUkLBGcBnUgqFuN4kg6WF+OJRxCHIXNdryUcUUoeARou7IoAAAsALAYzCvllgQlVXtFTxtudoHktfs4gZH/spcjjzw82nkcL2sOZ0HmU26Zg4/X5KvbU7Q1CRX3TT753Yk0aolY8Aqi6Ri5F2O8fAEjEmGGK5LjcDUnZrRzPP071HmmcByvtzKx2SyH5LES53ppDvSte9z0vztc68ySceX9JsdOKVP8Ab0iZo0fXvPoNOasKKl6hmvxHdadnsxCzVFPKQs3aswv9NW90jrZbC3QDEnHcOdJS09dTDNDka021yEb37zc3537Lt0kwEj4n6OuT3rLP6BRPTTR2WbtQunF0IO8D1stzfCMEr5HUVTSz6w5Cdf2OFstuVzpbidea7VRASxyM0de3eOKbZtmC08LzPwQXt1PIDxJsMUWG0ElfVMpo93HyHE+AUuaURMLzwWHs+ypooDPL+vqW7V/AHVV8LA3tyvblj2Go6tmWCL4GDKPD88VVUzCGl7t3aq04jKSjAhGBC8ZQQQRcHQg4ELnWUA0FY9Ax+ZkvJTk8gb3T8/UX+lim6XYYKumGIxj326P7RwPh8u5MUchhlMB2Oo+359U4z7PEpEDyK5BNhui+vIHXS+vwOMXg2CzYrKY4XNBGpubacxprbj3hT6mpbTtzOBVb+SvXToK4NEhXfhgBsG67zcd8CxtobHlrjWe0wYLROfhJbI8HLJIdSOVhtlJ0BuRccTYqv6t1TIBUXA3A+/b+c07yPPIpJJKZW3mhAAYtvb6gAFr24g6H44zuL4JVU8DK+RthLckWy5CSSBa50I28u+ZT1LHuMQPw+N1Fz2glp5RXUY+cGk0fKVfIfSHx9RY3fRbH2BvsFa73P2OP7TyJ5cuW22zNZTuaeuiGvEc0/wAuzSnzWlYKxBIG8v042Gqn0YXDc7Y2ckUlLIL/AOD+cUyyRlQzT/op+R17SK0cthPEd2UDgejr9lxqPUcQcNSxhpu34Tt9u8f5Tkb76HcLLM8jgqCDLGpYcHHdceTrZh8ccjmfHo06enkuvja7cKD+hqmP9RWPb6tQglHlvAq/qWOHOujd8bPLT7j0SOre34XeeqGqcwTjBTTeKTMh8910Yem9gy05/cR4X+R+iLyjgD42+i2rnMoJD0VQLc1MTD0+cB/DCepZwePX7LvWO4tPp91rTO498uaWqVyApb5M5JAuQLqDoCT8cK6l1rZhbvCSJW3vlN+5ZjOoQxfsKgMQAW+STXIF7Ans72Fz8cc6h9rZhb/UPuu9a297HyP2WEm06jhS1reIp2H71sdFMeLm+Y+i514/ifJH6bqGv2dBN4do8aA+feYj4YOpjHxSDwBP0C71jzsw+gXva5g/COlh003pHkI8wFQfA4LU44uPgB9Si8p4Aev2R+i6t/1lbu8NIYFW3heQyE4OthHws8zf5WRkkO7vIfe6x/wShb9c09R4TSsV6+6LJ+GD2p4+ABvcPrv6rnUNPxXPesM8ziny2IKka77aRQRqAXPAaKNBfnb4nTBHG+clz3aDUuOwHiuSSMhboNeAHFJsjymVpDV1hDVDCyqPdiX6q+PU/wDcnBdJOkbaoex0ekI3PF57ezkOO/ICTSUrmnrZfi+SsGMarBK87yCGqt2qneXg6mzDwv088XWE4/W4WT1DhlO7TqD+dhUWoo4qj4xrzXuV5HFAd4F3e1t+RizAdBfgPLBiWO1Vczq35WsvfK0ZQTzPPxK7DSsiNxcnmTdLDF+ka0Q8aalO9L0eTknkNb+o6Y3HRnDDh1IaqQWllGn+63n4/btUGof7RLkHwt37Sug4tE8jAhGBCMCEYEJDths4tbEADuTRneik5q3TTWxsL+QPLEinn6okOF2nQjmExPCJG9o2KR5FmAqo3gqUAniIWWM9QdHHgTY3HA+hx57jmFy4LVCopXHq3Xyu5X3afDnuPFSaaYVDCyQe8Nx9UvzGnqK2d6WUJFFEQ5dRdnBuFKE+7pcHjbUa4sKKegwajbiNOXSSSXaGk2DCLFwdbfWxG1xY6JmVktTIYX6Aa34nu5KxZZlMNOoWKNVA521PiTxJxlK/FqyvkL6iQm/DgOwDZT4qeOIWYLKbiuTyreb7NHtflVG/YVA4/UfqGHjzOt+Y542eBdLH0sYpawZ4uH8m93MdnDgbaKuqKHM7rIjZ3oVjHtIzyIJkFNXxiwDG0U6nigbgN46i97NaxOoPoEHUzxdZTvzxHiN2ntHPn2ctFCMrg6zxlePIq7ZZmCTxiRL8SCp0ZWGjKw5MDoRiLIwsdYqWx4eLhS8ISkYEIwIRgQjAhGBCMCEYELxmABJNgOJOBCp+Z7ab7mDL0FRLzk/qY78y30vIfE8MOz9RRRddWvyN4D9zuwBRuvMjskIufQLXk2Q9m5nmcz1Le9I3L7KD6I5f8uGPO8c6Sy4gOpiGSEft59rjx7th27qbTUgjOd5u7n9k6xmFNRgQjAhV7aXNZN5aSl1qZefKNebt004fHoDsei2Atq3e11Q/ss/5zy7uflztX1tS5v8Aaj+I+is+zWRx0UCwx621ZubMeLH/AJcgBjd1E7pnl7v+iZhibE3KE1wynUYEIwIRgQjAhGBCrW1ezzSlammISqiHdPKRecb+B5Hl+ThEU0TqaoF43b9naO0JiWN1xJHo4evYomQZ2tSp0KSobSRN7yMOPmL88eY45gc2FzWd7zHfC7gR9DzH0U+mqmzt00I3HJNcUakowIRgQo2YZfHOhSVFdTyPLxB4g+IxMoq+popetp3lp7OPeNiO9NyRMkbleLhV2lyOpoZGkoZQ6NbegmJsbaCzDmBoOGg58Mb6j6aU9S0R4gzKR+5u3iN/K/cFWGhkiOaE3HIplD7QFjIWtp5qZuG9bfj9GGvwB/jjSQRQ1Tc1JK2Qdh18RwTZqchtK0t+SsmW53T1H6maOTwVhf1HEfDCJIZI/jaQn2SMf8JumGGktGBCMCEYEJfmed09OLzTRx+DML+g4n0GHY4ZJPgaSkPkYz4jZVuXbszd2hppJ+XaN3Ix6nU26aYKk01EL1kzWdm7vIJhs7pNIWk9uwUKTIqmr1r57px7CG6x/ePFv51xmK3ppFDdmHR6/wA3b+A+/knm0D5NZ3eAVgo6RIkCRoqKOSiw/wD3xxhKqrnqpDLO8uceJ/PRWTI2xjK0WC3YjJaMCEYEJHtJn3YbsUS9pUyaRxjx+k3h+dugJGm6O9Hn4lJ1kvuwt+I8+wdvPl32BhVdX1Qyt1cdgmux+zfyRGklbtKmXWWT/dX7I/H4AekTStIbHEMrG6AclEgiLLucbuO5VixHT6MCEYEIwIRgQjAhGBCMCFV9qdlzMwqaZuyq0GjfRcfVfr0v/IeBiliNPUtzRu3HLtHIqPJEc3WRmzh696X5DtCJmMEy9jUpo0Tc7c06jn/zGuPO8e6My4d/eiOeE7O5djvvsew6KXS1gl9xws4cPsnuMupyMCFV8zzSoizCGBWQxTAGzL7tr71iLG9hfW+pxs8PwzDqjA5auRrhJESLg73tluDcW1sdBoFWzTzMqmxgizk3qc7ijnWnckSMAV7pIN7jle3DnbFHT4JV1FG6siALGmx1sRa3O19+BKlPqY2SCM7lbaPMYZwezkSQcwCD8RxHrhiqw6toHAzRuZyNreR/ylRzRyj3SCoVdspRy6tAgPVRun+7bE+k6UYrTaMmJHJ3vf8AyumpKKB+7R8vkoUmxy/QqqtB0EpP5jFzF06qwP7kMbvAj6ph2GsOz3DxWB2PblXVn/qYeHTyXjTR+qT/AEwf+o7zWuXZMopZ6+rCqCSTJYADmScORdNqiZ4jipWFxNgNTdcOHNaLukdbvWGWZNTyOVWuqZmCqxXtyO62o4dQRz54cxDpJjFPEJH0zI2klty2+o33PYeFlyGkgc6wkJO+6bwbPUcHf7KMWN9+TvG/G+85OvjjNS4/jFeerErjfg3T0apbaWni1yjx/wArKt2kpoou17QOgO7833hcD3broDa3EjCKTo5iNVUdTkyutf3vd0PHXU8dgUSVsMbM97js1S3arPZoqVKiHdQPbRxdu9qLWJXhqeOLbo7gdHUYjJR1V3Ft/h0bpob3AdvoNAmKyqkZCJGaX57/AGVhy6Teijbe3rop3tNbga6aa4y9fH1dVIzLls4i3Kx21U6I3Y03vopGIacRgQkGdbQFXFNSr21U3BR7qfac8rcbfG2NdgPReStAqan3IfV3Y37+V+ECprAw9XHq75d6bbKbLCl3ppW7aqk9+U8vsp0H52HCwA38krcjYYW5Y27AKLDBkJc43cdyrJhhSEYEIwIRgQjAhGBCMCEYEIwIRgQkm0uzENao37pKvuSro6nlrzF+X5HXEiCodFcbtO4OxTM0DZBrvzVYGa1FCwir13oybJVILqenaD6J/nXjjL4t0Sjqbz4bodzGf/qfofMbJUdY+I5Z9v5fdWSCZXUMjBlOoINwfIjHn00EkDzHK0tcNwdCFZtcHC7TcKlbQ5gtRUUjUhWWaKRwV1FhoCX5hdOPwx6FglA/D6GqZiYMcT2t10N99G73PYqiqlEssZh1cCdPurPlmXCEPI535n1kkPO3IdFA0A8MZCvxB9a5kEQyxN0Yzl2nm48SrGKERgudq47n84KgbJ5jq0cKbtTUysVlddEjAubfWIs2nC/Hhj0vpHQjKJ6p96eFouwE3c+9hfkNW67225qjoptS1gs9xOp4D8un+f5a1JSVEqVNQXuhBaS9jvBeXI72o8umMzhGKMxXEaemlpog33hYN4WJHlb581OqYDBC97Xuvpx/OaxXNJ6aWjR5u3WoChlZV3lLWG8pUDu3PPofRx+GUOI09ZJHD1ToCbEE2da+hB42HDmO486+WF8YLswd5hNtsc3emgvELyubILX0XvMbdAoPxxR9F8JixCr/AO0fptGvDU6NF+0n0UquqHQx+58R2+qn0c6VVOr2BSVNQQCNdCCCLGxuNRyxWVUE2F1zo7kOjdvqO43BBFxyKfje2eIO4EKm7OUr1D1cUksi9jZEEREYsC4GiAXGgsDj0DHKqGgipJ4Y2kSe8c4Mh/aTYuJ11NzuVUUrHTPkY5x93QW058lr2XzmnNK8E6ySSlm3lCNIzdDfXgNBqLWw5j+E4h/UmVdI5rIwBYlwYBrqOG+50N9uxco6mIwmOQEu14Xumex0C1OWvTsDozxm41BvvA+YuD5jFN0nnfh+PsrGHcNf3j4SO42I7lIoWNmpDGe0KPsp/jSLTyj+io8bg9Xui/BN8YmdIiMLldWU51ncxze5tnO83ZCm6L++0Rv/AGXB8dB6XUv2fZmWiNO28WiZlDgEoVHDvWtpwt0tiv6a4YGVIrWWAkAJBIDgf9O/ae2909hk92dUdxpfh5q0VdUkSl5GCKOJY2GMdTUs1TIIoWlzjwCsXvawZnGwVb+V1WY3WjBgp+DVDggt17McfX8Vx6NhXRWmobS19nycGDVo/wBXPu271VyVUlR7sOjef2/PJW3ZvZyGij3Yhdm9+Q+856k9OOnji/nqHzG7tuA4BdihbGLBOMMJ1GBCMCEYEIwIRgQjAhGBCMCEYEIwIRgQsJoldSrKGUixBFwR0IPHHQSDcLhAIsVTa7YcxMZMvmNOx1MRuYmPlru/A25Ww7Uez1rOrrYw8c9nDuO/qo3UOjOaF1uzgln+EEtISK6kMVzrNEN5G8Tbh8SfDGbr+hzqho9inzAbMeTcdx29AO1OMrjGf7zLdoTSesStgdKaePedSL8SAdDdbgg264zEFHLhFayWvgdlab8gSNRrqDrwupjpG1EZbE4XKR1Gzs8VNTGNUM9K5KhCbOrG7DUCxPTztxxoYOkFFU4hUMmLhDUAA5gBkcBYbE6cj3XFgSobqSVkLC22Zh4cQt23NRJLQqqQy70rC6bh3lCm53rA8wPPjhjojTQU2LudLKy0YNjmFnX00ueRN+WyViD3PpwGtNzwtsnWVZRTruTRwqrbosSp3lFuGuq9LeeKLFcWxGR0lNNKS25uARY+W/P1UuGCEAPa3VJIXNbWyPFOqCBezUbgYne99gG4C/dvrcDxxfyMbg2Exx1EBeZTmd7xba3wi7dSba24FQ2k1FQ5zHWy6bX7z9Fp2KrxBNNQs4bdkJjYCwP1lA4C3G3Xew/0roH1lJDi0bCLtAeNyOR7eV+Vik0EwjkdTk8dF7svXJ+kKwC5WVhusASCVvfUC3M6npjvSGhmOB0bnCxjGoJAIBAtoT2DQa6opJW+1SDmpGykE0VRUjsHWCSQsrNugg3P0b3seXliL0kno6qhpz17TNG0AgXdfQcRppZOUbZGSv8AdOUm/JTdnMnnglnd3j3JnL7i3NiTyY25cdOQxW45i9FXU0EUTX542huY2FxYbgE8tNU7S08sT3OcRZxvYKP8jo6B3mlmPaOSTvNqb3vaNbA8ehxLNZjGNwtpaeK0bbAWG1rW993dwI8UgR09K4vc7U/mwXkGfVFV3aClO5w7abuxjxAHH018MWVL0LZGesxGa5/i3U+Lj9vFINe9+kDNOZ2TXLtiAzCWukNVIOCnSJfJOB9dD0xpoXQ0kfVUcYjb2bnvO6aEBec0pzH0HgrcqgCw0A4DDKkr3AhGBCMCEYEIwIRgQjAhGBCMCEYEIwIRgQjAhGBCMCF4ygixFweWBCrWZ7CUUx3hF2L8nhO4Qeth3fwxLZWzNGUm45HVR30sbtbWPZolr7KV0I/xau3xyWoW/Pm4BP4fDECfDcJqTeanAPNvu+gsEBtQz4JL9+q0PUZrF79HFMOZikt+DXP4Yqpeh+Fy/pTPZ3gO+VvmlirqW/EwHuKwbaiZbCTL6sHnurvD42xBd0EJv1dSw94I+pSv6iR8UZ+a9O2AHvUdcP8AY/8A2xHPQSs4TRf8Tv8A8pX9SZxY7y/yvf8AC8HUUVcf9h/9sA6C1nGeL/id/wDld/qLeDHeX+V4u007g9nl9Ux+0u6PjY4kM6C2I6yqYO4E/UJH9RcR7sZ+S2I+bS+5SwQDrLJvafc1/DE+LohhUX6sr39wDfnf5pJqqp2zQO/VSU2Sq5bfKa5wOaQKE9N7iR6a4s4MPwumN4adpPN3vfNJLZ3/AByHw0TPLNiqKA7whV3vffk77X6964B8gMT31kzxlzWHIafJDKaJutvqrABbEVPr3AhGBCMCEYEIwIRgQjAhGBCMCEYEIwIRgQjAhGBCMCEYEIwIRgQjAhGBCMCEYEIwIRgQjAhGBCMCEYEIwIRgQjAhGBCMCEYEIwIRgQjAhGB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796" name="AutoShape 4" descr="data:image/jpeg;base64,/9j/4AAQSkZJRgABAQAAAQABAAD/2wCEAAkGBxQSEhQTExQVFRUXFx0bGRgYGB4gGxwgGh8eHyEdGx8cHiggHiAlHCAdITEhJSkrLi4uGiAzODMsNygtLisBCgoKDg0OGxAQGy8mICY0NTI3NDc0Lyw3LDg0NCw0NDg0NCwsNDQ0NDc0NCw0LDQ0LC8vLCw0NCw0LCwsLCwsLP/AABEIAOEA4QMBEQACEQEDEQH/xAAcAAACAgMBAQAAAAAAAAAAAAAABQQGAgMHAQj/xABOEAACAQIDBQUDCAYEDAcBAAABAgMEEQAFIQYSMUFREyJhcYEHMpEUI0JSYoKhsRUzcrLB8DRDkqIWJFNUY3ODwsPR0uE1dJOj0+LxJf/EABwBAAEFAQEBAAAAAAAAAAAAAAACAwQFBgEHCP/EAEMRAAEDAgQCBwcDAwEFCQEAAAEAAgMEEQUSITFBUQYTYXGBkaEUIjKxwdHwM0JSFSPhcgdikqLxJDQ1Q1OCssLSFv/aAAwDAQACEQMRAD8A7jgQjAhGBCMCEYEIwIRgQjAhGBC01VUkSlpHVFHFmIA+JwprS42aLrhcALlVqv8AaHQRXHamQjlGpN/I6L+OJjMOqH/tt3qM6shbxUM7eyP/AEfL6iQX4v3BY8DezDEeU0dP+vUMb43PlugVEjvgjJ9F4c/zRwd2kgjN/pyb37pGK9+N4JGbGcnuafsl5atw0YB3laxmec/5Oi/v/wDXho9JMCH7pPJHVVnJq8Oa5z/kqM/2v+vCx0iwI/vePD/COrrOTVmu0WaJYPRRSdSkgX94nDjMYwSTaot3tP2XLVbd2A9xWabfOn9IoKmIa6r3xYc72XE6L2Sc2gqGO8QD5JPtD2/HGR6phl+39BL/AF4Q9JAV/E938cPyYfUM/bfu1XWVcLuKsdPOrqGRlZTwKkEfEYhlpBsVIBB1C2Y4uowIRgQjAhGBCMCEYEIwIRgQjAhGBCMCEYEIwIRgQjAhGBCUZ7tJT0g+ekG8eEa6u3ko/M2GH4aeSX4Rpz4BNSTMj+Iquy5xmFX+ojWjiP05e9KR1CcF8j8cVlZjuFUJyucZX8m7eLvtfuSWsqJvhGUdu/ko0WxUTMJKmSWpk6yMbegBuB4XIxmqrpxXPBbTNbE3sFz5nT0TzMMj3kJcU8o8thhHzcccYHMKB6k+XM4zNTiNbWOtNI59+BJPpt6KayGOMe6AFjHnEDMEWaJmJ3QA4Jv0sD4YW/B69jDI+F4aBcktI08VwVEROUOF+9efpiHtuw7QCX6hBB4X5i3DHf6PW+y+2CO8f8gQeNuBvvvpoj2iPP1d/e5KRWVSxI0jmyqLk+GItJSy1UzYIRdzjYJcj2xtLnbBQafaCF4WqFLmJOLdm3LiQLXIHMjhriynwCshq2Ub8vWO2GZvrroTwvvwTDauN0ZkF7DsK9o9oKaWMyLKu4pAZm7oBPAHethNT0fxGnmEL4jmNyALOuBvtddjq4Xtzh2nkp9PUK43kZWHVSCPwxWT08sDskrS08iCPmn2va4XabqPXZVDN+tiR/FlBPoeIxJpMUrKT9CVzewE28tvRIkgjk+NoKRvsWkbGSkmlpX+yxKnzBNyPC9tcamk6c1YGWrjbIP+E+Y09FBfhjAbxOLT5hTIc/rqXSqhFTGP62D3wPtRm1/SwxpaPGMLr9IpOrf/ABfp5Hb69iacKiH425hzH2VkyXP6erXeglV7cV4MPNTqMT5oJIjZ4slxzMkHulM8MpxGBCMCEYEIwIRgQjAhGBCMCEYEIwIRgQjAhRswr44EMkrqiDizH+bnwGFsY57srRcpLntaLuKpVRn9XX92jU00B41Eg77D/Rry8/xGI+IYpQYUCJznk/g3h/qPD80KYb11R+n7reZ+i20GUUtFZ3Ze0Y2M0zDfZj0Ldegxha3F8Vxtxjjacg1yMBsB2238fCymxwQU2pOp4lS87zbsNxVXfmlbdjS9gTzJPJRzxBwjCfbS+SR2WKMXe7ew5AcSeHn3u1E/V2A1cdgluZ5rVUarLMsUsVwHMQZWS+l+8xDC+nLFvQYXhWLOdT0rnxy2JbnIcHW7gLHz011so0s89OA+QAt420soe0FWKmqo6bevBKO1ax0cAMVU+Hd4ePhidg1I/DcOrK4t/vRnIP8Ac+EEjt97fkORTVTIJpo4r+6de9Pq3IYJBH3FQxsrIyAAqVINhpw0tbGapMeradz7vLw8EODiSDcEc9+R+imyUsTwNLW2twVc27oWaZJojaSGEyC3PcdfyBJ9MazofWRR0bqecXZLJkP/ALmH52AUDEYiZBIzdov5FY5zmozCOCCI27RTLNb6Cx/RPm4t6A88KwrCnYHUT1U4vkIZH/vF9tR3NOviOC5POKpjY2cdT2W/yt+RSbuSlv8AQzfG7/xxExeIydLAwfzj8rMv6JdOcuH37HfVaacGPIzZbkxNw+2x19Ab+mJMxE3S8ZnWAcP+Vo08SEhvuYdtw+ZS3OKmlTLIVgZO17hBQgSBtN8m2oPI+nhi2wynxOXH5n1TXdV72/wkftAvp26dvamJ3wNpGiMjNp334p9n9RLRUUIidjLvIo3jvlyQbjvX9LeGM3g0FNjGLzGeMdVZx093KARY+7bXnffVTalz6anbkPvadt/NM8yzV6SnEs4VyCA/Z93jp3QxN9fEdcVFDhcGKVxp6UlgNy3N717cyALadh5XUiWd0EWeTXnbRTMuzNJo1kAZA/ASDdY+QPHTpfECuwyakmdEbOy7lpzAd5G3jYp2KdsjQ7a/PRQM52ZinPaLeGcarNHowPU2tf8APxGLLCOk9Zh9o754/wCLtR4Hh8uxM1FFHL7w0dzCjUm1NVREJmCdpFwFTGOHTfH/AOH9rHolDW0OKNvSOs/iw6Hw5+vgq9z5ac2mFxzH1V5pKpJUWSNg6MLhlNwcdc0tNnCxUprg4XC3YSuowIRgQjAhGBCMCEYEIwIRgQjAhKdpNoIqKPfkuzMbJGvvO3QD8zy+AL0EDpTYaAbngE1LM2MXP/VVGlyaWskFTmGvOOm+hGPtDmev49Blsb6WNiaaXDT3ycT/AKezt8uZ7BRukPWT+DeXepO2FfUwQl6dEKqO8x1KjwW1iPG+nTFJ0YosOrqsRVr3ZidBsHd7r3v2WF+d9E/XSzRR5ogNPTwUJJIaqpogxEoFO0nftfeJSxIGm9odPPFm9lVhtBWuYDGTKGaXGgzbHe2o1vqmQY5pYwdfdvr4LzbktFJSVdiUhch7cg9tfwI8yMc6IdXVU9VhxNnSNu3wv9we6/JGIkxvjm4NOvimW01ZE1DK+8pR4yEP1iR3QPG/5eGKnAKOqjxmKIMIex3vdgG9+y3n4p+rkY6mc6+hGiSps1M1HSMhC1UA3l3uYY7243SwsPQjS+L93SOkjxSrilGanl0NuBAy5h36+hF7awxRSGCMtPvt1+tk2WrrJU3GgFMSO/KZFYKOZQC5JtwvYDxxSmjwill61k/XgfCwNIueAcTpbnYEnkFLElQ9ti3LzNwbd35oolbWRpVpKaunCJH2ZRmu5BsSeOp0GLClpJpcNfT+yy53Oz5gA1oIuBa40H4E1I9rZg/rG2AtbilFFPQ04qexqow0xIUsjEIp5Cw1sSfgvTF1VRYxXupvaqZ2WLUgOYM7hx1O1gL95sosZpog/q3i7u/QLVFUwChNGtdDq3vFHFlJ3ivqefQnzw6+mq3YwMTfRP0Gwcw3NrA+A7d7dySHRim6gSjyKtGzVdCkEcJqIJGRd3uuNQOGhN+GMhj1DWTVr6ptPI0ON9WnQ8dvRWNLJG2MRl4JHak22yMZKdUpn7JJVd3RAQeHDdudBvcQMaDonK1sE75alpkc0ta1ziCN981hqbbX08lExAOL2BrDYG5IH2WGczpmFdBTq7LHGC7EXVt7oAQCCLDXxPTBhlPNgODz1kjAXvIaBo4W5mxIsbnjrpzXJ3NqqlsQOg15Izqhd6qmojO8sZPaMrgFgq30LADeBAI189cKwqtgiw2pxVkDY5AMgLb2JNtmnaxI27tFyoie6dkBeSN9ezt4rd7RK5WMNJvKm+waRjwRQbAn1ufu+OI3QiifG2bEspdlBa0D9xtc/QePYl4pKDlgva+55BNoYpIpYlp5e1hJtIrtvlBYkMHvvC9rWNxqLWxTTSQVNNLJXRdXKBdrmjJnN7EFuxtfUgA231Upoex7RE67eIOtvFPnQEEEAg6EHgfPGYY9zHBzTYjjyU0gEWKq75fNlzmeiBeEm8tNfT9qPofD8xoPSMF6UR1gFNiBs/ZsnPsd99udtzVTUroCZIdRxb9lc8izqKsiEsLXU8QfeU/VYcjjQzQvhdleF2KVsjczUxw0nEYEIwIRgQjAhGBCMCEYEJRtNtBHRRb73Z2No419526Dw6nl52BfggMrrbAbngAmpphGLny5qt5JlEjyGsrCGqGHdX6MK/VUdep8+NyThuknSMVANHRm0Q3PF5+3Icd+QD1LSkHrZfi+SsGMWrBYyIGBUi4IsR1BwuOR0bw9hsRqOwhcIBFiuZ5ZlMAqZqKWN99XvFNFfeUGxG9bhYEG5Fhr4Y9ersUrX0MWKU8jchbZ7H2yk63tfje4sDrppus7FBEJXU7wbg6Ebq4ZTlNQm8tRUCaHUBWQEsCPpsfy1v15YwuI4rh84a+ipzFNpqHEBp/3QPnpblxVrDTzNuJX5m8rb96UVGa0EEgSnpxPMCd1YluAfA6gHxUHhi/pcK6QYjFeqnMcZ3zaEjtAsT3OIUV89LE60bczuz8+SaQ0eaVNieyokPXvy/D3fyOJ9N0awil+PNK7t91vkP8AK6ZqqTazR5lSo/Z5C9jVTVFSeNnchfQDUfHF1DUMpxamjbGOwD8KbNKHfqOLu8prTbG0MdrUsRsLd9d796/xwOrJ3bvPy+SW2miGzQpsWRUq+7TQL5RIPyGGzNId3HzKWIoxs0eS8lyGlb3qaBvOJD+YwCeVuzj5lBhjO7R5KBVbFUEl700Yv9Qbvw3CLYdbW1Ddnn5/NIdTRO3alzez+NNaWoqKc3uAr7yeqniPAnCZ5YqkWqYmP7wL+fBJFNl/TcW+KXVuX5hAQzxQV6obqwULKLc7EWv+zc4qpMAoJWuZTyPgzbgElp7xf62XTJOyxe0Pt4FKaOugmqjNDI1NV6q0dQLq3Du8brwHAg6cMQ6qhrqKg9jqohNTDUOj0c3tItr23BHNySyWKSbrIzlfyOx/PwLdlpamnqJcwSxlsBIBvRbvNeF1B094a2+MeuDcQoqeDBX6R3JZfK+/8uFzvsePkuK8Mr31I347i3L/AKp/stBAkTfJgezaRjcggNf6t+KgWUHwxmukU9dLUt9uIzhoFgQbd9tnE6kdqm0bYmsPVbX/ADwTjGfUtGBCrWa5fLSymtoh3v6+H6Mo43AH0xqb+J8Q2/6NdImuaKCud7uzHfx7D2cuW22oq6qmcx3XQ+I5/wCfzvt+Q5zFWQrNEbqeIPFTzVh1GNZNC6F5Y5cilbI3M1McNJxGBCMCEYEIwIRgQoWcZnHTQvNKbIgv4noB4k6YciidK8MbuUiR4Y0uKpeQ0UlTL8vqx32HzMXKJOX3iPzvzsMn0qx1oBw6kPuj43fyPLuHHmdNhr2jp3Od18u/Ack5hzWJpmgVwZFGosfhfhccxe+MlJhVXHStq3stG7Y6eGm9jwNrFTWzxukMYOoU3FcnkYEJTm2ZU9EjSOFUsSbKBvO38T4nF3h2HV+MSNhjJcGi1yTlYPp2AeSizTRUzS46X8yldNlNXmdmnJpaU6iNT85IPtaaA+Pw4HHo2G4RQ4PrH/cl/kRo3/SOHz7eCrnumqvi91vLiVb6DLqWgj7ixwrzZiAT+0zan1OJj5JZ3e8SSnWsjiGmi0naunNxF2lQekMbOOF/eA3P72O+yyD4rDvNvTf0XOvZ+3Xu/LI/SdW/6uj3PGeZV5cbRiQ+mDq4m/E/yF/nZdzvOzfM/a68NNXuO9PBDp/VxM5B8GdgD/ZwZoBs0nvNvkPquZZTxA8L/nkqz7Q2mpKYt8tnZ5GCBfm1HVvcQEaDkeYxNoAyWW2QWGvH6lRasujjvnOvd9lK2KpnqqSOUVtWGNw430azKbHVkJ10PHgRhurcIpS3I31+6VTAyRh2c+n2T39Ayf59Vf8Atf8Ax4jde3+DfX7p/qnfzPp9licgl/z+q/8Aa/8Aix3r2f8Apt9fujqnfzPp9l6+UVQFkr5PvwxN+SrgEsXGMeZ+5Xerfwf6BJs+2UqKkWlNJOQLBmjeKT+2jN8N0jD8NWyI+7mb4gjyNvmmZKdzx71j6JBTHMMuus8Lz0o5hg7IPPQkD7QA6WxU4r0foMT/ALtO4Rzc9gT2gce0a87rkM89Po8ZmedlcMszCKeMSQsGQ9OXgRyPhjy3EKCpopzFUtId8+0HirmKVkjczDopWIKdRgQjAhVPMUfLZzWQKTA5tUxD99Rwv/E9CbendGMaFfEKCpd/cHwOPEfxPby5jtGtPVQmnd10Y907j6roNJUpKiyRsGRwCpHMHF05paS07hPNcHC4W7CV1GBCMCEYEIwIXPsyn/SNf2XvUtIbt9V5eFvELr8DyOImO4gcLw/3DaWXQcw3ift39ijxs9pnsfhb6lOc3eXsnFPumYju7xsBf6Xp+ePN8LjpfaGvrLiIHWwJv2ePHsVnOX5CI/iVPoquZxBRJekqIjvuzkHfsCCVF/nC5JY8tDqcbmqpaWJ0+KyH2iCQZWtaPhuQbE/sDAABx12CqmSSOywD3HDU34/e+6ttJWM08sejKiJdgLd8728vw3TblfxxiqujijoYqgXDnudodbtFrHzuL218FZxyOMrmcAB56/4UfaLPlpgqqpkmk0jiXix6nwxJwDAJcUlJvlib8TvoO35bngCiqqmwjm47BVHZx42qpJq0tU1KPuxwRKXsRqSPoAKTYXNrgnXQ49dFKylpmwUjQyPiTpfv4knjx4dipI3Z5S+U3dy3V/7GuqffZaOP6sdnmPmxG4n3Q3niFeCPYZj26D7n07lOtK/f3R5lSKTZalQhzH2sg/rJiZHv13nvb0thLqqVwtew5DQeiUIGDW1z26pyotoNBiOnV7gQjAhcf9s9QxqoY791Yd4DxZmBPwUYv8IaOrc7jdU2JOOcDsTH2Jztaqjv3QY2A8W3gT8FHww1jDRdjuOqdwwmzgun4pVaIwIRgQjAhGBCoW2GTNSyR1VCAkkkixyRcEkLXsSOAN9L6e9fTW78lPT4jAaarFwBcHi3uP53KHKHQuEkW50I4FTsgz2OqUlQUkU2kjb3kPQ+F+f5HTHluNYHUYXLlk1YfhcNnfY8x8xqrOmqmTtuNCNxyTTFIpSMCFhKFIKtYhgQQeY5i3PTDsfWMIlZcW1uOHLVJNjoVX9mJjl9V8icn5PMS1Ox+i3OM/zxtzY49dw7Em4vR9f/AOazR4+TvH7jgqcMNNL1f7Tt9lfsOKSjAhGBCMCEg22zk01MTHrNIRHEBx3m5+g1+GJFNG1zszzZrRcnkAmKiQsZpudAl2SZelFTBCQAqlpHPM2uzH+eAGPLMVr5sYxAvaCcxytbyHAfftU+CJtPFY8NSUgzWlqEkFdTzhjLuqImWwZWtuKNeOt+XFjca40+HVOHzQnCKyAtEeYl4N7ObfM46bcBvfQW2UGZkzXe0ROve2nMHYfllozKuWuAppIJIaxSChI0XXVgw13bC/jpa5tiRQUL8Eca+GdslKQc2up5DLtmvYDiNbgC6RLKKr+05pbINuzx5J9X1cWW0o4ueCgm7yO2pLHmSdSf+wxmqOkqekOIn9reNto2jYAdg0aOO/MqbJIyjh5/Mn83S3ZjZSqmd6irJiaTiQfnd0/RX/JLbT61tNNb+o5qakhbT0w91u3LvPM+nHVVcUMsjjJLoT5/4+asGwkEcCzUm4qSwyHeNrGRGJMcl+d108Cpwisc6QiS9wR5HiE/TAMBZbUevJWrEJSUYEIwIRgQjAhca9sn9Nj/ANQv7740OEfonv8AoFS4l+oO77pj7Eveq/KL/iYaxjZnj9E7hn7vD6rqmKNWqMCEYEIwIRgQkWf2lmpqdT3hKsz2+ikWoJ6XfdUddehxIh91rnnlbxP+LpmX3nNb238ko202ccN8uo+7UIO+o4SqOII5m3x8wMAENVCaSqF2O/5TzHL84XTU0bmu62L4h6rPKc0Wtpt+JijMpU2sSjW/hxHUWx5biGGvwevEc7Q9oII5Pbf8B5FWUMwqIszDY/IpLmGTzJCs01VO+4N6ZFk3VZRxCW3del+PDS+NHRYxRz1bqakpY259I3FtyDwzXzac7bb6hQpaaRkYkkkJtuL2BHZssth8qBL1hTd7TSJSSxVOpLEkluv/ADwjpfijw1mGB+bJq8gABzuVhYWHL6hGG04uZyLX242HinG0+VfKYGRdJF78bXsQ68LHlfhfxxQdHsVOG1rZXfAdHdrT9t1Nq4OuiLRvuO9Ntjs7+WUqSHSQd2QcLOvHTlfjbxx6jVQ9VIWjbcdyhQS9YwHjxTvEdPIwIRgQqHLJ8szN24xUY3F6GVvePoBb0BxVdKK00eGtgafemOv+kfc28Lpqnb11QXcGfNNs0y9aiJonLBWtfdNiQDe1+hx57h2ISUFQKiIAuF7X1tfS6sZohKzI7ZVaqyGopijUsnbJESwp5Tci4K90+RNhp642dPjlBiLHsxCLqnSDKZWiwNiDr4gX3vxsBpWPpZoSDC7MBrlP0TrIawVCCskiERKkKS1zuDUk6CwLC/kAcZ/GKQ0Mv9MhlMguCRa3vHQDjc27dyplNJ1revc232UPZel/SFW1c4+YhJSnU82HGS3862+rj0PD6AYTQil/8x2rz9PD/PFQA72mXrT8I0H3XQcdUpK84ykyFZYmEdRGCEe1wQeKSD6SHpxB1GuHopcoLXC7T+XHampI83vN0IUah2kXtBBUr8nn5Kx7j+MT8GB6aN4YW+nOXOz3m/LvH4O1cbML5XaH59ye4jJ5GBCMCEYELjXtk/psf+oX998aHCP0T3/QKlxL9Qd33TH2Je9V+UX/ABMNYxszx+idwz93h9V1TFGrVGBCMCFhLKqgsxCqOJJsB5k46ASbBcJtukkm0Bm7lEhmPDtSCIF8Sx9/yS/mOOJAgyaym3Zx8uHj6pky5tIxft4f58FNyfKhAGZmMk0hvJK3FiOAA+io4BRoPMkluWXPYAWA2H56pcceXfU80xw0nFz7OaQZbWioUWpak7soHCOTk3gDr5d7wwxjOH/1agMY/Vj1b2ji38427VGa72abP+12/Yeaz24yztoVbecLG286qTZkuN7TmQBcevXGO6H4kKSrdHlBdILNJto7XLrwBOh8OSk4lB1kYN9Bv2jitQ2pV/mqGFpiAADbdjUcrk2+GmHv/wCXfDeoxeYRAm9r5nuPGwFx469yQK8P9ymbm9AFllgqaeYGpkVxUG3dHdjcDuqPBluL9QMJxA4diFI5uHxlpgF9d3tJ9494Nj3E7bDsInhkvM6+f0PBZZM/yPNGi4Q1ill6CRdSB56/2lxqcBrfb8JbfV8Xunu/b9vApl7OpqSODtfFX/EtSEYEJftBmQpqaac/QQkDqeQ9TYYdhj6yQM5puV+RhdyVW2IoTFSRlrl5fnHJ4kvrr42tjzrpbXe1YnIG/Cz3B4b+t1IoIskAvudfNQa6ur4pppVp+1hPdVN4bw3LjeABJ7xJPAki3C2LKkocBqqSGnfPkmGpdbQ5rHKSRb3dANbA331TEktXHI54ZdvLu4+Kr+WtC8lPJHJL8vMy9qGDC4OsgtbdCgXt4DhjT1wq4YaiGeNnsYYchFtLfB25id9N9jzgxGNzmOaT1l9b+qsO3E7sIaGDR6ht3TgEHHyH8FbGc6E0AlqJMQn1Ee3a48fAepBU7EZDlbAzd3yV7yqgSnhjhjFlRQo8bcz4k6nzxrZJDI8vduV1jAxoaOCl4QlJVl+0dNPI0UcymRWKlDdWuuhsGAJt4YefTysaHOGhTTZmOOUHVSszy2KoQxzRrIh5MPxB4g+IwiOR8bszDYpb2NeLOCRJs7U0/wDRKttzlFUDtEHgGuHUep9cSTURyfqs15jT/CY6l7fgd4HVSVrq5P1lLFL4wTAX+7KFtb9rCMkDvheR3j7X+SXmlG7b9x+6zG0gH6ymq49bawl/X5ouLY57Pf4XNPjb52R13Np8vsvYtrKRr/O7tuO+jp++owGllHDysfkgTxnj8x81yv2qZjFPVo8MiyKIVBKm4vvObfAj44vMMjfHEQ4W1+gVTXva+QFpvop/skzWGnNUZnCXWOw1JNt+9gASbXHDrhrFYnyBmUc/onMPka3NcroibUwtbs0qZL8CtPLb4soH44qDSvHxEDxH0KshO07A+RXgzaqf9VROo6zyog49ELt8QMHVRN+J/kCfnZHWPOzfP8KPkVbJ+sqI4RzEEd25/TluPXcGO54W/C0nvP0H3RllO5t3f5+y2Q7MwXDSBp3Gu9O5kt5K3cX7qjCTUvtZug7NP8rohbx179UzqKhIkLOyoijUsQAPjhprS42GpThIaLlViL2gU0lTHTwiSVnbd3lWyjqe8QSBx0HDriYcPlbGZH2FlFFZG54Y3VW3EFS1CznLUqYZIJB3XW3keRHiDY+mHIpXRPD27hIkYHtLSqrspVs8LQzazQMYpBxvu6BvEMOfPXHn3SrDvYq/rYtGSe+3sPEeB8rhP0UvWR5Xbt0KZZZQRwRiKIWUcuevXr5npikxCvqK6Y1E5uT5aclIhiZE3IzZLNpqqmCr2826EYPuK3eYjhoO9oddLYuej1LiZe40cNy4ZcxGjQd9/d+emw1UWskgAHWutbWw4/VQ9rLzUcdXDo8RSdD4aEj4an9nFh0Xkdh2MPoZdnXjPeDofoO9N1o62nEzNxYq+ZfVrNFHKvuyIrDyYXxsXsLHFp4Ia4OAIUjCUpUn2pOXip6UGxqJ1B67q8fgSp+GJdNKKdklS7ZjSfRRKsZg2MfuKnZtVinp5JOUaEgeQ0HxsMeQYbSur66OE7vdr8yfK6tppBFEXcgq3l1PmEcamGogqksNH4+QYHXpqfhjW18+A1E7hVQSQOudRse2x+jVXxMq2NBY8OHb9/8AK2ZHLJUVpeenWGSCMg2NyxkIsb9AFa2p944ZxeOnocJEVJUGRkzgRf8AaGXvpwJJbfQbDRKp3PlqCZGZS0ed/wAKnbKQfKMxqqs6rD8xH5j3yPLXX7ZxqMLp/Y8Jhh4v98+O3pbyTIPW1D5OA0H1V6w6pKMCFwT2i0PYZhNbQORKv39Sf7e9jUYfJnpxfhp+eCoK1mSY246pjsr7RZ6chKgmeLhc/rF8ife8m+IwzU4ayTWPQ+icgr3M0fqF2HL66OeNZYmDowuCP50I4EHUYoHscxxa4WIVyx4eMzdlJwhKRgQjAhcZ9sagVsdhb5hf33xocJ/RPf8AQKlxH9Qd33TH2JoN+qNtQsYB8y9/yHww1jB0Z4/RO4YPiPcuq4o1aowIRgQq/tftVFQR3bvSsO5GDqfE9FHX4YlUtI+d1htxKYnqGwtud1xHPc/nrH353LdFGiL+yvD149TjSwU8cIswKhlnfKbuKtHsfoN+seU8Ioz/AGn0H4b2IOLSZYg3mfl+BS8OZeQu5Ls2M8rpGBCoedD5Lmsb8I6yPcb9uO1j8Co+8fSFj9GK3CHkfFCcw7juPr4BMMf1VUOTtPFaNqst7SopvnXiSTejco1idN5R01s3G+M30bxH2egqbRte5lntDhe37XHw93aycroc8sfvEA3Bt5j6qNSZNT09Z2YgaVWjU7zJvhGueJIsLg39B1xMqcXxCvwr2h07Y3NcdA7JmbYbAG5sdBzum2U0MNRkDCQRyvYp3kse9FJGUZY+0kVQwK3RiSLDkNSB4AYzmLPMVVFM14c/Kwkgh1nAW1OuugJ7VNpheNzSLC5tw0/Nls9mdQTSGFjdqeV4j6G4/A29Mep1bmyObM3Z7Q4eIUClJDCw/tJCtuIikqjbSntM2pI9bQwvLw0791/NR+GIuNy9Tgs7v5lrfW/yumGjNVsHIEpvW0aTLuSKGW4JB4HdNxfqLjhjyykrJqSTrYHZXWIv3ixty79xwVpJG2RuV4uEtfZinvvRqYX+tCxQ+oHdPqDi3Z0mxDLkncJW8ngOHmRceBCYNFFu0ZT2aLRkubuaA1E/vosm9pa/ZlhqBz05Yk4rhMIxltFS/A4ttre2YA6X4cr6pFPO72brJNxf0W72Ty3pGVv1gkLMDxtIA6t5MpuDj03EmgSjLtaw8NLeCgURvHrv91dcV6mIwIXLfbTQf0ecfajb95f97F3hEnxM8fz0VXiTNGuVWyvZr5VRmWG/bRuQy398aEW6Gxt0NvXECv6Qf03E2wVP6TwCHfxOxv2eovy2ahohPT52fEPVebF7VSZfKQ28YWPzkfMH6yg8GH4jQ8iLyrpW1LLt34H84JimqHQOsduIXXo8zq5lDQ0yIrC6tNKNQRcHdi37j7wxQGOJhs51+4fe3yV1nkd8LfM/ZByysk/WVnZjmsESjj9qTfOnUWwdZC3Zl+8n6WRkkO7vIfe6xl2Sjf8AWT1cnW9Q4B+6hC/AY6Kpw+FrR4D6rhgB3J81yz2mZTHS1SJFvbphDHedmNyzjixJ5DTF5hsrpYiXc+7lyVTXRhkgA5Jl7JcpiqGqe1Xe3RHbvMLX37+6R0GGcVlfGGZTz+idw+Nrs1+xdDbY+kP9Ww8ppR+T4qPa5efoPsrE08fL1P3XrbKQ2AWSqQD6tVN/FyMHtT+Ib/wt+yV1LeBPmUq2lp2oaaSda2rG6LIrGNwWOig78ZJF+Jve1zh6nInkDCxuvePkUzMDEwuDj6FckRajMKjUmSVzqx4ADmbaKo6AeQxb1dVTYbTGWQ5WN9ewcyfzRVDGy1MlhqSm22mWR0aQU0erWMkjEasT3V8gLNYfx1NB0YxKfFXz1sujbhjW8GganvJu25t6aCVXwsp2tibvue381Vi9l9cKWGR5IJysraTJGXWyaWbcuwsS3K3HFpiTOteA1w04E2+enLinKF2RlyDrxXRMvz2nn0imRm+rezjzU2YeoxUvgkZ8QKsGysdsUxw0nFUPafSk0YmT36eRZV9DY/nf0xMog17zE/Z4LT4qLVg5Mw3BusNoBHJStIydoqqJQN4g90XuCpuDa+PLMENRTYm2CN+RxJYTYHfTZwIIvbgrCqyPgLnC4Gv5ZKF2u3EQJSVRViFQyX7xPAbzFib+eL13RLrpnmariDgC5wbbQDc5QGgW46KJ/UcrQGxu10F/ubqfkuYVT1DLUQ9ipjuighh3SASWHPvDTTFZitDhcNA19FL1jg+zjYt3BsACBpodddeKfp5p3SkStyi2nH83RsewizOvh4b4SUD94/F/xxucMlM+DU0nIFvkSB6BRAMlVI3nqr1hxSVQoyHzmqa5+bgRLftbrfw/HFP0veWYTCz+T7+QP3TVLrVPPIWU3aKpqY496liSRtd4MTcD7I03vj6HGMwOnw2efJXyFg4W2PedbeXiFMqnzMbeFoJVWplqK2URPW2Uxl3SJdwpqAEINnvqb73Txxs6h2H4PTmoio9Q4NaXnMHaE5gRdtuVjr2WKrmiaofkdJwuQNLdnNS9p6QUmVGBWvqqXta5Zt4/xxAwGqOK9I/a3C2hdbe1m5QnaqMU9H1Y7vVWivy16fsqmnS7xRrHLCv9ZGo4L9tOK9Rcc8bJkjZLxvOhNweR+x4+aQ5hZZ7BtpbmPzZPsvrknjWWJgyMLg/wPQjgQdQcR3scxxa7cJ5rg4XCxzLMYqeMyTOqIOZ/IcyfAa4I43SOytFyh72sF3FUXbSaXMKRzFTskMfzollurNuA/q4x3tQTq1hY4sqMMp5RmdqdLDXfmfsoNTmmjNhoNdfsq37Ka200sJ4OgYeam35N+GM//tBo89JHUDdrreDh9wPNcwaSz3M56rP2k7PBD8qjACsbSD7R4MPPgfGx5nCOg2OumZ7BMblou09g4eHDs04BKxWkDT1zfFWb2RZ72sDUzm7w6rfiUP8A0nTwBXGixSDJJ1g2PzXMPmzMyHgr/irVgjAhca9sn9Nj/wBQv7740OEfonv+gVLiX6g7vumPsS96r8ov+JhrGNmeP0TuGfu8PquqYo1aowIXGfa1npmqRTqfm4ePi54/AWHnvY0OFwZI+sO5+SpcQmzPyDYKybA5GKenEh1klAYm2oBFwvpxPifDHlHTHGXV1aYW/BGSB2nifoOQ7yrrDaYQxZjuVz7bqt7WtmI1CHcH3dD/AHr49K6K0fsuFQtO7hmP/u1+VlR4jJ1lQ7s0XcdnMv8Ak9LDDzRAD58W/vXxAnk6yRz+ZVxEzIwNW6uyuGb9bFHJ03lBI8idRhLJXs+EkJTmNduEtOzhjH+K1E0NuCs3ax+RWW5A/ZZeOHvaA79RoPofT6gpvqbD3CR6/NQs0q5xBNDWQhkeN17aC5XUEd9NXTz7yjqMORtZnDojqDsfvsfRIe52UtePEKFsjN2lBDwb5vdseB3brY/C2PMOkkQp8al3AzB1xuL2Nx56KbRuz0zeOlvok1TtE9VFH2VJOWDo993uAowJAbnzHLjjRU3R+nwupk9oq4w0tc21/eIcCBccOB4qE+sfUMbkjde4PZoeaZUmZ1b1MYkpzDC28OIYlt0kb1uHA8vXFRU4ZhMOHymCcSzCx2LQBmANr7766nuUhk9Q6ZoezK3XtWUHczqI8BJTMvmVJP8AAfDGj6KyZ8Fcz+L/AJgJqoFqsHmFfcWieXP8kIbM8zbo0S/BSD+7jP8ATdxFJSM55z5Zfum6HWeU9yZ5hnkMEqxysE3kLBmOmhtbz54yVFgVXW0xnpm5rOykDfa9+5TZKmOJ4a820uq1tJnuXyoxWYidVPZyRq4a9tBvAAEHhYm2uNXgODY9SytY+K8JIzNcWFtr6mxJsRvoL96rqqqpJGkh3vDYi/zWe11MWo6GInUzQIT4lGGO9FXj+uVbxtlkP/O1drmH2aNvaPkV0/GhT6pOeVj0tQ65enbSupeaAC6LppLcEbrsfoj3+Oh1NhCxsrAZzYDQHj3d3bwUORxjceqFzxH1/N1O2cpYam1TJL8pmXQhxuiE81WI+4R1a7HrbDc7nx+40ZR8/Hj8uxLia1/vk3Py8PwqyzRhlKsLhgQR4HTEQGxuFIIuLL5/yRjR5iisf1czRt5XKEn43xc45Te3YVKwDUtuO8e8PUKjpndTVDsNvouuZxQCeCSI/TUgeB5H0Nj6Y8PwutdRVkdQ39pHlx8xcLUTxCWMsPFcj2QzM0VdG790BjHKDyB7pv8Asnvfdx7/AFLG1NPdmoIuDz4jzCydO8wze93FfQYOMstCsZHCgkmwAuT0AwAXQuL+1moElTBIvuvTIwv0ZnIxo8LaWxuaeBP0VJiBu8HsU/2P1SxCsd9FAiuely4vhnFml2QDt+idw4gBxPYut4olbKDnmYCnp5Zjr2aFrdSBoPU2HrhyGMyPDBxSJH5Gl3JcDyKhasq1Vtd9y8h8L3Y+vDzIxd4zXtw2gknG7RZvedB679ioqaI1E4B46ldnrqgQxPIdFRC3oovjwWkgdV1LIeL3AeZWtkcI2F3ILj2x9GamvgVtbyb7nqF75v52t64+haotgpyG7AWHyWRp2mSYX53X0JjKrQowIRgQsZOB8sCCqD7OP/D4fN/32xhum/8A4xJ3N/8AiErDf+7t8fmpdPtPSWI7VEKkqVbu2sbeVvLEao6L4uHZuqL763Gt769/mlMrqfbMBbhstLZ3G9TTrDUK4csrxixFgjMG4XBBAHHW+H24JUQYfO6rpy0tAc15uDfM0Fu9iCCTtpbdINUx0zBG+99CPArCvS2b5c3VZh8EY/xxf9C33w6pZyc0+f8A0TVYP+0xnvV+xeJxc92fXdzHMwePaRn0Ic/xGM9041pqM/6//om6DSaUd31We0VfRxTx/KkBJjO6zLvAa8LAE3PW3LFTglFi9TQP/p77AP1AOUnTe5I07E7VS07JR1w4d6QUeeZatPMrKrMzyncEZuQztugNu2XubttdMaSpwbpDJWQujcQ1rYwSXiwIaM1xmudb3097uUKOpo2xOBGpJ4dptw5J3ti47OibgvyuE+Qs38MVHQ1rm4nUNcbnq337TmapWIEdXGf94fIq1Z9mbqUp6exqJQd2/uxqPelfwF7AcyQOuNjDECC9/wAI9ewfmgSJHke63cqTkuUpTJurdmY7zyNq8jHizHqfgOWEyymQ3PgOSUyMMFgteZZHHK3aqWimAsJY7BvJrgh1+ywIx2OZzRlOo5H808Fx0QcbjQ81GGZzU+lUm+n+XhUkf7SPVk8SN5eemFdWyT9M68j9Dx9D3pIe5vxjxH2XJfaRGny1ponVkmVZFZDcXtumxB6rf1xf4eSYcjhqNFT1oAlzA7rp+SVvbU8UvN0BPnbX8b48Exej9jrpYP4uNu7h6WWpp5Osia/mFzL2kZX2VUZAO7MN77w0YfkfvY9Z6E4kKrDhC4+9H7vhuPt4LO4rBkmzjYrp/s5zQ1FBEWN3S8bfc4X8dzdPrh+vi6ucgbHVTqSTPECVD9qedfJ6MxqbST9wfs/TPw7v3sOYbB1k2Y7DX7JFbLkjtxK537Qz36T/AMlD/vYtsP8Ahf8A6j9FW1vxN7gtuxn9BzX/AFKf8THKz9aHvP0S6T9KTu+66fsFnnyukRybyJ3JP2l5+osfU9MUtbB1MpHA6hWdLN1sYPFVr2x5zuRR0qkXk77jnuqe78WF/uYmYTDmeZDwUXEZbNDBxUD2WZXuxvUMNXO4v7K8T6tp93GI/wBoGJF8zKJp0b7x7zt5DXxUnB4LMMp46Jn7R63s6NlHGRgnpxP4C3riq6D0fX4oJDswF3jsPn6KRikuSnI56JP7GMv3pp5yNEQID4ubm3iAo/teOPU8Xks1rOeqqcNZqXLreKFW6MCFpq6tIlLyOqKOLMwA+JwprXONmi645waLkpI20DT3WjiMo5zSXSEeIJG9J9wEeOJHs4ZrKbdg1P8Ajx8kz1pdowX7dgkHs5/8Ph83/fbHnnTf/wAYk7m//EKThv8A3Zvj81LqIaGE7sgp0Y69/d3jfmb6+uIkNRjtY3PCZXAfxzW04e7p4JTm0kRs7KD22Xj5cDNTvDFCI1Yu0i2BN0dQAANRdgb35YWzEXtpKiKrmkMjhlDHXIHvNNzc6HS2yDCDIx0bRYa38CFqzFv/AOplo5jt/wAY/wDtjQ9CgfYqs9rPqmaw/wB+Md6veNAlKgUS7mb1yk6ukbgeAAH8+eKXpk3NhlO62ziPMH7Jqj0qXg8QFM2hqooQsjRdrKe5GgF2Y8bDjYcybYyeCU9XWZqdkvVxD3nuvYDhc7X5AXUuqeyOzi27tgEikqayzNPl8TQ2O8qle0A527xubcgB6Y0bKfCQ9rKTEHiW+hN8pP8AwgW7yR3qEX1FiZIRl9fn9FI25KyZeksZuqtHIhHQ6D8GxF6I9bT44+Gb4iHtPfufUJzEMr6YPbsLFWTYwGZZK1x36hiVB+jEhIjX4XY9S2NxV+4RCNm/Pimqf3gZDx+XBWTERSEYEIwIXMfa9kMaxpVRoFbf3ZCotfeFwzW5gi1/tYucKqHFxjcdOCrMQhGXOAsvZfW79K0Z4xubeTd7897HnfT+j6qvbOP3t9W6fLKp+ESZocvIrV7U5ouwRGJ7Xe3kA6DRr+Fj8QMPf7P4qn2qSVg/t2s7v3Fu3n2FIxhzOqDTvwSj2VbQinneGQgRygneJsFKKTc35EC3mFx6PidOZGB7dx63VZQT5HFp2KQ7YbQNXVDSnRB3Y16KP4nif+2JVJTCCPLx4qPUzmV9+Cmbeyb0lLbh8jh/I4boBZr/APUUusN3N7gs9k6gLR5mDzhT94r+bDCasXmi7z9EqmcBFJ3KT7K867CsERPcn7p8GHun43X72E4nBnizDdq7QTZJMp2KX+0GaV66ZpkZO9uoGFu4ugK9QeNx1OHaAMbA0NN+fem6wuMpLgr9sBmUctIiIN0xAKynrx3vJjc/HHjvTLD56bEXSym4k1B9Ld408LFaHDZmSQhreCq3tVrd6aKEcEQsfNz/AMlHxxr/APZ9R5KSSoO73W8Gj7k+SrcZku9rOQ+asns2rUpqMDs6h5JHLkJBIRrYL393ctYA+9zONBiDHSTE3FhpuPle/ou0RDItjc9hVo/SdXJ+ro9wfWnlVf7se+fjbEHq4m/E+/cPvZSs8h2b5n7XWJyyslHz1WIxzWmjCn+3IXPqAMd6yFvwsv3n7WRkkPxO8h97rZSbK0yMHKGVx9OZmkb03yQPQDHHVUjha9h2afJDYGA3tc9uvzTHNJN2CVr2tGxv0sDhqMXcAnHmzSqRsneHLEYC5EbuB4kswGML0hDavpC6NxsC5rT/AMoKXSXjowRyJ+ayyzZWnaMPKvbSSAM8jEm5YX0sdB0tjuI9KcQjqHRUzuqjYS1rQBoAba3Gvbw7EmHD4SzM8ZidSVnleWfJKgRxMexlRm7NjfcZCuq87ENr42w1iOJf1bDzPUNAmjc0ZgLZmuzaHtBFx2X03SoYPZpgxh91wOnK1vuvJUD5xSC+scMjEeYZf4/hjRdEGluEzOt8TwPIBM1WtUzsBV9xcp1UTOF7POom0AmpivmVJP5BcQekUXXYG/8A3Hh30+pTEZy1gPMWUjPonV4qmNDIYd8GNfeKyAXK9WBUEDmLjGGwWWGSOahmeGCXLZx2DmkkX7Dc3PA2Km1Ic0tlaL5b6dh5JXLte8ncp6SdpDoO0XdUeLG/Aenni6Z0Rhp/7tdVRiMfxNyewf4BPYoxxB7/AHYozftU6XJiMuNMTvMIbafWAvp4b2KyPGGOx4VzdGl//KdNfDdPmnIpeq42Tf2e1Qky+mI+im4fNCV/hf1x6XXMLah4PP5qHSuBiarFiIpCMCEYEJLtnl/yiiqI7XO4WXzTvD8Rb1xIpJOrma7tTNQzPEWrkvs1zNYah1dgqSRnUmwuneBJPDu72GunGHPqqBr4mkuY4aAXJB02HbZV+FTCOUhxsCPl+FLdscx+U1cjqd5QQidLLpp4Frn1xa9G8PNBhscTxZ27u86+gsPBR66brpyRtsFdsygyyloJIlanlqOyIuCrvvnS9xcrZuHC1sdjdVSzhxuG37hZS3tgjhI0JsuXYvVUJnnsaAw7nbWMCE9txuQfc/0fT1xHgJIde252+vanpgLi19hv+bIyxfmKo2lNkS5RlCD5xf1gOpF7WtzHqCU/3GbcflwRH8Dt/wAPFLUcgggkEG4I4gjgRh8gEWKZBsbq9Z5RQSUvbu+Zl+zDRmbvxXa1hvhN0A+Y5eWKqCSRsuRoZa9jbQ/P7qylYwx5nF3jt8ko2EzxKSdjKSI3WxIBNiNQbDXqPXFZ0twaXE6MNgF3tNxsL8CLn80ScOqmwSHPsVAz2rNXVyOmvaSbqcrjRV48Li2LTB6P2DD44Hbtbr37n1umKmTr5y4cSvoWgpRFGkS+6ihR5KLYoHuLnFx4q/a3KAAt+EpSMCEYEKte0Wu7Kgmt70g7JRzJfSw8d2/wxLoWB07Sdhr5KPVOyxHt0WuEpTQwxsQAAkS35m1gPwx5DI2bEaqaaIXPvPPYL3+oVkC2FjWu7At9FSLEgRL7ovYE8ATew8BwA6YjVlXJVymaS2Y2vbS55ntO55lLjjEbcrdkoyamDVEsxneV0BiKMu6EuQbAW8BY8xzOL/F6h0dDFStp2xscRIHB2bPoRv4m44HSwUSnYDK6QvJI0ttZGz6dpm9TJyhgWPhzchuPo3xxscCi6nBIgd3uc76fKyjPOarceQAV5xMT6o/tI+akoargI59xj9mQC9/RT8Th7qPaqSopuLmG3eNvVRah2R8cnI/NTNoZ5Y6eSSEXdLMARe4BBItx1F+GuPKsDgpqitZDVaMdcXvaxI0PnbfTmrOqc9sRdHuEjjjzSoHeeGlU/VXef8SR+I4csaF0nRmgd7jXzuHM2b8h8j4qGBXSjUhnzXuQ1zQTGhLNUyXLmTQBVaxbfuxIIPL7Q4Y7jNFHXUgxYAQstlyWvmIvly2AFiOPCx3simlMUhpycx3vy71p2RzcUNdPRSndieTejbkpa1geQBBAv1A6429NJ/UMOhq26uy2PeND6g+Chsd1E7oTte4XTcRVPRgQjAhK85zuOnshDSSv7kMYu7enJerGwGHooXSajQDidgm3yBunHkvn3NqRoZpI3TcZWN1uDu31AuNDoRrjVwvD2BwN1nZWlryCLKfnmzE9IiPIFKtpdSSAejaC1/4YqML6Q0WIyvihJzN4EWv2jXzT9RQywNDnbFTZNsGfL2oXjX6AWRbDRWVrMLanS1xbx64nCiDagTNPPTwQasmHqyFWMTlEVp9oCASUlv8AMof97ECgPuv/ANR+imVos5vcF7sqgNDmmnCOL99j/AY5VH+/D3n6LtOLwyeCquLBQk3rto6ianipWYdlGAFVRa9tBc8TbEZlNGx5lG5T76iR7AzgEwk2NdKNqqV+zIFxGV1sSALm+hN+FunpnGdLIJsUbQQMzg6ZwdNiTYW1A53/AMyjhzmwGV5t2LRsHlAqq2ONr7gu7WJBso0sRqO8V1GNBXTGKEkb7KPSRdZKAV2MZDLH+orJ16LJuypw+0N/x9/Ge69rvjYPDT5aeiu+qcPhcfn+eaBU10XvxRVC/WhYxvb9iQlSfv8APBlgdsS3v19R9kXlbuAe7T5/dTKDPIZW7O5SX/JSKUfzAb3h4rceOG3wvaM245jUJTZGuNuKZYaTipO2Enb11HSjUR3qJB+zon43+Iw1iVT7Hhc8/FwyN73b+mvgo5HWTsj5alZ57k8VYVjkdhud4qhAPe0BNwdNGt6489wfF6rCWunhYDn93MQSNNSBYjmLqbVU0dSQxx21sPzvSxtmqiEXpq2RQPoy2YfHgPhi5b0loKx1q6ia4nizQ+W5/wCJRjQzRj+1KR36/nkp2yO8YGmlILyuzMw4EDugjw3VB9cV3Sjqm1jaSnaQyNoaAdwT7xv23Nin6DN1Zkfu43+n0W/2aR70U9VzqJ3YH7KmyjyB3sejzQ+zxxUw/wDLa0eNtVCpvezSfyJKuOI6lJFtxlfyminjAu27vL+0neA9bW9cSaOXqpmuTFSzPGQluztd8opIpL6slmI+sNDb1Bx5VjdH7BicsVtA64HCx1Hpop9NJ1sLXcwktHk9ZUKflVU8agldyJQrNum28Wtwa1+YsRjQVWMYRQSXw+ma5xAOZxLgLi9gL8L2OoIOihx09RMP7zyBtYaeqjx0tJQ1dOIHG85aKRd/eNmAKsddO+AOXveGJT6jFMZwuoNXGcrQHsOXKPd3A5+6Tz231SAynpp2dWdTodbqTthGsM8NU678JBgqFIuDG+oJ8jr5hcL6D1xfHJQk2d8bO/Yj5eF0rEWBjmy8Nj3KwUta9DupOxkpTbsqjiUB4LMenIS8OF7ccatzBPqwWdxHPu+3kkBxj0dqOf3+6s6MCAQQQdQRwOIakJTnuZOhjggAM8xO7ve6ir70jeC6WHMkDD8MYIL3/CPXs/OCakeRZrdytuT5NHTgkXeV9ZJX1dz4nkOijQYTLM6TTYDYcAusjDNePNcr9sGX7lWkoGk0Yv8AtJ3T/d3cXmEyZoi3kfn+FVOIstIHc1cNl51qaGLfAYFNxgwvcp3TceNr+uPGsfikw7GJeqJaQ7MCNLZtdPO3or+kcJqdubXS3kkmf7AwGOR4N9HCkhAbqSNbWNzrw0OL/B+nFb18cNVlc0kAm1iL6X00046KHU4VEWl0dwVy/HrazitftCa70f8A5KH/AHsV+H/C/wD1H6KZWn3m9wXuyZtQZp/q4vxZ8FX+vD3n6JVN+jJ4KqIhJAAuSbAdScTnODQSdgoQBJsF2zIdmoKZV3Y1MgAu51a/OxPDXpbHguMdIq3EJHh0hEZJs0aC3C9t/G619NRxQgWGvNJPalW7tMkQ4yPr5Jr+9u4vv9n9J1lbJOf2Nt4u/wAAqHjEuWIM5n5Lz2LZfpUVB6rGvp3m/NcehYvJq1nj+eqg4azRzl1DFKrRGBCi5jl0U6bkqBhxHUHqpGqnxGuFskcw3aUl7GuFilEFc1G/Y1MheIozRTt71kF2SUjQsF7wb6QDcxq+5glGaMa8R38R+aeKaDjGcrzpz+6QbHK0zT10gIaofuA/RjXRR/PQHGJ6bVwMsdBGdIxc9rj9h8ynsOYSHTO/dt3BLXou0jfMVqWhc7xBFim4psqFeZsBp1PDE1tZ7PUMwJ9MJGDKCNnZiLucDw3PgN1GMWdhqxIWnXutwFvzXgvZs4qSqQVlGH7awUhrKSdQGtexHE68jpjkOD4c176zC6wt6u5IIuQOy9rjgNDfTVddUzECKeK+b87U22tqhS0LhAFuoijA+1pYeS3Ppih6N078Sxhr5TexL3Hu19TZTKx4hpyG9wVr2ey/5PTQw80jUHztqfU3OPQ55Oskc/mUxEzIwNTDDScRgQqBkUXySsqaI2CE9vD+y+hA/ZNh6HGd6aUnXQxV7dx7jvm0/P0SKF3VyOh8Qteb7NSz1DHt5I6dlBZUbUt7pFuABABvY+WK/DeklNRUDR1LXztJAJGzdwb2ubEkWuOd12eifLKfeIYeXNL9ocpo6KCyRb0792LUly31h0sbHTwHPFlgmLYvi9beSW0LdX6ANtyPftqdrngmaqCnporNb7x253VniQVVKFmRl7RLOjAgg8+I5HUHyOMhK84XiJfSvDsjrtINwRw25jQ+IVi0dfDZ4tcahR9hK9k38uqNZIR82TwkiPC3kNLdNORx6r7RHWQMrYPhfuP4u4j87+KrIczCYX7j1CYS5RNS3ahIKcTSyHuf7JuMZ+zqvgMOiVkuk2/8h9efzSjG5msfl9uSUbPZ6tRmsu/HJDIKYIqSaEFW3nAHO91IPMKTh+eAx0osQRe+nomopg+c3FjZXvFapqovtgoN+jWUcYpAT5P3T/eK4s8KkyzZeYUHEGXivySD2WZkOzmhZgN1g4ueTaH0uB/axken+HPdNDURtJLgWm2uo1HpfyTmDzDI5hO2qsNftfRxcZlc9I+9+7p8TjMUfRTFqmxbEWjm73fQ6+inSV9Ozd1+7VcezGRGlkaIEIWJUHiATw0x7fRslZAxsxBeAASNiVlZS0vJZspWdZp8o7DQgxwJEfHcJ19QRhUEPV5u0k+a7LJnt2Cy9y/Neyp6qG1+3EYvfh2b73rcaeuCSHPIx/8AG/quslyxuZzso2VVYhmjlKb4Rg27e17ajXz19MNV9M6qpZIGuylwIva9r6bJMMgjkDyL2XUqDb+kksHLRH7S3HxW/wCNseRVnQXE4bmLK8dhsfI2+ZWljxWB++ipXtBzdaipHZsGjjQAEcCTqSPwH3cb3odhUlBQHrm2e9xJB3FtAPQnxVRidQJZfdNwAur+z3LuwoIVIszjtG831F/JbD0x2uk6ydx8PJWFIzJEArHiIpCMCEYEKh7fyislhy6M3O8JZmH9Wqi3xO9+XXDsla3DKV9bJ3NH8nHb/PZfkokzeveIB3nsCk5hnEVKBGqO5VRaOJCxVeAvyUWGl+mPNKHBqrFHGoke1ocT7zzbMeNufbbQKwlqY4BkAJtwAvZVChyOmrElWnnlVhdhBIbBG62HEcrjhzxu6zHMRwmSJ1bCxzToZG6lw8djxsdDrbsqI6SCpa4ROIO+U8FbMqoqkuslW0ZKCyLGDa5Fi7E/StcaaanGIxKtw2OF0OGtcA83cXWvYahotwvqb6mw1KtoIpy4OnI02t8+9Q6pPlmZwU41jph20nTe03R58PQnpjV9EaP2XD5Kt3xSnKP9I38zfyCi1TutqGxjZup710LFunkYEIwIVR9oNGypHWxC8lKSxH1oz74Ppr4a4ebBHVRPo5fhkFu48D5qNUZmWlbu35cVLpqtZIllj7ysu8tuJuL2158sePT0j4Kk083ukGx5Dt7uPaFbNkD2Z26gqitltbLK1Q9O3bBh2V5VCRhTcCwJL9Dw4k8eHpDcRwalpm0UVQOpsc9mOLpCRY6293mN+A2GtN1NTJIZXM97hqLD7qwfpiojmj+UxJFDJ83cSBrSG5BJsLAgEedtcZf+kYfUUsgoZXSTM9/Vpbdg0IAubkXB7drKd7RMx7etaA06b31W7abKnkCTwHdqYDvRnr1Q+B/nicJ6MY2KCYwz/oyaO7Dwd4cezuCVWU5kAez4ht9k/wBls/SthDgbrr3ZIzxRhxB8Oh/jcY9EqIDE617g6g8wo0Mokbfjx7Eq2nyaJ6unlkBAkHZdops8cg78bKw1H016Est8PU8zxE5reGtuY2P0Pmmpo2l4J7u7kpy1NVTaSoaqIf1sQtKB9uPg37SG/wBnDeWKT4TlPI7eB+/ml5pGbi49fL7eSMwqIK+knihdXLRsN36SsOG8p1UhrcRgY18ErXOFtUPLZYyAuGUWSVExtHBK/kht01NrDXrjTvqImfE4KhbBI7YFWjLfZhWSWMhjhH2m3m+C6fjiFJisLfhuVKZh0h+LRO5/ZKBE25UFpraXUBD4EXJHS9z5csRhi5zat09U+cNGXQ6qmZDstLPWfJHDRlSTKbaqo5+ugB4d4Hhiwnq2Mh61ut9lChpnPlyHTmsJtlpxWtRIu9IG0PLd4hyeQsQfw44UKuPqRMdvzRcdTP63qwulQ+y6k7FUcyGUDvSK1rn9k3W3pfxxTHFZs5ItbkrMYfFlsd+aRZl7JpBcwTq3RZFKn+0twfgMSo8Xb+9vkmH4af2lV+LYKsE8cUkLBGcBnUgqFuN4kg6WF+OJRxCHIXNdryUcUUoeARou7IoAAAsALAYzCvllgQlVXtFTxtudoHktfs4gZH/spcjjzw82nkcL2sOZ0HmU26Zg4/X5KvbU7Q1CRX3TT753Yk0aolY8Aqi6Ri5F2O8fAEjEmGGK5LjcDUnZrRzPP071HmmcByvtzKx2SyH5LES53ppDvSte9z0vztc68ySceX9JsdOKVP8Ab0iZo0fXvPoNOasKKl6hmvxHdadnsxCzVFPKQs3aswv9NW90jrZbC3QDEnHcOdJS09dTDNDka021yEb37zc3537Lt0kwEj4n6OuT3rLP6BRPTTR2WbtQunF0IO8D1stzfCMEr5HUVTSz6w5Cdf2OFstuVzpbidea7VRASxyM0de3eOKbZtmC08LzPwQXt1PIDxJsMUWG0ElfVMpo93HyHE+AUuaURMLzwWHs+ypooDPL+vqW7V/AHVV8LA3tyvblj2Go6tmWCL4GDKPD88VVUzCGl7t3aq04jKSjAhGBC8ZQQQRcHQg4ELnWUA0FY9Ax+ZkvJTk8gb3T8/UX+lim6XYYKumGIxj326P7RwPh8u5MUchhlMB2Oo+359U4z7PEpEDyK5BNhui+vIHXS+vwOMXg2CzYrKY4XNBGpubacxprbj3hT6mpbTtzOBVb+SvXToK4NEhXfhgBsG67zcd8CxtobHlrjWe0wYLROfhJbI8HLJIdSOVhtlJ0BuRccTYqv6t1TIBUXA3A+/b+c07yPPIpJJKZW3mhAAYtvb6gAFr24g6H44zuL4JVU8DK+RthLckWy5CSSBa50I28u+ZT1LHuMQPw+N1Fz2glp5RXUY+cGk0fKVfIfSHx9RY3fRbH2BvsFa73P2OP7TyJ5cuW22zNZTuaeuiGvEc0/wAuzSnzWlYKxBIG8v042Gqn0YXDc7Y2ckUlLIL/AOD+cUyyRlQzT/op+R17SK0cthPEd2UDgejr9lxqPUcQcNSxhpu34Tt9u8f5Tkb76HcLLM8jgqCDLGpYcHHdceTrZh8ccjmfHo06enkuvja7cKD+hqmP9RWPb6tQglHlvAq/qWOHOujd8bPLT7j0SOre34XeeqGqcwTjBTTeKTMh8910Yem9gy05/cR4X+R+iLyjgD42+i2rnMoJD0VQLc1MTD0+cB/DCepZwePX7LvWO4tPp91rTO498uaWqVyApb5M5JAuQLqDoCT8cK6l1rZhbvCSJW3vlN+5ZjOoQxfsKgMQAW+STXIF7Ans72Fz8cc6h9rZhb/UPuu9a297HyP2WEm06jhS1reIp2H71sdFMeLm+Y+i514/ifJH6bqGv2dBN4do8aA+feYj4YOpjHxSDwBP0C71jzsw+gXva5g/COlh003pHkI8wFQfA4LU44uPgB9Si8p4Aev2R+i6t/1lbu8NIYFW3heQyE4OthHws8zf5WRkkO7vIfe6x/wShb9c09R4TSsV6+6LJ+GD2p4+ABvcPrv6rnUNPxXPesM8ziny2IKka77aRQRqAXPAaKNBfnb4nTBHG+clz3aDUuOwHiuSSMhboNeAHFJsjymVpDV1hDVDCyqPdiX6q+PU/wDcnBdJOkbaoex0ekI3PF57ezkOO/ICTSUrmnrZfi+SsGMarBK87yCGqt2qneXg6mzDwv088XWE4/W4WT1DhlO7TqD+dhUWoo4qj4xrzXuV5HFAd4F3e1t+RizAdBfgPLBiWO1Vczq35WsvfK0ZQTzPPxK7DSsiNxcnmTdLDF+ka0Q8aalO9L0eTknkNb+o6Y3HRnDDh1IaqQWllGn+63n4/btUGof7RLkHwt37Sug4tE8jAhGBCMCEYEJDths4tbEADuTRneik5q3TTWxsL+QPLEinn6okOF2nQjmExPCJG9o2KR5FmAqo3gqUAniIWWM9QdHHgTY3HA+hx57jmFy4LVCopXHq3Xyu5X3afDnuPFSaaYVDCyQe8Nx9UvzGnqK2d6WUJFFEQ5dRdnBuFKE+7pcHjbUa4sKKegwajbiNOXSSSXaGk2DCLFwdbfWxG1xY6JmVktTIYX6Aa34nu5KxZZlMNOoWKNVA521PiTxJxlK/FqyvkL6iQm/DgOwDZT4qeOIWYLKbiuTyreb7NHtflVG/YVA4/UfqGHjzOt+Y542eBdLH0sYpawZ4uH8m93MdnDgbaKuqKHM7rIjZ3oVjHtIzyIJkFNXxiwDG0U6nigbgN46i97NaxOoPoEHUzxdZTvzxHiN2ntHPn2ctFCMrg6zxlePIq7ZZmCTxiRL8SCp0ZWGjKw5MDoRiLIwsdYqWx4eLhS8ISkYEIwIRgQjAhGBCMCEYELxmABJNgOJOBCp+Z7ab7mDL0FRLzk/qY78y30vIfE8MOz9RRRddWvyN4D9zuwBRuvMjskIufQLXk2Q9m5nmcz1Le9I3L7KD6I5f8uGPO8c6Sy4gOpiGSEft59rjx7th27qbTUgjOd5u7n9k6xmFNRgQjAhV7aXNZN5aSl1qZefKNebt004fHoDsei2Atq3e11Q/ss/5zy7uflztX1tS5v8Aaj+I+is+zWRx0UCwx621ZubMeLH/AJcgBjd1E7pnl7v+iZhibE3KE1wynUYEIwIRgQjAhGBCrW1ezzSlammISqiHdPKRecb+B5Hl+ThEU0TqaoF43b9naO0JiWN1xJHo4evYomQZ2tSp0KSobSRN7yMOPmL88eY45gc2FzWd7zHfC7gR9DzH0U+mqmzt00I3HJNcUakowIRgQo2YZfHOhSVFdTyPLxB4g+IxMoq+popetp3lp7OPeNiO9NyRMkbleLhV2lyOpoZGkoZQ6NbegmJsbaCzDmBoOGg58Mb6j6aU9S0R4gzKR+5u3iN/K/cFWGhkiOaE3HIplD7QFjIWtp5qZuG9bfj9GGvwB/jjSQRQ1Tc1JK2Qdh18RwTZqchtK0t+SsmW53T1H6maOTwVhf1HEfDCJIZI/jaQn2SMf8JumGGktGBCMCEYEJfmed09OLzTRx+DML+g4n0GHY4ZJPgaSkPkYz4jZVuXbszd2hppJ+XaN3Ix6nU26aYKk01EL1kzWdm7vIJhs7pNIWk9uwUKTIqmr1r57px7CG6x/ePFv51xmK3ppFDdmHR6/wA3b+A+/knm0D5NZ3eAVgo6RIkCRoqKOSiw/wD3xxhKqrnqpDLO8uceJ/PRWTI2xjK0WC3YjJaMCEYEJHtJn3YbsUS9pUyaRxjx+k3h+dugJGm6O9Hn4lJ1kvuwt+I8+wdvPl32BhVdX1Qyt1cdgmux+zfyRGklbtKmXWWT/dX7I/H4AekTStIbHEMrG6AclEgiLLucbuO5VixHT6MCEYEIwIRgQjAhGBCMCFV9qdlzMwqaZuyq0GjfRcfVfr0v/IeBiliNPUtzRu3HLtHIqPJEc3WRmzh696X5DtCJmMEy9jUpo0Tc7c06jn/zGuPO8e6My4d/eiOeE7O5djvvsew6KXS1gl9xws4cPsnuMupyMCFV8zzSoizCGBWQxTAGzL7tr71iLG9hfW+pxs8PwzDqjA5auRrhJESLg73tluDcW1sdBoFWzTzMqmxgizk3qc7ijnWnckSMAV7pIN7jle3DnbFHT4JV1FG6siALGmx1sRa3O19+BKlPqY2SCM7lbaPMYZwezkSQcwCD8RxHrhiqw6toHAzRuZyNreR/ylRzRyj3SCoVdspRy6tAgPVRun+7bE+k6UYrTaMmJHJ3vf8AyumpKKB+7R8vkoUmxy/QqqtB0EpP5jFzF06qwP7kMbvAj6ph2GsOz3DxWB2PblXVn/qYeHTyXjTR+qT/AEwf+o7zWuXZMopZ6+rCqCSTJYADmScORdNqiZ4jipWFxNgNTdcOHNaLukdbvWGWZNTyOVWuqZmCqxXtyO62o4dQRz54cxDpJjFPEJH0zI2klty2+o33PYeFlyGkgc6wkJO+6bwbPUcHf7KMWN9+TvG/G+85OvjjNS4/jFeerErjfg3T0apbaWni1yjx/wArKt2kpoou17QOgO7833hcD3broDa3EjCKTo5iNVUdTkyutf3vd0PHXU8dgUSVsMbM97js1S3arPZoqVKiHdQPbRxdu9qLWJXhqeOLbo7gdHUYjJR1V3Ft/h0bpob3AdvoNAmKyqkZCJGaX57/AGVhy6Teijbe3rop3tNbga6aa4y9fH1dVIzLls4i3Kx21U6I3Y03vopGIacRgQkGdbQFXFNSr21U3BR7qfac8rcbfG2NdgPReStAqan3IfV3Y37+V+ECprAw9XHq75d6bbKbLCl3ppW7aqk9+U8vsp0H52HCwA38krcjYYW5Y27AKLDBkJc43cdyrJhhSEYEIwIRgQjAhGBCMCEYEIwIRgQkm0uzENao37pKvuSro6nlrzF+X5HXEiCodFcbtO4OxTM0DZBrvzVYGa1FCwir13oybJVILqenaD6J/nXjjL4t0Sjqbz4bodzGf/qfofMbJUdY+I5Z9v5fdWSCZXUMjBlOoINwfIjHn00EkDzHK0tcNwdCFZtcHC7TcKlbQ5gtRUUjUhWWaKRwV1FhoCX5hdOPwx6FglA/D6GqZiYMcT2t10N99G73PYqiqlEssZh1cCdPurPlmXCEPI535n1kkPO3IdFA0A8MZCvxB9a5kEQyxN0Yzl2nm48SrGKERgudq47n84KgbJ5jq0cKbtTUysVlddEjAubfWIs2nC/Hhj0vpHQjKJ6p96eFouwE3c+9hfkNW67225qjoptS1gs9xOp4D8un+f5a1JSVEqVNQXuhBaS9jvBeXI72o8umMzhGKMxXEaemlpog33hYN4WJHlb581OqYDBC97Xuvpx/OaxXNJ6aWjR5u3WoChlZV3lLWG8pUDu3PPofRx+GUOI09ZJHD1ToCbEE2da+hB42HDmO486+WF8YLswd5hNtsc3emgvELyubILX0XvMbdAoPxxR9F8JixCr/AO0fptGvDU6NF+0n0UquqHQx+58R2+qn0c6VVOr2BSVNQQCNdCCCLGxuNRyxWVUE2F1zo7kOjdvqO43BBFxyKfje2eIO4EKm7OUr1D1cUksi9jZEEREYsC4GiAXGgsDj0DHKqGgipJ4Y2kSe8c4Mh/aTYuJ11NzuVUUrHTPkY5x93QW058lr2XzmnNK8E6ySSlm3lCNIzdDfXgNBqLWw5j+E4h/UmVdI5rIwBYlwYBrqOG+50N9uxco6mIwmOQEu14Xumex0C1OWvTsDozxm41BvvA+YuD5jFN0nnfh+PsrGHcNf3j4SO42I7lIoWNmpDGe0KPsp/jSLTyj+io8bg9Xui/BN8YmdIiMLldWU51ncxze5tnO83ZCm6L++0Rv/AGXB8dB6XUv2fZmWiNO28WiZlDgEoVHDvWtpwt0tiv6a4YGVIrWWAkAJBIDgf9O/ae2909hk92dUdxpfh5q0VdUkSl5GCKOJY2GMdTUs1TIIoWlzjwCsXvawZnGwVb+V1WY3WjBgp+DVDggt17McfX8Vx6NhXRWmobS19nycGDVo/wBXPu271VyVUlR7sOjef2/PJW3ZvZyGij3Yhdm9+Q+856k9OOnji/nqHzG7tuA4BdihbGLBOMMJ1GBCMCEYEIwIRgQjAhGBCMCEYEIwIRgQsJoldSrKGUixBFwR0IPHHQSDcLhAIsVTa7YcxMZMvmNOx1MRuYmPlru/A25Ww7Uez1rOrrYw8c9nDuO/qo3UOjOaF1uzgln+EEtISK6kMVzrNEN5G8Tbh8SfDGbr+hzqho9inzAbMeTcdx29AO1OMrjGf7zLdoTSesStgdKaePedSL8SAdDdbgg264zEFHLhFayWvgdlab8gSNRrqDrwupjpG1EZbE4XKR1Gzs8VNTGNUM9K5KhCbOrG7DUCxPTztxxoYOkFFU4hUMmLhDUAA5gBkcBYbE6cj3XFgSobqSVkLC22Zh4cQt23NRJLQqqQy70rC6bh3lCm53rA8wPPjhjojTQU2LudLKy0YNjmFnX00ueRN+WyViD3PpwGtNzwtsnWVZRTruTRwqrbosSp3lFuGuq9LeeKLFcWxGR0lNNKS25uARY+W/P1UuGCEAPa3VJIXNbWyPFOqCBezUbgYne99gG4C/dvrcDxxfyMbg2Exx1EBeZTmd7xba3wi7dSba24FQ2k1FQ5zHWy6bX7z9Fp2KrxBNNQs4bdkJjYCwP1lA4C3G3Xew/0roH1lJDi0bCLtAeNyOR7eV+Vik0EwjkdTk8dF7svXJ+kKwC5WVhusASCVvfUC3M6npjvSGhmOB0bnCxjGoJAIBAtoT2DQa6opJW+1SDmpGykE0VRUjsHWCSQsrNugg3P0b3seXliL0kno6qhpz17TNG0AgXdfQcRppZOUbZGSv8AdOUm/JTdnMnnglnd3j3JnL7i3NiTyY25cdOQxW45i9FXU0EUTX542huY2FxYbgE8tNU7S08sT3OcRZxvYKP8jo6B3mlmPaOSTvNqb3vaNbA8ehxLNZjGNwtpaeK0bbAWG1rW993dwI8UgR09K4vc7U/mwXkGfVFV3aClO5w7abuxjxAHH018MWVL0LZGesxGa5/i3U+Lj9vFINe9+kDNOZ2TXLtiAzCWukNVIOCnSJfJOB9dD0xpoXQ0kfVUcYjb2bnvO6aEBec0pzH0HgrcqgCw0A4DDKkr3AhGBCMCEYEIwIRgQjAhGBCMCEYEIwIRgQjAhGBCMCF4ygixFweWBCrWZ7CUUx3hF2L8nhO4Qeth3fwxLZWzNGUm45HVR30sbtbWPZolr7KV0I/xau3xyWoW/Pm4BP4fDECfDcJqTeanAPNvu+gsEBtQz4JL9+q0PUZrF79HFMOZikt+DXP4Yqpeh+Fy/pTPZ3gO+VvmlirqW/EwHuKwbaiZbCTL6sHnurvD42xBd0EJv1dSw94I+pSv6iR8UZ+a9O2AHvUdcP8AY/8A2xHPQSs4TRf8Tv8A8pX9SZxY7y/yvf8AC8HUUVcf9h/9sA6C1nGeL/id/wDld/qLeDHeX+V4u007g9nl9Ux+0u6PjY4kM6C2I6yqYO4E/UJH9RcR7sZ+S2I+bS+5SwQDrLJvafc1/DE+LohhUX6sr39wDfnf5pJqqp2zQO/VSU2Sq5bfKa5wOaQKE9N7iR6a4s4MPwumN4adpPN3vfNJLZ3/AByHw0TPLNiqKA7whV3vffk77X6964B8gMT31kzxlzWHIafJDKaJutvqrABbEVPr3AhGBCMCEYEIwIRgQjAhGBCMCEYEIwIRgQjAhGBCMCEYEIwIRgQjAhGBCMCEYEIwIRgQjAhGBCMCEYEIwIRgQjAhGBCMCEYEIwIRgQjAhGB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798" name="AutoShape 6" descr="data:image/jpeg;base64,/9j/4AAQSkZJRgABAQAAAQABAAD/2wCEAAkGBxQSEhQTExQVFRUXFx0bGRgYGB4gGxwgGh8eHyEdGx8cHiggHiAlHCAdITEhJSkrLi4uGiAzODMsNygtLisBCgoKDg0OGxAQGy8mICY0NTI3NDc0Lyw3LDg0NCw0NDg0NCwsNDQ0NDc0NCw0LDQ0LC8vLCw0NCw0LCwsLCwsLP/AABEIAOEA4QMBEQACEQEDEQH/xAAcAAACAgMBAQAAAAAAAAAAAAAABQQGAgMHAQj/xABOEAACAQIDBQUDCAYEDAcBAAABAgMEEQAFIQYSMUFREyJhcYEHMpEUI0JSYoKhsRUzcrLB8DRDkqIWJFNUY3ODwsPR0uE1dJOj0+LxJf/EABwBAAEFAQEBAAAAAAAAAAAAAAACAwQFBgEHCP/EAEMRAAEDAgQCBwcDAwEFCQEAAAEAAgMEEQUSITFBUQYTYXGBkaEUIjKxwdHwM0JSFSPhcgdikqLxJDQ1Q1OCssLSFv/aAAwDAQACEQMRAD8A7jgQjAhGBCMCEYEIwIRgQjAhGBC01VUkSlpHVFHFmIA+JwprS42aLrhcALlVqv8AaHQRXHamQjlGpN/I6L+OJjMOqH/tt3qM6shbxUM7eyP/AEfL6iQX4v3BY8DezDEeU0dP+vUMb43PlugVEjvgjJ9F4c/zRwd2kgjN/pyb37pGK9+N4JGbGcnuafsl5atw0YB3laxmec/5Oi/v/wDXho9JMCH7pPJHVVnJq8Oa5z/kqM/2v+vCx0iwI/vePD/COrrOTVmu0WaJYPRRSdSkgX94nDjMYwSTaot3tP2XLVbd2A9xWabfOn9IoKmIa6r3xYc72XE6L2Sc2gqGO8QD5JPtD2/HGR6phl+39BL/AF4Q9JAV/E938cPyYfUM/bfu1XWVcLuKsdPOrqGRlZTwKkEfEYhlpBsVIBB1C2Y4uowIRgQjAhGBCMCEYEIwIRgQjAhGBCMCEYEIwIRgQjAhGBCUZ7tJT0g+ekG8eEa6u3ko/M2GH4aeSX4Rpz4BNSTMj+Iquy5xmFX+ojWjiP05e9KR1CcF8j8cVlZjuFUJyucZX8m7eLvtfuSWsqJvhGUdu/ko0WxUTMJKmSWpk6yMbegBuB4XIxmqrpxXPBbTNbE3sFz5nT0TzMMj3kJcU8o8thhHzcccYHMKB6k+XM4zNTiNbWOtNI59+BJPpt6KayGOMe6AFjHnEDMEWaJmJ3QA4Jv0sD4YW/B69jDI+F4aBcktI08VwVEROUOF+9efpiHtuw7QCX6hBB4X5i3DHf6PW+y+2CO8f8gQeNuBvvvpoj2iPP1d/e5KRWVSxI0jmyqLk+GItJSy1UzYIRdzjYJcj2xtLnbBQafaCF4WqFLmJOLdm3LiQLXIHMjhriynwCshq2Ub8vWO2GZvrroTwvvwTDauN0ZkF7DsK9o9oKaWMyLKu4pAZm7oBPAHethNT0fxGnmEL4jmNyALOuBvtddjq4Xtzh2nkp9PUK43kZWHVSCPwxWT08sDskrS08iCPmn2va4XabqPXZVDN+tiR/FlBPoeIxJpMUrKT9CVzewE28tvRIkgjk+NoKRvsWkbGSkmlpX+yxKnzBNyPC9tcamk6c1YGWrjbIP+E+Y09FBfhjAbxOLT5hTIc/rqXSqhFTGP62D3wPtRm1/SwxpaPGMLr9IpOrf/ABfp5Hb69iacKiH425hzH2VkyXP6erXeglV7cV4MPNTqMT5oJIjZ4slxzMkHulM8MpxGBCMCEYEIwIRgQjAhGBCMCEYEIwIRgQjAhRswr44EMkrqiDizH+bnwGFsY57srRcpLntaLuKpVRn9XX92jU00B41Eg77D/Rry8/xGI+IYpQYUCJznk/g3h/qPD80KYb11R+n7reZ+i20GUUtFZ3Ze0Y2M0zDfZj0Ldegxha3F8Vxtxjjacg1yMBsB2238fCymxwQU2pOp4lS87zbsNxVXfmlbdjS9gTzJPJRzxBwjCfbS+SR2WKMXe7ew5AcSeHn3u1E/V2A1cdgluZ5rVUarLMsUsVwHMQZWS+l+8xDC+nLFvQYXhWLOdT0rnxy2JbnIcHW7gLHz011so0s89OA+QAt420soe0FWKmqo6bevBKO1ax0cAMVU+Hd4ePhidg1I/DcOrK4t/vRnIP8Ac+EEjt97fkORTVTIJpo4r+6de9Pq3IYJBH3FQxsrIyAAqVINhpw0tbGapMeradz7vLw8EODiSDcEc9+R+imyUsTwNLW2twVc27oWaZJojaSGEyC3PcdfyBJ9MazofWRR0bqecXZLJkP/ALmH52AUDEYiZBIzdov5FY5zmozCOCCI27RTLNb6Cx/RPm4t6A88KwrCnYHUT1U4vkIZH/vF9tR3NOviOC5POKpjY2cdT2W/yt+RSbuSlv8AQzfG7/xxExeIydLAwfzj8rMv6JdOcuH37HfVaacGPIzZbkxNw+2x19Ab+mJMxE3S8ZnWAcP+Vo08SEhvuYdtw+ZS3OKmlTLIVgZO17hBQgSBtN8m2oPI+nhi2wynxOXH5n1TXdV72/wkftAvp26dvamJ3wNpGiMjNp334p9n9RLRUUIidjLvIo3jvlyQbjvX9LeGM3g0FNjGLzGeMdVZx093KARY+7bXnffVTalz6anbkPvadt/NM8yzV6SnEs4VyCA/Z93jp3QxN9fEdcVFDhcGKVxp6UlgNy3N717cyALadh5XUiWd0EWeTXnbRTMuzNJo1kAZA/ASDdY+QPHTpfECuwyakmdEbOy7lpzAd5G3jYp2KdsjQ7a/PRQM52ZinPaLeGcarNHowPU2tf8APxGLLCOk9Zh9o754/wCLtR4Hh8uxM1FFHL7w0dzCjUm1NVREJmCdpFwFTGOHTfH/AOH9rHolDW0OKNvSOs/iw6Hw5+vgq9z5ac2mFxzH1V5pKpJUWSNg6MLhlNwcdc0tNnCxUprg4XC3YSuowIRgQjAhGBCMCEYEIwIRgQjAhKdpNoIqKPfkuzMbJGvvO3QD8zy+AL0EDpTYaAbngE1LM2MXP/VVGlyaWskFTmGvOOm+hGPtDmev49Blsb6WNiaaXDT3ycT/AKezt8uZ7BRukPWT+DeXepO2FfUwQl6dEKqO8x1KjwW1iPG+nTFJ0YosOrqsRVr3ZidBsHd7r3v2WF+d9E/XSzRR5ogNPTwUJJIaqpogxEoFO0nftfeJSxIGm9odPPFm9lVhtBWuYDGTKGaXGgzbHe2o1vqmQY5pYwdfdvr4LzbktFJSVdiUhch7cg9tfwI8yMc6IdXVU9VhxNnSNu3wv9we6/JGIkxvjm4NOvimW01ZE1DK+8pR4yEP1iR3QPG/5eGKnAKOqjxmKIMIex3vdgG9+y3n4p+rkY6mc6+hGiSps1M1HSMhC1UA3l3uYY7243SwsPQjS+L93SOkjxSrilGanl0NuBAy5h36+hF7awxRSGCMtPvt1+tk2WrrJU3GgFMSO/KZFYKOZQC5JtwvYDxxSmjwill61k/XgfCwNIueAcTpbnYEnkFLElQ9ti3LzNwbd35oolbWRpVpKaunCJH2ZRmu5BsSeOp0GLClpJpcNfT+yy53Oz5gA1oIuBa40H4E1I9rZg/rG2AtbilFFPQ04qexqow0xIUsjEIp5Cw1sSfgvTF1VRYxXupvaqZ2WLUgOYM7hx1O1gL95sosZpog/q3i7u/QLVFUwChNGtdDq3vFHFlJ3ivqefQnzw6+mq3YwMTfRP0Gwcw3NrA+A7d7dySHRim6gSjyKtGzVdCkEcJqIJGRd3uuNQOGhN+GMhj1DWTVr6ptPI0ON9WnQ8dvRWNLJG2MRl4JHak22yMZKdUpn7JJVd3RAQeHDdudBvcQMaDonK1sE75alpkc0ta1ziCN981hqbbX08lExAOL2BrDYG5IH2WGczpmFdBTq7LHGC7EXVt7oAQCCLDXxPTBhlPNgODz1kjAXvIaBo4W5mxIsbnjrpzXJ3NqqlsQOg15Izqhd6qmojO8sZPaMrgFgq30LADeBAI189cKwqtgiw2pxVkDY5AMgLb2JNtmnaxI27tFyoie6dkBeSN9ezt4rd7RK5WMNJvKm+waRjwRQbAn1ufu+OI3QiifG2bEspdlBa0D9xtc/QePYl4pKDlgva+55BNoYpIpYlp5e1hJtIrtvlBYkMHvvC9rWNxqLWxTTSQVNNLJXRdXKBdrmjJnN7EFuxtfUgA231Upoex7RE67eIOtvFPnQEEEAg6EHgfPGYY9zHBzTYjjyU0gEWKq75fNlzmeiBeEm8tNfT9qPofD8xoPSMF6UR1gFNiBs/ZsnPsd99udtzVTUroCZIdRxb9lc8izqKsiEsLXU8QfeU/VYcjjQzQvhdleF2KVsjczUxw0nEYEIwIRgQjAhGBCMCEYEJRtNtBHRRb73Z2No419526Dw6nl52BfggMrrbAbngAmpphGLny5qt5JlEjyGsrCGqGHdX6MK/VUdep8+NyThuknSMVANHRm0Q3PF5+3Icd+QD1LSkHrZfi+SsGMWrBYyIGBUi4IsR1BwuOR0bw9hsRqOwhcIBFiuZ5ZlMAqZqKWN99XvFNFfeUGxG9bhYEG5Fhr4Y9ersUrX0MWKU8jchbZ7H2yk63tfje4sDrppus7FBEJXU7wbg6Ebq4ZTlNQm8tRUCaHUBWQEsCPpsfy1v15YwuI4rh84a+ipzFNpqHEBp/3QPnpblxVrDTzNuJX5m8rb96UVGa0EEgSnpxPMCd1YluAfA6gHxUHhi/pcK6QYjFeqnMcZ3zaEjtAsT3OIUV89LE60bczuz8+SaQ0eaVNieyokPXvy/D3fyOJ9N0awil+PNK7t91vkP8AK6ZqqTazR5lSo/Z5C9jVTVFSeNnchfQDUfHF1DUMpxamjbGOwD8KbNKHfqOLu8prTbG0MdrUsRsLd9d796/xwOrJ3bvPy+SW2miGzQpsWRUq+7TQL5RIPyGGzNId3HzKWIoxs0eS8lyGlb3qaBvOJD+YwCeVuzj5lBhjO7R5KBVbFUEl700Yv9Qbvw3CLYdbW1Ddnn5/NIdTRO3alzez+NNaWoqKc3uAr7yeqniPAnCZ5YqkWqYmP7wL+fBJFNl/TcW+KXVuX5hAQzxQV6obqwULKLc7EWv+zc4qpMAoJWuZTyPgzbgElp7xf62XTJOyxe0Pt4FKaOugmqjNDI1NV6q0dQLq3Du8brwHAg6cMQ6qhrqKg9jqohNTDUOj0c3tItr23BHNySyWKSbrIzlfyOx/PwLdlpamnqJcwSxlsBIBvRbvNeF1B094a2+MeuDcQoqeDBX6R3JZfK+/8uFzvsePkuK8Mr31I347i3L/AKp/stBAkTfJgezaRjcggNf6t+KgWUHwxmukU9dLUt9uIzhoFgQbd9tnE6kdqm0bYmsPVbX/ADwTjGfUtGBCrWa5fLSymtoh3v6+H6Mo43AH0xqb+J8Q2/6NdImuaKCud7uzHfx7D2cuW22oq6qmcx3XQ+I5/wCfzvt+Q5zFWQrNEbqeIPFTzVh1GNZNC6F5Y5cilbI3M1McNJxGBCMCEYEIwIRgQoWcZnHTQvNKbIgv4noB4k6YciidK8MbuUiR4Y0uKpeQ0UlTL8vqx32HzMXKJOX3iPzvzsMn0qx1oBw6kPuj43fyPLuHHmdNhr2jp3Od18u/Ack5hzWJpmgVwZFGosfhfhccxe+MlJhVXHStq3stG7Y6eGm9jwNrFTWzxukMYOoU3FcnkYEJTm2ZU9EjSOFUsSbKBvO38T4nF3h2HV+MSNhjJcGi1yTlYPp2AeSizTRUzS46X8yldNlNXmdmnJpaU6iNT85IPtaaA+Pw4HHo2G4RQ4PrH/cl/kRo3/SOHz7eCrnumqvi91vLiVb6DLqWgj7ixwrzZiAT+0zan1OJj5JZ3e8SSnWsjiGmi0naunNxF2lQekMbOOF/eA3P72O+yyD4rDvNvTf0XOvZ+3Xu/LI/SdW/6uj3PGeZV5cbRiQ+mDq4m/E/yF/nZdzvOzfM/a68NNXuO9PBDp/VxM5B8GdgD/ZwZoBs0nvNvkPquZZTxA8L/nkqz7Q2mpKYt8tnZ5GCBfm1HVvcQEaDkeYxNoAyWW2QWGvH6lRasujjvnOvd9lK2KpnqqSOUVtWGNw430azKbHVkJ10PHgRhurcIpS3I31+6VTAyRh2c+n2T39Ayf59Vf8Atf8Ax4jde3+DfX7p/qnfzPp9licgl/z+q/8Aa/8Aix3r2f8Apt9fujqnfzPp9l6+UVQFkr5PvwxN+SrgEsXGMeZ+5Xerfwf6BJs+2UqKkWlNJOQLBmjeKT+2jN8N0jD8NWyI+7mb4gjyNvmmZKdzx71j6JBTHMMuus8Lz0o5hg7IPPQkD7QA6WxU4r0foMT/ALtO4Rzc9gT2gce0a87rkM89Po8ZmedlcMszCKeMSQsGQ9OXgRyPhjy3EKCpopzFUtId8+0HirmKVkjczDopWIKdRgQjAhVPMUfLZzWQKTA5tUxD99Rwv/E9CbendGMaFfEKCpd/cHwOPEfxPby5jtGtPVQmnd10Y907j6roNJUpKiyRsGRwCpHMHF05paS07hPNcHC4W7CV1GBCMCEYEIwIXPsyn/SNf2XvUtIbt9V5eFvELr8DyOImO4gcLw/3DaWXQcw3ift39ijxs9pnsfhb6lOc3eXsnFPumYju7xsBf6Xp+ePN8LjpfaGvrLiIHWwJv2ePHsVnOX5CI/iVPoquZxBRJekqIjvuzkHfsCCVF/nC5JY8tDqcbmqpaWJ0+KyH2iCQZWtaPhuQbE/sDAABx12CqmSSOywD3HDU34/e+6ttJWM08sejKiJdgLd8728vw3TblfxxiqujijoYqgXDnudodbtFrHzuL218FZxyOMrmcAB56/4UfaLPlpgqqpkmk0jiXix6nwxJwDAJcUlJvlib8TvoO35bngCiqqmwjm47BVHZx42qpJq0tU1KPuxwRKXsRqSPoAKTYXNrgnXQ49dFKylpmwUjQyPiTpfv4knjx4dipI3Z5S+U3dy3V/7GuqffZaOP6sdnmPmxG4n3Q3niFeCPYZj26D7n07lOtK/f3R5lSKTZalQhzH2sg/rJiZHv13nvb0thLqqVwtew5DQeiUIGDW1z26pyotoNBiOnV7gQjAhcf9s9QxqoY791Yd4DxZmBPwUYv8IaOrc7jdU2JOOcDsTH2Jztaqjv3QY2A8W3gT8FHww1jDRdjuOqdwwmzgun4pVaIwIRgQjAhGBCoW2GTNSyR1VCAkkkixyRcEkLXsSOAN9L6e9fTW78lPT4jAaarFwBcHi3uP53KHKHQuEkW50I4FTsgz2OqUlQUkU2kjb3kPQ+F+f5HTHluNYHUYXLlk1YfhcNnfY8x8xqrOmqmTtuNCNxyTTFIpSMCFhKFIKtYhgQQeY5i3PTDsfWMIlZcW1uOHLVJNjoVX9mJjl9V8icn5PMS1Ox+i3OM/zxtzY49dw7Em4vR9f/AOazR4+TvH7jgqcMNNL1f7Tt9lfsOKSjAhGBCMCEg22zk01MTHrNIRHEBx3m5+g1+GJFNG1zszzZrRcnkAmKiQsZpudAl2SZelFTBCQAqlpHPM2uzH+eAGPLMVr5sYxAvaCcxytbyHAfftU+CJtPFY8NSUgzWlqEkFdTzhjLuqImWwZWtuKNeOt+XFjca40+HVOHzQnCKyAtEeYl4N7ObfM46bcBvfQW2UGZkzXe0ROve2nMHYfllozKuWuAppIJIaxSChI0XXVgw13bC/jpa5tiRQUL8Eca+GdslKQc2up5DLtmvYDiNbgC6RLKKr+05pbINuzx5J9X1cWW0o4ueCgm7yO2pLHmSdSf+wxmqOkqekOIn9reNto2jYAdg0aOO/MqbJIyjh5/Mn83S3ZjZSqmd6irJiaTiQfnd0/RX/JLbT61tNNb+o5qakhbT0w91u3LvPM+nHVVcUMsjjJLoT5/4+asGwkEcCzUm4qSwyHeNrGRGJMcl+d108Cpwisc6QiS9wR5HiE/TAMBZbUevJWrEJSUYEIwIRgQjAhca9sn9Nj/ANQv7740OEfonv8AoFS4l+oO77pj7Eveq/KL/iYaxjZnj9E7hn7vD6rqmKNWqMCEYEIwIRgQkWf2lmpqdT3hKsz2+ikWoJ6XfdUddehxIh91rnnlbxP+LpmX3nNb238ko202ccN8uo+7UIO+o4SqOII5m3x8wMAENVCaSqF2O/5TzHL84XTU0bmu62L4h6rPKc0Wtpt+JijMpU2sSjW/hxHUWx5biGGvwevEc7Q9oII5Pbf8B5FWUMwqIszDY/IpLmGTzJCs01VO+4N6ZFk3VZRxCW3del+PDS+NHRYxRz1bqakpY259I3FtyDwzXzac7bb6hQpaaRkYkkkJtuL2BHZssth8qBL1hTd7TSJSSxVOpLEkluv/ADwjpfijw1mGB+bJq8gABzuVhYWHL6hGG04uZyLX242HinG0+VfKYGRdJF78bXsQ68LHlfhfxxQdHsVOG1rZXfAdHdrT9t1Nq4OuiLRvuO9Ntjs7+WUqSHSQd2QcLOvHTlfjbxx6jVQ9VIWjbcdyhQS9YwHjxTvEdPIwIRgQqHLJ8szN24xUY3F6GVvePoBb0BxVdKK00eGtgafemOv+kfc28Lpqnb11QXcGfNNs0y9aiJonLBWtfdNiQDe1+hx57h2ISUFQKiIAuF7X1tfS6sZohKzI7ZVaqyGopijUsnbJESwp5Tci4K90+RNhp642dPjlBiLHsxCLqnSDKZWiwNiDr4gX3vxsBpWPpZoSDC7MBrlP0TrIawVCCskiERKkKS1zuDUk6CwLC/kAcZ/GKQ0Mv9MhlMguCRa3vHQDjc27dyplNJ1revc232UPZel/SFW1c4+YhJSnU82HGS3862+rj0PD6AYTQil/8x2rz9PD/PFQA72mXrT8I0H3XQcdUpK84ykyFZYmEdRGCEe1wQeKSD6SHpxB1GuHopcoLXC7T+XHampI83vN0IUah2kXtBBUr8nn5Kx7j+MT8GB6aN4YW+nOXOz3m/LvH4O1cbML5XaH59ye4jJ5GBCMCEYELjXtk/psf+oX998aHCP0T3/QKlxL9Qd33TH2Je9V+UX/ABMNYxszx+idwz93h9V1TFGrVGBCMCFhLKqgsxCqOJJsB5k46ASbBcJtukkm0Bm7lEhmPDtSCIF8Sx9/yS/mOOJAgyaym3Zx8uHj6pky5tIxft4f58FNyfKhAGZmMk0hvJK3FiOAA+io4BRoPMkluWXPYAWA2H56pcceXfU80xw0nFz7OaQZbWioUWpak7soHCOTk3gDr5d7wwxjOH/1agMY/Vj1b2ji38427VGa72abP+12/Yeaz24yztoVbecLG286qTZkuN7TmQBcevXGO6H4kKSrdHlBdILNJto7XLrwBOh8OSk4lB1kYN9Bv2jitQ2pV/mqGFpiAADbdjUcrk2+GmHv/wCXfDeoxeYRAm9r5nuPGwFx469yQK8P9ymbm9AFllgqaeYGpkVxUG3dHdjcDuqPBluL9QMJxA4diFI5uHxlpgF9d3tJ9494Nj3E7bDsInhkvM6+f0PBZZM/yPNGi4Q1ill6CRdSB56/2lxqcBrfb8JbfV8Xunu/b9vApl7OpqSODtfFX/EtSEYEJftBmQpqaac/QQkDqeQ9TYYdhj6yQM5puV+RhdyVW2IoTFSRlrl5fnHJ4kvrr42tjzrpbXe1YnIG/Cz3B4b+t1IoIskAvudfNQa6ur4pppVp+1hPdVN4bw3LjeABJ7xJPAki3C2LKkocBqqSGnfPkmGpdbQ5rHKSRb3dANbA331TEktXHI54ZdvLu4+Kr+WtC8lPJHJL8vMy9qGDC4OsgtbdCgXt4DhjT1wq4YaiGeNnsYYchFtLfB25id9N9jzgxGNzmOaT1l9b+qsO3E7sIaGDR6ht3TgEHHyH8FbGc6E0AlqJMQn1Ee3a48fAepBU7EZDlbAzd3yV7yqgSnhjhjFlRQo8bcz4k6nzxrZJDI8vduV1jAxoaOCl4QlJVl+0dNPI0UcymRWKlDdWuuhsGAJt4YefTysaHOGhTTZmOOUHVSszy2KoQxzRrIh5MPxB4g+IwiOR8bszDYpb2NeLOCRJs7U0/wDRKttzlFUDtEHgGuHUep9cSTURyfqs15jT/CY6l7fgd4HVSVrq5P1lLFL4wTAX+7KFtb9rCMkDvheR3j7X+SXmlG7b9x+6zG0gH6ymq49bawl/X5ouLY57Pf4XNPjb52R13Np8vsvYtrKRr/O7tuO+jp++owGllHDysfkgTxnj8x81yv2qZjFPVo8MiyKIVBKm4vvObfAj44vMMjfHEQ4W1+gVTXva+QFpvop/skzWGnNUZnCXWOw1JNt+9gASbXHDrhrFYnyBmUc/onMPka3NcroibUwtbs0qZL8CtPLb4soH44qDSvHxEDxH0KshO07A+RXgzaqf9VROo6zyog49ELt8QMHVRN+J/kCfnZHWPOzfP8KPkVbJ+sqI4RzEEd25/TluPXcGO54W/C0nvP0H3RllO5t3f5+y2Q7MwXDSBp3Gu9O5kt5K3cX7qjCTUvtZug7NP8rohbx179UzqKhIkLOyoijUsQAPjhprS42GpThIaLlViL2gU0lTHTwiSVnbd3lWyjqe8QSBx0HDriYcPlbGZH2FlFFZG54Y3VW3EFS1CznLUqYZIJB3XW3keRHiDY+mHIpXRPD27hIkYHtLSqrspVs8LQzazQMYpBxvu6BvEMOfPXHn3SrDvYq/rYtGSe+3sPEeB8rhP0UvWR5Xbt0KZZZQRwRiKIWUcuevXr5npikxCvqK6Y1E5uT5aclIhiZE3IzZLNpqqmCr2826EYPuK3eYjhoO9oddLYuej1LiZe40cNy4ZcxGjQd9/d+emw1UWskgAHWutbWw4/VQ9rLzUcdXDo8RSdD4aEj4an9nFh0Xkdh2MPoZdnXjPeDofoO9N1o62nEzNxYq+ZfVrNFHKvuyIrDyYXxsXsLHFp4Ia4OAIUjCUpUn2pOXip6UGxqJ1B67q8fgSp+GJdNKKdklS7ZjSfRRKsZg2MfuKnZtVinp5JOUaEgeQ0HxsMeQYbSur66OE7vdr8yfK6tppBFEXcgq3l1PmEcamGogqksNH4+QYHXpqfhjW18+A1E7hVQSQOudRse2x+jVXxMq2NBY8OHb9/8AK2ZHLJUVpeenWGSCMg2NyxkIsb9AFa2p944ZxeOnocJEVJUGRkzgRf8AaGXvpwJJbfQbDRKp3PlqCZGZS0ed/wAKnbKQfKMxqqs6rD8xH5j3yPLXX7ZxqMLp/Y8Jhh4v98+O3pbyTIPW1D5OA0H1V6w6pKMCFwT2i0PYZhNbQORKv39Sf7e9jUYfJnpxfhp+eCoK1mSY246pjsr7RZ6chKgmeLhc/rF8ife8m+IwzU4ayTWPQ+icgr3M0fqF2HL66OeNZYmDowuCP50I4EHUYoHscxxa4WIVyx4eMzdlJwhKRgQjAhcZ9sagVsdhb5hf33xocJ/RPf8AQKlxH9Qd33TH2JoN+qNtQsYB8y9/yHww1jB0Z4/RO4YPiPcuq4o1aowIRgQq/tftVFQR3bvSsO5GDqfE9FHX4YlUtI+d1htxKYnqGwtud1xHPc/nrH353LdFGiL+yvD149TjSwU8cIswKhlnfKbuKtHsfoN+seU8Ioz/AGn0H4b2IOLSZYg3mfl+BS8OZeQu5Ls2M8rpGBCoedD5Lmsb8I6yPcb9uO1j8Co+8fSFj9GK3CHkfFCcw7juPr4BMMf1VUOTtPFaNqst7SopvnXiSTejco1idN5R01s3G+M30bxH2egqbRte5lntDhe37XHw93aycroc8sfvEA3Bt5j6qNSZNT09Z2YgaVWjU7zJvhGueJIsLg39B1xMqcXxCvwr2h07Y3NcdA7JmbYbAG5sdBzum2U0MNRkDCQRyvYp3kse9FJGUZY+0kVQwK3RiSLDkNSB4AYzmLPMVVFM14c/Kwkgh1nAW1OuugJ7VNpheNzSLC5tw0/Nls9mdQTSGFjdqeV4j6G4/A29Mep1bmyObM3Z7Q4eIUClJDCw/tJCtuIikqjbSntM2pI9bQwvLw0791/NR+GIuNy9Tgs7v5lrfW/yumGjNVsHIEpvW0aTLuSKGW4JB4HdNxfqLjhjyykrJqSTrYHZXWIv3ixty79xwVpJG2RuV4uEtfZinvvRqYX+tCxQ+oHdPqDi3Z0mxDLkncJW8ngOHmRceBCYNFFu0ZT2aLRkubuaA1E/vosm9pa/ZlhqBz05Yk4rhMIxltFS/A4ttre2YA6X4cr6pFPO72brJNxf0W72Ty3pGVv1gkLMDxtIA6t5MpuDj03EmgSjLtaw8NLeCgURvHrv91dcV6mIwIXLfbTQf0ecfajb95f97F3hEnxM8fz0VXiTNGuVWyvZr5VRmWG/bRuQy398aEW6Gxt0NvXECv6Qf03E2wVP6TwCHfxOxv2eovy2ahohPT52fEPVebF7VSZfKQ28YWPzkfMH6yg8GH4jQ8iLyrpW1LLt34H84JimqHQOsduIXXo8zq5lDQ0yIrC6tNKNQRcHdi37j7wxQGOJhs51+4fe3yV1nkd8LfM/ZByysk/WVnZjmsESjj9qTfOnUWwdZC3Zl+8n6WRkkO7vIfe6xl2Sjf8AWT1cnW9Q4B+6hC/AY6Kpw+FrR4D6rhgB3J81yz2mZTHS1SJFvbphDHedmNyzjixJ5DTF5hsrpYiXc+7lyVTXRhkgA5Jl7JcpiqGqe1Xe3RHbvMLX37+6R0GGcVlfGGZTz+idw+Nrs1+xdDbY+kP9Ww8ppR+T4qPa5efoPsrE08fL1P3XrbKQ2AWSqQD6tVN/FyMHtT+Ib/wt+yV1LeBPmUq2lp2oaaSda2rG6LIrGNwWOig78ZJF+Jve1zh6nInkDCxuvePkUzMDEwuDj6FckRajMKjUmSVzqx4ADmbaKo6AeQxb1dVTYbTGWQ5WN9ewcyfzRVDGy1MlhqSm22mWR0aQU0erWMkjEasT3V8gLNYfx1NB0YxKfFXz1sujbhjW8GganvJu25t6aCVXwsp2tibvue381Vi9l9cKWGR5IJysraTJGXWyaWbcuwsS3K3HFpiTOteA1w04E2+enLinKF2RlyDrxXRMvz2nn0imRm+rezjzU2YeoxUvgkZ8QKsGysdsUxw0nFUPafSk0YmT36eRZV9DY/nf0xMog17zE/Z4LT4qLVg5Mw3BusNoBHJStIydoqqJQN4g90XuCpuDa+PLMENRTYm2CN+RxJYTYHfTZwIIvbgrCqyPgLnC4Gv5ZKF2u3EQJSVRViFQyX7xPAbzFib+eL13RLrpnmariDgC5wbbQDc5QGgW46KJ/UcrQGxu10F/ubqfkuYVT1DLUQ9ipjuighh3SASWHPvDTTFZitDhcNA19FL1jg+zjYt3BsACBpodddeKfp5p3SkStyi2nH83RsewizOvh4b4SUD94/F/xxucMlM+DU0nIFvkSB6BRAMlVI3nqr1hxSVQoyHzmqa5+bgRLftbrfw/HFP0veWYTCz+T7+QP3TVLrVPPIWU3aKpqY496liSRtd4MTcD7I03vj6HGMwOnw2efJXyFg4W2PedbeXiFMqnzMbeFoJVWplqK2URPW2Uxl3SJdwpqAEINnvqb73Txxs6h2H4PTmoio9Q4NaXnMHaE5gRdtuVjr2WKrmiaofkdJwuQNLdnNS9p6QUmVGBWvqqXta5Zt4/xxAwGqOK9I/a3C2hdbe1m5QnaqMU9H1Y7vVWivy16fsqmnS7xRrHLCv9ZGo4L9tOK9Rcc8bJkjZLxvOhNweR+x4+aQ5hZZ7BtpbmPzZPsvrknjWWJgyMLg/wPQjgQdQcR3scxxa7cJ5rg4XCxzLMYqeMyTOqIOZ/IcyfAa4I43SOytFyh72sF3FUXbSaXMKRzFTskMfzollurNuA/q4x3tQTq1hY4sqMMp5RmdqdLDXfmfsoNTmmjNhoNdfsq37Ka200sJ4OgYeam35N+GM//tBo89JHUDdrreDh9wPNcwaSz3M56rP2k7PBD8qjACsbSD7R4MPPgfGx5nCOg2OumZ7BMblou09g4eHDs04BKxWkDT1zfFWb2RZ72sDUzm7w6rfiUP8A0nTwBXGixSDJJ1g2PzXMPmzMyHgr/irVgjAhca9sn9Nj/wBQv7740OEfonv+gVLiX6g7vumPsS96r8ov+JhrGNmeP0TuGfu8PquqYo1aowIXGfa1npmqRTqfm4ePi54/AWHnvY0OFwZI+sO5+SpcQmzPyDYKybA5GKenEh1klAYm2oBFwvpxPifDHlHTHGXV1aYW/BGSB2nifoOQ7yrrDaYQxZjuVz7bqt7WtmI1CHcH3dD/AHr49K6K0fsuFQtO7hmP/u1+VlR4jJ1lQ7s0XcdnMv8Ak9LDDzRAD58W/vXxAnk6yRz+ZVxEzIwNW6uyuGb9bFHJ03lBI8idRhLJXs+EkJTmNduEtOzhjH+K1E0NuCs3ax+RWW5A/ZZeOHvaA79RoPofT6gpvqbD3CR6/NQs0q5xBNDWQhkeN17aC5XUEd9NXTz7yjqMORtZnDojqDsfvsfRIe52UtePEKFsjN2lBDwb5vdseB3brY/C2PMOkkQp8al3AzB1xuL2Nx56KbRuz0zeOlvok1TtE9VFH2VJOWDo993uAowJAbnzHLjjRU3R+nwupk9oq4w0tc21/eIcCBccOB4qE+sfUMbkjde4PZoeaZUmZ1b1MYkpzDC28OIYlt0kb1uHA8vXFRU4ZhMOHymCcSzCx2LQBmANr7766nuUhk9Q6ZoezK3XtWUHczqI8BJTMvmVJP8AAfDGj6KyZ8Fcz+L/AJgJqoFqsHmFfcWieXP8kIbM8zbo0S/BSD+7jP8ATdxFJSM55z5Zfum6HWeU9yZ5hnkMEqxysE3kLBmOmhtbz54yVFgVXW0xnpm5rOykDfa9+5TZKmOJ4a820uq1tJnuXyoxWYidVPZyRq4a9tBvAAEHhYm2uNXgODY9SytY+K8JIzNcWFtr6mxJsRvoL96rqqqpJGkh3vDYi/zWe11MWo6GInUzQIT4lGGO9FXj+uVbxtlkP/O1drmH2aNvaPkV0/GhT6pOeVj0tQ65enbSupeaAC6LppLcEbrsfoj3+Oh1NhCxsrAZzYDQHj3d3bwUORxjceqFzxH1/N1O2cpYam1TJL8pmXQhxuiE81WI+4R1a7HrbDc7nx+40ZR8/Hj8uxLia1/vk3Py8PwqyzRhlKsLhgQR4HTEQGxuFIIuLL5/yRjR5iisf1czRt5XKEn43xc45Te3YVKwDUtuO8e8PUKjpndTVDsNvouuZxQCeCSI/TUgeB5H0Nj6Y8PwutdRVkdQ39pHlx8xcLUTxCWMsPFcj2QzM0VdG790BjHKDyB7pv8Asnvfdx7/AFLG1NPdmoIuDz4jzCydO8wze93FfQYOMstCsZHCgkmwAuT0AwAXQuL+1moElTBIvuvTIwv0ZnIxo8LaWxuaeBP0VJiBu8HsU/2P1SxCsd9FAiuely4vhnFml2QDt+idw4gBxPYut4olbKDnmYCnp5Zjr2aFrdSBoPU2HrhyGMyPDBxSJH5Gl3JcDyKhasq1Vtd9y8h8L3Y+vDzIxd4zXtw2gknG7RZvedB679ioqaI1E4B46ldnrqgQxPIdFRC3oovjwWkgdV1LIeL3AeZWtkcI2F3ILj2x9GamvgVtbyb7nqF75v52t64+haotgpyG7AWHyWRp2mSYX53X0JjKrQowIRgQsZOB8sCCqD7OP/D4fN/32xhum/8A4xJ3N/8AiErDf+7t8fmpdPtPSWI7VEKkqVbu2sbeVvLEao6L4uHZuqL763Gt769/mlMrqfbMBbhstLZ3G9TTrDUK4csrxixFgjMG4XBBAHHW+H24JUQYfO6rpy0tAc15uDfM0Fu9iCCTtpbdINUx0zBG+99CPArCvS2b5c3VZh8EY/xxf9C33w6pZyc0+f8A0TVYP+0xnvV+xeJxc92fXdzHMwePaRn0Ic/xGM9041pqM/6//om6DSaUd31We0VfRxTx/KkBJjO6zLvAa8LAE3PW3LFTglFi9TQP/p77AP1AOUnTe5I07E7VS07JR1w4d6QUeeZatPMrKrMzyncEZuQztugNu2XubttdMaSpwbpDJWQujcQ1rYwSXiwIaM1xmudb3097uUKOpo2xOBGpJ4dptw5J3ti47OibgvyuE+Qs38MVHQ1rm4nUNcbnq337TmapWIEdXGf94fIq1Z9mbqUp6exqJQd2/uxqPelfwF7AcyQOuNjDECC9/wAI9ewfmgSJHke63cqTkuUpTJurdmY7zyNq8jHizHqfgOWEyymQ3PgOSUyMMFgteZZHHK3aqWimAsJY7BvJrgh1+ywIx2OZzRlOo5H808Fx0QcbjQ81GGZzU+lUm+n+XhUkf7SPVk8SN5eemFdWyT9M68j9Dx9D3pIe5vxjxH2XJfaRGny1ponVkmVZFZDcXtumxB6rf1xf4eSYcjhqNFT1oAlzA7rp+SVvbU8UvN0BPnbX8b48Exej9jrpYP4uNu7h6WWpp5Osia/mFzL2kZX2VUZAO7MN77w0YfkfvY9Z6E4kKrDhC4+9H7vhuPt4LO4rBkmzjYrp/s5zQ1FBEWN3S8bfc4X8dzdPrh+vi6ucgbHVTqSTPECVD9qedfJ6MxqbST9wfs/TPw7v3sOYbB1k2Y7DX7JFbLkjtxK537Qz36T/AMlD/vYtsP8Ahf8A6j9FW1vxN7gtuxn9BzX/AFKf8THKz9aHvP0S6T9KTu+66fsFnnyukRybyJ3JP2l5+osfU9MUtbB1MpHA6hWdLN1sYPFVr2x5zuRR0qkXk77jnuqe78WF/uYmYTDmeZDwUXEZbNDBxUD2WZXuxvUMNXO4v7K8T6tp93GI/wBoGJF8zKJp0b7x7zt5DXxUnB4LMMp46Jn7R63s6NlHGRgnpxP4C3riq6D0fX4oJDswF3jsPn6KRikuSnI56JP7GMv3pp5yNEQID4ubm3iAo/teOPU8Xks1rOeqqcNZqXLreKFW6MCFpq6tIlLyOqKOLMwA+JwprXONmi645waLkpI20DT3WjiMo5zSXSEeIJG9J9wEeOJHs4ZrKbdg1P8Ajx8kz1pdowX7dgkHs5/8Ph83/fbHnnTf/wAYk7m//EKThv8A3Zvj81LqIaGE7sgp0Y69/d3jfmb6+uIkNRjtY3PCZXAfxzW04e7p4JTm0kRs7KD22Xj5cDNTvDFCI1Yu0i2BN0dQAANRdgb35YWzEXtpKiKrmkMjhlDHXIHvNNzc6HS2yDCDIx0bRYa38CFqzFv/AOplo5jt/wAY/wDtjQ9CgfYqs9rPqmaw/wB+Md6veNAlKgUS7mb1yk6ukbgeAAH8+eKXpk3NhlO62ziPMH7Jqj0qXg8QFM2hqooQsjRdrKe5GgF2Y8bDjYcybYyeCU9XWZqdkvVxD3nuvYDhc7X5AXUuqeyOzi27tgEikqayzNPl8TQ2O8qle0A527xubcgB6Y0bKfCQ9rKTEHiW+hN8pP8AwgW7yR3qEX1FiZIRl9fn9FI25KyZeksZuqtHIhHQ6D8GxF6I9bT44+Gb4iHtPfufUJzEMr6YPbsLFWTYwGZZK1x36hiVB+jEhIjX4XY9S2NxV+4RCNm/Pimqf3gZDx+XBWTERSEYEIwIXMfa9kMaxpVRoFbf3ZCotfeFwzW5gi1/tYucKqHFxjcdOCrMQhGXOAsvZfW79K0Z4xubeTd7897HnfT+j6qvbOP3t9W6fLKp+ESZocvIrV7U5ouwRGJ7Xe3kA6DRr+Fj8QMPf7P4qn2qSVg/t2s7v3Fu3n2FIxhzOqDTvwSj2VbQinneGQgRygneJsFKKTc35EC3mFx6PidOZGB7dx63VZQT5HFp2KQ7YbQNXVDSnRB3Y16KP4nif+2JVJTCCPLx4qPUzmV9+Cmbeyb0lLbh8jh/I4boBZr/APUUusN3N7gs9k6gLR5mDzhT94r+bDCasXmi7z9EqmcBFJ3KT7K867CsERPcn7p8GHun43X72E4nBnizDdq7QTZJMp2KX+0GaV66ZpkZO9uoGFu4ugK9QeNx1OHaAMbA0NN+fem6wuMpLgr9sBmUctIiIN0xAKynrx3vJjc/HHjvTLD56bEXSym4k1B9Ld408LFaHDZmSQhreCq3tVrd6aKEcEQsfNz/AMlHxxr/APZ9R5KSSoO73W8Gj7k+SrcZku9rOQ+asns2rUpqMDs6h5JHLkJBIRrYL393ctYA+9zONBiDHSTE3FhpuPle/ou0RDItjc9hVo/SdXJ+ro9wfWnlVf7se+fjbEHq4m/E+/cPvZSs8h2b5n7XWJyyslHz1WIxzWmjCn+3IXPqAMd6yFvwsv3n7WRkkPxO8h97rZSbK0yMHKGVx9OZmkb03yQPQDHHVUjha9h2afJDYGA3tc9uvzTHNJN2CVr2tGxv0sDhqMXcAnHmzSqRsneHLEYC5EbuB4kswGML0hDavpC6NxsC5rT/AMoKXSXjowRyJ+ayyzZWnaMPKvbSSAM8jEm5YX0sdB0tjuI9KcQjqHRUzuqjYS1rQBoAba3Gvbw7EmHD4SzM8ZidSVnleWfJKgRxMexlRm7NjfcZCuq87ENr42w1iOJf1bDzPUNAmjc0ZgLZmuzaHtBFx2X03SoYPZpgxh91wOnK1vuvJUD5xSC+scMjEeYZf4/hjRdEGluEzOt8TwPIBM1WtUzsBV9xcp1UTOF7POom0AmpivmVJP5BcQekUXXYG/8A3Hh30+pTEZy1gPMWUjPonV4qmNDIYd8GNfeKyAXK9WBUEDmLjGGwWWGSOahmeGCXLZx2DmkkX7Dc3PA2Km1Ic0tlaL5b6dh5JXLte8ncp6SdpDoO0XdUeLG/Aenni6Z0Rhp/7tdVRiMfxNyewf4BPYoxxB7/AHYozftU6XJiMuNMTvMIbafWAvp4b2KyPGGOx4VzdGl//KdNfDdPmnIpeq42Tf2e1Qky+mI+im4fNCV/hf1x6XXMLah4PP5qHSuBiarFiIpCMCEYEJLtnl/yiiqI7XO4WXzTvD8Rb1xIpJOrma7tTNQzPEWrkvs1zNYah1dgqSRnUmwuneBJPDu72GunGHPqqBr4mkuY4aAXJB02HbZV+FTCOUhxsCPl+FLdscx+U1cjqd5QQidLLpp4Frn1xa9G8PNBhscTxZ27u86+gsPBR66brpyRtsFdsygyyloJIlanlqOyIuCrvvnS9xcrZuHC1sdjdVSzhxuG37hZS3tgjhI0JsuXYvVUJnnsaAw7nbWMCE9txuQfc/0fT1xHgJIde252+vanpgLi19hv+bIyxfmKo2lNkS5RlCD5xf1gOpF7WtzHqCU/3GbcflwRH8Dt/wAPFLUcgggkEG4I4gjgRh8gEWKZBsbq9Z5RQSUvbu+Zl+zDRmbvxXa1hvhN0A+Y5eWKqCSRsuRoZa9jbQ/P7qylYwx5nF3jt8ko2EzxKSdjKSI3WxIBNiNQbDXqPXFZ0twaXE6MNgF3tNxsL8CLn80ScOqmwSHPsVAz2rNXVyOmvaSbqcrjRV48Li2LTB6P2DD44Hbtbr37n1umKmTr5y4cSvoWgpRFGkS+6ihR5KLYoHuLnFx4q/a3KAAt+EpSMCEYEKte0Wu7Kgmt70g7JRzJfSw8d2/wxLoWB07Sdhr5KPVOyxHt0WuEpTQwxsQAAkS35m1gPwx5DI2bEaqaaIXPvPPYL3+oVkC2FjWu7At9FSLEgRL7ovYE8ATew8BwA6YjVlXJVymaS2Y2vbS55ntO55lLjjEbcrdkoyamDVEsxneV0BiKMu6EuQbAW8BY8xzOL/F6h0dDFStp2xscRIHB2bPoRv4m44HSwUSnYDK6QvJI0ttZGz6dpm9TJyhgWPhzchuPo3xxscCi6nBIgd3uc76fKyjPOarceQAV5xMT6o/tI+akoargI59xj9mQC9/RT8Th7qPaqSopuLmG3eNvVRah2R8cnI/NTNoZ5Y6eSSEXdLMARe4BBItx1F+GuPKsDgpqitZDVaMdcXvaxI0PnbfTmrOqc9sRdHuEjjjzSoHeeGlU/VXef8SR+I4csaF0nRmgd7jXzuHM2b8h8j4qGBXSjUhnzXuQ1zQTGhLNUyXLmTQBVaxbfuxIIPL7Q4Y7jNFHXUgxYAQstlyWvmIvly2AFiOPCx3simlMUhpycx3vy71p2RzcUNdPRSndieTejbkpa1geQBBAv1A6429NJ/UMOhq26uy2PeND6g+Chsd1E7oTte4XTcRVPRgQjAhK85zuOnshDSSv7kMYu7enJerGwGHooXSajQDidgm3yBunHkvn3NqRoZpI3TcZWN1uDu31AuNDoRrjVwvD2BwN1nZWlryCLKfnmzE9IiPIFKtpdSSAejaC1/4YqML6Q0WIyvihJzN4EWv2jXzT9RQywNDnbFTZNsGfL2oXjX6AWRbDRWVrMLanS1xbx64nCiDagTNPPTwQasmHqyFWMTlEVp9oCASUlv8AMof97ECgPuv/ANR+imVos5vcF7sqgNDmmnCOL99j/AY5VH+/D3n6LtOLwyeCquLBQk3rto6ianipWYdlGAFVRa9tBc8TbEZlNGx5lG5T76iR7AzgEwk2NdKNqqV+zIFxGV1sSALm+hN+FunpnGdLIJsUbQQMzg6ZwdNiTYW1A53/AMyjhzmwGV5t2LRsHlAqq2ONr7gu7WJBso0sRqO8V1GNBXTGKEkb7KPSRdZKAV2MZDLH+orJ16LJuypw+0N/x9/Ge69rvjYPDT5aeiu+qcPhcfn+eaBU10XvxRVC/WhYxvb9iQlSfv8APBlgdsS3v19R9kXlbuAe7T5/dTKDPIZW7O5SX/JSKUfzAb3h4rceOG3wvaM245jUJTZGuNuKZYaTipO2Enb11HSjUR3qJB+zon43+Iw1iVT7Hhc8/FwyN73b+mvgo5HWTsj5alZ57k8VYVjkdhud4qhAPe0BNwdNGt6489wfF6rCWunhYDn93MQSNNSBYjmLqbVU0dSQxx21sPzvSxtmqiEXpq2RQPoy2YfHgPhi5b0loKx1q6ia4nizQ+W5/wCJRjQzRj+1KR36/nkp2yO8YGmlILyuzMw4EDugjw3VB9cV3Sjqm1jaSnaQyNoaAdwT7xv23Nin6DN1Zkfu43+n0W/2aR70U9VzqJ3YH7KmyjyB3sejzQ+zxxUw/wDLa0eNtVCpvezSfyJKuOI6lJFtxlfyminjAu27vL+0neA9bW9cSaOXqpmuTFSzPGQluztd8opIpL6slmI+sNDb1Bx5VjdH7BicsVtA64HCx1Hpop9NJ1sLXcwktHk9ZUKflVU8agldyJQrNum28Wtwa1+YsRjQVWMYRQSXw+ma5xAOZxLgLi9gL8L2OoIOihx09RMP7zyBtYaeqjx0tJQ1dOIHG85aKRd/eNmAKsddO+AOXveGJT6jFMZwuoNXGcrQHsOXKPd3A5+6Tz231SAynpp2dWdTodbqTthGsM8NU678JBgqFIuDG+oJ8jr5hcL6D1xfHJQk2d8bO/Yj5eF0rEWBjmy8Nj3KwUta9DupOxkpTbsqjiUB4LMenIS8OF7ccatzBPqwWdxHPu+3kkBxj0dqOf3+6s6MCAQQQdQRwOIakJTnuZOhjggAM8xO7ve6ir70jeC6WHMkDD8MYIL3/CPXs/OCakeRZrdytuT5NHTgkXeV9ZJX1dz4nkOijQYTLM6TTYDYcAusjDNePNcr9sGX7lWkoGk0Yv8AtJ3T/d3cXmEyZoi3kfn+FVOIstIHc1cNl51qaGLfAYFNxgwvcp3TceNr+uPGsfikw7GJeqJaQ7MCNLZtdPO3or+kcJqdubXS3kkmf7AwGOR4N9HCkhAbqSNbWNzrw0OL/B+nFb18cNVlc0kAm1iL6X00046KHU4VEWl0dwVy/HrazitftCa70f8A5KH/AHsV+H/C/wD1H6KZWn3m9wXuyZtQZp/q4vxZ8FX+vD3n6JVN+jJ4KqIhJAAuSbAdScTnODQSdgoQBJsF2zIdmoKZV3Y1MgAu51a/OxPDXpbHguMdIq3EJHh0hEZJs0aC3C9t/G619NRxQgWGvNJPalW7tMkQ4yPr5Jr+9u4vv9n9J1lbJOf2Nt4u/wAAqHjEuWIM5n5Lz2LZfpUVB6rGvp3m/NcehYvJq1nj+eqg4azRzl1DFKrRGBCi5jl0U6bkqBhxHUHqpGqnxGuFskcw3aUl7GuFilEFc1G/Y1MheIozRTt71kF2SUjQsF7wb6QDcxq+5glGaMa8R38R+aeKaDjGcrzpz+6QbHK0zT10gIaofuA/RjXRR/PQHGJ6bVwMsdBGdIxc9rj9h8ynsOYSHTO/dt3BLXou0jfMVqWhc7xBFim4psqFeZsBp1PDE1tZ7PUMwJ9MJGDKCNnZiLucDw3PgN1GMWdhqxIWnXutwFvzXgvZs4qSqQVlGH7awUhrKSdQGtexHE68jpjkOD4c176zC6wt6u5IIuQOy9rjgNDfTVddUzECKeK+b87U22tqhS0LhAFuoijA+1pYeS3Ppih6N078Sxhr5TexL3Hu19TZTKx4hpyG9wVr2ey/5PTQw80jUHztqfU3OPQ55Oskc/mUxEzIwNTDDScRgQqBkUXySsqaI2CE9vD+y+hA/ZNh6HGd6aUnXQxV7dx7jvm0/P0SKF3VyOh8Qteb7NSz1DHt5I6dlBZUbUt7pFuABABvY+WK/DeklNRUDR1LXztJAJGzdwb2ubEkWuOd12eifLKfeIYeXNL9ocpo6KCyRb0792LUly31h0sbHTwHPFlgmLYvi9beSW0LdX6ANtyPftqdrngmaqCnporNb7x253VniQVVKFmRl7RLOjAgg8+I5HUHyOMhK84XiJfSvDsjrtINwRw25jQ+IVi0dfDZ4tcahR9hK9k38uqNZIR82TwkiPC3kNLdNORx6r7RHWQMrYPhfuP4u4j87+KrIczCYX7j1CYS5RNS3ahIKcTSyHuf7JuMZ+zqvgMOiVkuk2/8h9efzSjG5msfl9uSUbPZ6tRmsu/HJDIKYIqSaEFW3nAHO91IPMKTh+eAx0osQRe+nomopg+c3FjZXvFapqovtgoN+jWUcYpAT5P3T/eK4s8KkyzZeYUHEGXivySD2WZkOzmhZgN1g4ueTaH0uB/axken+HPdNDURtJLgWm2uo1HpfyTmDzDI5hO2qsNftfRxcZlc9I+9+7p8TjMUfRTFqmxbEWjm73fQ6+inSV9Ozd1+7VcezGRGlkaIEIWJUHiATw0x7fRslZAxsxBeAASNiVlZS0vJZspWdZp8o7DQgxwJEfHcJ19QRhUEPV5u0k+a7LJnt2Cy9y/Neyp6qG1+3EYvfh2b73rcaeuCSHPIx/8AG/quslyxuZzso2VVYhmjlKb4Rg27e17ajXz19MNV9M6qpZIGuylwIva9r6bJMMgjkDyL2XUqDb+kksHLRH7S3HxW/wCNseRVnQXE4bmLK8dhsfI2+ZWljxWB++ipXtBzdaipHZsGjjQAEcCTqSPwH3cb3odhUlBQHrm2e9xJB3FtAPQnxVRidQJZfdNwAur+z3LuwoIVIszjtG831F/JbD0x2uk6ydx8PJWFIzJEArHiIpCMCEYEKh7fyislhy6M3O8JZmH9Wqi3xO9+XXDsla3DKV9bJ3NH8nHb/PZfkokzeveIB3nsCk5hnEVKBGqO5VRaOJCxVeAvyUWGl+mPNKHBqrFHGoke1ocT7zzbMeNufbbQKwlqY4BkAJtwAvZVChyOmrElWnnlVhdhBIbBG62HEcrjhzxu6zHMRwmSJ1bCxzToZG6lw8djxsdDrbsqI6SCpa4ROIO+U8FbMqoqkuslW0ZKCyLGDa5Fi7E/StcaaanGIxKtw2OF0OGtcA83cXWvYahotwvqb6mw1KtoIpy4OnI02t8+9Q6pPlmZwU41jph20nTe03R58PQnpjV9EaP2XD5Kt3xSnKP9I38zfyCi1TutqGxjZup710LFunkYEIwIVR9oNGypHWxC8lKSxH1oz74Ppr4a4ebBHVRPo5fhkFu48D5qNUZmWlbu35cVLpqtZIllj7ysu8tuJuL2158sePT0j4Kk083ukGx5Dt7uPaFbNkD2Z26gqitltbLK1Q9O3bBh2V5VCRhTcCwJL9Dw4k8eHpDcRwalpm0UVQOpsc9mOLpCRY6293mN+A2GtN1NTJIZXM97hqLD7qwfpiojmj+UxJFDJ83cSBrSG5BJsLAgEedtcZf+kYfUUsgoZXSTM9/Vpbdg0IAubkXB7drKd7RMx7etaA06b31W7abKnkCTwHdqYDvRnr1Q+B/nicJ6MY2KCYwz/oyaO7Dwd4cezuCVWU5kAez4ht9k/wBls/SthDgbrr3ZIzxRhxB8Oh/jcY9EqIDE617g6g8wo0Mokbfjx7Eq2nyaJ6unlkBAkHZdops8cg78bKw1H016Est8PU8zxE5reGtuY2P0Pmmpo2l4J7u7kpy1NVTaSoaqIf1sQtKB9uPg37SG/wBnDeWKT4TlPI7eB+/ml5pGbi49fL7eSMwqIK+knihdXLRsN36SsOG8p1UhrcRgY18ErXOFtUPLZYyAuGUWSVExtHBK/kht01NrDXrjTvqImfE4KhbBI7YFWjLfZhWSWMhjhH2m3m+C6fjiFJisLfhuVKZh0h+LRO5/ZKBE25UFpraXUBD4EXJHS9z5csRhi5zat09U+cNGXQ6qmZDstLPWfJHDRlSTKbaqo5+ugB4d4Hhiwnq2Mh61ut9lChpnPlyHTmsJtlpxWtRIu9IG0PLd4hyeQsQfw44UKuPqRMdvzRcdTP63qwulQ+y6k7FUcyGUDvSK1rn9k3W3pfxxTHFZs5ItbkrMYfFlsd+aRZl7JpBcwTq3RZFKn+0twfgMSo8Xb+9vkmH4af2lV+LYKsE8cUkLBGcBnUgqFuN4kg6WF+OJRxCHIXNdryUcUUoeARou7IoAAAsALAYzCvllgQlVXtFTxtudoHktfs4gZH/spcjjzw82nkcL2sOZ0HmU26Zg4/X5KvbU7Q1CRX3TT753Yk0aolY8Aqi6Ri5F2O8fAEjEmGGK5LjcDUnZrRzPP071HmmcByvtzKx2SyH5LES53ppDvSte9z0vztc68ySceX9JsdOKVP8Ab0iZo0fXvPoNOasKKl6hmvxHdadnsxCzVFPKQs3aswv9NW90jrZbC3QDEnHcOdJS09dTDNDka021yEb37zc3537Lt0kwEj4n6OuT3rLP6BRPTTR2WbtQunF0IO8D1stzfCMEr5HUVTSz6w5Cdf2OFstuVzpbidea7VRASxyM0de3eOKbZtmC08LzPwQXt1PIDxJsMUWG0ElfVMpo93HyHE+AUuaURMLzwWHs+ypooDPL+vqW7V/AHVV8LA3tyvblj2Go6tmWCL4GDKPD88VVUzCGl7t3aq04jKSjAhGBC8ZQQQRcHQg4ELnWUA0FY9Ax+ZkvJTk8gb3T8/UX+lim6XYYKumGIxj326P7RwPh8u5MUchhlMB2Oo+359U4z7PEpEDyK5BNhui+vIHXS+vwOMXg2CzYrKY4XNBGpubacxprbj3hT6mpbTtzOBVb+SvXToK4NEhXfhgBsG67zcd8CxtobHlrjWe0wYLROfhJbI8HLJIdSOVhtlJ0BuRccTYqv6t1TIBUXA3A+/b+c07yPPIpJJKZW3mhAAYtvb6gAFr24g6H44zuL4JVU8DK+RthLckWy5CSSBa50I28u+ZT1LHuMQPw+N1Fz2glp5RXUY+cGk0fKVfIfSHx9RY3fRbH2BvsFa73P2OP7TyJ5cuW22zNZTuaeuiGvEc0/wAuzSnzWlYKxBIG8v042Gqn0YXDc7Y2ckUlLIL/AOD+cUyyRlQzT/op+R17SK0cthPEd2UDgejr9lxqPUcQcNSxhpu34Tt9u8f5Tkb76HcLLM8jgqCDLGpYcHHdceTrZh8ccjmfHo06enkuvja7cKD+hqmP9RWPb6tQglHlvAq/qWOHOujd8bPLT7j0SOre34XeeqGqcwTjBTTeKTMh8910Yem9gy05/cR4X+R+iLyjgD42+i2rnMoJD0VQLc1MTD0+cB/DCepZwePX7LvWO4tPp91rTO498uaWqVyApb5M5JAuQLqDoCT8cK6l1rZhbvCSJW3vlN+5ZjOoQxfsKgMQAW+STXIF7Ans72Fz8cc6h9rZhb/UPuu9a297HyP2WEm06jhS1reIp2H71sdFMeLm+Y+i514/ifJH6bqGv2dBN4do8aA+feYj4YOpjHxSDwBP0C71jzsw+gXva5g/COlh003pHkI8wFQfA4LU44uPgB9Si8p4Aev2R+i6t/1lbu8NIYFW3heQyE4OthHws8zf5WRkkO7vIfe6x/wShb9c09R4TSsV6+6LJ+GD2p4+ABvcPrv6rnUNPxXPesM8ziny2IKka77aRQRqAXPAaKNBfnb4nTBHG+clz3aDUuOwHiuSSMhboNeAHFJsjymVpDV1hDVDCyqPdiX6q+PU/wDcnBdJOkbaoex0ekI3PF57ezkOO/ICTSUrmnrZfi+SsGMarBK87yCGqt2qneXg6mzDwv088XWE4/W4WT1DhlO7TqD+dhUWoo4qj4xrzXuV5HFAd4F3e1t+RizAdBfgPLBiWO1Vczq35WsvfK0ZQTzPPxK7DSsiNxcnmTdLDF+ka0Q8aalO9L0eTknkNb+o6Y3HRnDDh1IaqQWllGn+63n4/btUGof7RLkHwt37Sug4tE8jAhGBCMCEYEJDths4tbEADuTRneik5q3TTWxsL+QPLEinn6okOF2nQjmExPCJG9o2KR5FmAqo3gqUAniIWWM9QdHHgTY3HA+hx57jmFy4LVCopXHq3Xyu5X3afDnuPFSaaYVDCyQe8Nx9UvzGnqK2d6WUJFFEQ5dRdnBuFKE+7pcHjbUa4sKKegwajbiNOXSSSXaGk2DCLFwdbfWxG1xY6JmVktTIYX6Aa34nu5KxZZlMNOoWKNVA521PiTxJxlK/FqyvkL6iQm/DgOwDZT4qeOIWYLKbiuTyreb7NHtflVG/YVA4/UfqGHjzOt+Y542eBdLH0sYpawZ4uH8m93MdnDgbaKuqKHM7rIjZ3oVjHtIzyIJkFNXxiwDG0U6nigbgN46i97NaxOoPoEHUzxdZTvzxHiN2ntHPn2ctFCMrg6zxlePIq7ZZmCTxiRL8SCp0ZWGjKw5MDoRiLIwsdYqWx4eLhS8ISkYEIwIRgQjAhGBCMCEYELxmABJNgOJOBCp+Z7ab7mDL0FRLzk/qY78y30vIfE8MOz9RRRddWvyN4D9zuwBRuvMjskIufQLXk2Q9m5nmcz1Le9I3L7KD6I5f8uGPO8c6Sy4gOpiGSEft59rjx7th27qbTUgjOd5u7n9k6xmFNRgQjAhV7aXNZN5aSl1qZefKNebt004fHoDsei2Atq3e11Q/ss/5zy7uflztX1tS5v8Aaj+I+is+zWRx0UCwx621ZubMeLH/AJcgBjd1E7pnl7v+iZhibE3KE1wynUYEIwIRgQjAhGBCrW1ezzSlammISqiHdPKRecb+B5Hl+ThEU0TqaoF43b9naO0JiWN1xJHo4evYomQZ2tSp0KSobSRN7yMOPmL88eY45gc2FzWd7zHfC7gR9DzH0U+mqmzt00I3HJNcUakowIRgQo2YZfHOhSVFdTyPLxB4g+IxMoq+popetp3lp7OPeNiO9NyRMkbleLhV2lyOpoZGkoZQ6NbegmJsbaCzDmBoOGg58Mb6j6aU9S0R4gzKR+5u3iN/K/cFWGhkiOaE3HIplD7QFjIWtp5qZuG9bfj9GGvwB/jjSQRQ1Tc1JK2Qdh18RwTZqchtK0t+SsmW53T1H6maOTwVhf1HEfDCJIZI/jaQn2SMf8JumGGktGBCMCEYEJfmed09OLzTRx+DML+g4n0GHY4ZJPgaSkPkYz4jZVuXbszd2hppJ+XaN3Ix6nU26aYKk01EL1kzWdm7vIJhs7pNIWk9uwUKTIqmr1r57px7CG6x/ePFv51xmK3ppFDdmHR6/wA3b+A+/knm0D5NZ3eAVgo6RIkCRoqKOSiw/wD3xxhKqrnqpDLO8uceJ/PRWTI2xjK0WC3YjJaMCEYEJHtJn3YbsUS9pUyaRxjx+k3h+dugJGm6O9Hn4lJ1kvuwt+I8+wdvPl32BhVdX1Qyt1cdgmux+zfyRGklbtKmXWWT/dX7I/H4AekTStIbHEMrG6AclEgiLLucbuO5VixHT6MCEYEIwIRgQjAhGBCMCFV9qdlzMwqaZuyq0GjfRcfVfr0v/IeBiliNPUtzRu3HLtHIqPJEc3WRmzh696X5DtCJmMEy9jUpo0Tc7c06jn/zGuPO8e6My4d/eiOeE7O5djvvsew6KXS1gl9xws4cPsnuMupyMCFV8zzSoizCGBWQxTAGzL7tr71iLG9hfW+pxs8PwzDqjA5auRrhJESLg73tluDcW1sdBoFWzTzMqmxgizk3qc7ijnWnckSMAV7pIN7jle3DnbFHT4JV1FG6siALGmx1sRa3O19+BKlPqY2SCM7lbaPMYZwezkSQcwCD8RxHrhiqw6toHAzRuZyNreR/ylRzRyj3SCoVdspRy6tAgPVRun+7bE+k6UYrTaMmJHJ3vf8AyumpKKB+7R8vkoUmxy/QqqtB0EpP5jFzF06qwP7kMbvAj6ph2GsOz3DxWB2PblXVn/qYeHTyXjTR+qT/AEwf+o7zWuXZMopZ6+rCqCSTJYADmScORdNqiZ4jipWFxNgNTdcOHNaLukdbvWGWZNTyOVWuqZmCqxXtyO62o4dQRz54cxDpJjFPEJH0zI2klty2+o33PYeFlyGkgc6wkJO+6bwbPUcHf7KMWN9+TvG/G+85OvjjNS4/jFeerErjfg3T0apbaWni1yjx/wArKt2kpoou17QOgO7833hcD3broDa3EjCKTo5iNVUdTkyutf3vd0PHXU8dgUSVsMbM97js1S3arPZoqVKiHdQPbRxdu9qLWJXhqeOLbo7gdHUYjJR1V3Ft/h0bpob3AdvoNAmKyqkZCJGaX57/AGVhy6Teijbe3rop3tNbga6aa4y9fH1dVIzLls4i3Kx21U6I3Y03vopGIacRgQkGdbQFXFNSr21U3BR7qfac8rcbfG2NdgPReStAqan3IfV3Y37+V+ECprAw9XHq75d6bbKbLCl3ppW7aqk9+U8vsp0H52HCwA38krcjYYW5Y27AKLDBkJc43cdyrJhhSEYEIwIRgQjAhGBCMCEYEIwIRgQkm0uzENao37pKvuSro6nlrzF+X5HXEiCodFcbtO4OxTM0DZBrvzVYGa1FCwir13oybJVILqenaD6J/nXjjL4t0Sjqbz4bodzGf/qfofMbJUdY+I5Z9v5fdWSCZXUMjBlOoINwfIjHn00EkDzHK0tcNwdCFZtcHC7TcKlbQ5gtRUUjUhWWaKRwV1FhoCX5hdOPwx6FglA/D6GqZiYMcT2t10N99G73PYqiqlEssZh1cCdPurPlmXCEPI535n1kkPO3IdFA0A8MZCvxB9a5kEQyxN0Yzl2nm48SrGKERgudq47n84KgbJ5jq0cKbtTUysVlddEjAubfWIs2nC/Hhj0vpHQjKJ6p96eFouwE3c+9hfkNW67225qjoptS1gs9xOp4D8un+f5a1JSVEqVNQXuhBaS9jvBeXI72o8umMzhGKMxXEaemlpog33hYN4WJHlb581OqYDBC97Xuvpx/OaxXNJ6aWjR5u3WoChlZV3lLWG8pUDu3PPofRx+GUOI09ZJHD1ToCbEE2da+hB42HDmO486+WF8YLswd5hNtsc3emgvELyubILX0XvMbdAoPxxR9F8JixCr/AO0fptGvDU6NF+0n0UquqHQx+58R2+qn0c6VVOr2BSVNQQCNdCCCLGxuNRyxWVUE2F1zo7kOjdvqO43BBFxyKfje2eIO4EKm7OUr1D1cUksi9jZEEREYsC4GiAXGgsDj0DHKqGgipJ4Y2kSe8c4Mh/aTYuJ11NzuVUUrHTPkY5x93QW058lr2XzmnNK8E6ySSlm3lCNIzdDfXgNBqLWw5j+E4h/UmVdI5rIwBYlwYBrqOG+50N9uxco6mIwmOQEu14Xumex0C1OWvTsDozxm41BvvA+YuD5jFN0nnfh+PsrGHcNf3j4SO42I7lIoWNmpDGe0KPsp/jSLTyj+io8bg9Xui/BN8YmdIiMLldWU51ncxze5tnO83ZCm6L++0Rv/AGXB8dB6XUv2fZmWiNO28WiZlDgEoVHDvWtpwt0tiv6a4YGVIrWWAkAJBIDgf9O/ae2909hk92dUdxpfh5q0VdUkSl5GCKOJY2GMdTUs1TIIoWlzjwCsXvawZnGwVb+V1WY3WjBgp+DVDggt17McfX8Vx6NhXRWmobS19nycGDVo/wBXPu271VyVUlR7sOjef2/PJW3ZvZyGij3Yhdm9+Q+856k9OOnji/nqHzG7tuA4BdihbGLBOMMJ1GBCMCEYEIwIRgQjAhGBCMCEYEIwIRgQsJoldSrKGUixBFwR0IPHHQSDcLhAIsVTa7YcxMZMvmNOx1MRuYmPlru/A25Ww7Uez1rOrrYw8c9nDuO/qo3UOjOaF1uzgln+EEtISK6kMVzrNEN5G8Tbh8SfDGbr+hzqho9inzAbMeTcdx29AO1OMrjGf7zLdoTSesStgdKaePedSL8SAdDdbgg264zEFHLhFayWvgdlab8gSNRrqDrwupjpG1EZbE4XKR1Gzs8VNTGNUM9K5KhCbOrG7DUCxPTztxxoYOkFFU4hUMmLhDUAA5gBkcBYbE6cj3XFgSobqSVkLC22Zh4cQt23NRJLQqqQy70rC6bh3lCm53rA8wPPjhjojTQU2LudLKy0YNjmFnX00ueRN+WyViD3PpwGtNzwtsnWVZRTruTRwqrbosSp3lFuGuq9LeeKLFcWxGR0lNNKS25uARY+W/P1UuGCEAPa3VJIXNbWyPFOqCBezUbgYne99gG4C/dvrcDxxfyMbg2Exx1EBeZTmd7xba3wi7dSba24FQ2k1FQ5zHWy6bX7z9Fp2KrxBNNQs4bdkJjYCwP1lA4C3G3Xew/0roH1lJDi0bCLtAeNyOR7eV+Vik0EwjkdTk8dF7svXJ+kKwC5WVhusASCVvfUC3M6npjvSGhmOB0bnCxjGoJAIBAtoT2DQa6opJW+1SDmpGykE0VRUjsHWCSQsrNugg3P0b3seXliL0kno6qhpz17TNG0AgXdfQcRppZOUbZGSv8AdOUm/JTdnMnnglnd3j3JnL7i3NiTyY25cdOQxW45i9FXU0EUTX542huY2FxYbgE8tNU7S08sT3OcRZxvYKP8jo6B3mlmPaOSTvNqb3vaNbA8ehxLNZjGNwtpaeK0bbAWG1rW993dwI8UgR09K4vc7U/mwXkGfVFV3aClO5w7abuxjxAHH018MWVL0LZGesxGa5/i3U+Lj9vFINe9+kDNOZ2TXLtiAzCWukNVIOCnSJfJOB9dD0xpoXQ0kfVUcYjb2bnvO6aEBec0pzH0HgrcqgCw0A4DDKkr3AhGBCMCEYEIwIRgQjAhGBCMCEYEIwIRgQjAhGBCMCF4ygixFweWBCrWZ7CUUx3hF2L8nhO4Qeth3fwxLZWzNGUm45HVR30sbtbWPZolr7KV0I/xau3xyWoW/Pm4BP4fDECfDcJqTeanAPNvu+gsEBtQz4JL9+q0PUZrF79HFMOZikt+DXP4Yqpeh+Fy/pTPZ3gO+VvmlirqW/EwHuKwbaiZbCTL6sHnurvD42xBd0EJv1dSw94I+pSv6iR8UZ+a9O2AHvUdcP8AY/8A2xHPQSs4TRf8Tv8A8pX9SZxY7y/yvf8AC8HUUVcf9h/9sA6C1nGeL/id/wDld/qLeDHeX+V4u007g9nl9Ux+0u6PjY4kM6C2I6yqYO4E/UJH9RcR7sZ+S2I+bS+5SwQDrLJvafc1/DE+LohhUX6sr39wDfnf5pJqqp2zQO/VSU2Sq5bfKa5wOaQKE9N7iR6a4s4MPwumN4adpPN3vfNJLZ3/AByHw0TPLNiqKA7whV3vffk77X6964B8gMT31kzxlzWHIafJDKaJutvqrABbEVPr3AhGBCMCEYEIwIRgQjAhGBCMCEYEIwIRgQjAhGBCMCEYEIwIRgQjAhGBCMCEYEIwIRgQjAhGBCMCEYEIwIRgQjAhGBCMCEYEIwIRgQjAhGB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3800" name="Picture 8" descr="http://www.nkau.gov.ua/ukr/Photo/NCAOMU/fot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000504"/>
            <a:ext cx="3643338" cy="2465327"/>
          </a:xfrm>
          <a:prstGeom prst="rect">
            <a:avLst/>
          </a:prstGeom>
          <a:noFill/>
        </p:spPr>
      </p:pic>
      <p:sp>
        <p:nvSpPr>
          <p:cNvPr id="33802" name="AutoShape 10" descr="data:image/jpeg;base64,/9j/4AAQSkZJRgABAQAAAQABAAD/2wCEAAkGBxQSEhQTExQVFRUXFx0bGRgYGB4gGxwgGh8eHyEdGx8cHiggHiAlHCAdITEhJSkrLi4uGiAzODMsNygtLisBCgoKDg0OGxAQGy8mICY0NTI3NDc0Lyw3LDg0NCw0NDg0NCwsNDQ0NDc0NCw0LDQ0LC8vLCw0NCw0LCwsLCwsLP/AABEIAOEA4QMBEQACEQEDEQH/xAAcAAACAgMBAQAAAAAAAAAAAAAABQQGAgMHAQj/xABOEAACAQIDBQUDCAYEDAcBAAABAgMEEQAFIQYSMUFREyJhcYEHMpEUI0JSYoKhsRUzcrLB8DRDkqIWJFNUY3ODwsPR0uE1dJOj0+LxJf/EABwBAAEFAQEBAAAAAAAAAAAAAAACAwQFBgEHCP/EAEMRAAEDAgQCBwcDAwEFCQEAAAEAAgMEEQUSITFBUQYTYXGBkaEUIjKxwdHwM0JSFSPhcgdikqLxJDQ1Q1OCssLSFv/aAAwDAQACEQMRAD8A7jgQjAhGBCMCEYEIwIRgQjAhGBC01VUkSlpHVFHFmIA+JwprS42aLrhcALlVqv8AaHQRXHamQjlGpN/I6L+OJjMOqH/tt3qM6shbxUM7eyP/AEfL6iQX4v3BY8DezDEeU0dP+vUMb43PlugVEjvgjJ9F4c/zRwd2kgjN/pyb37pGK9+N4JGbGcnuafsl5atw0YB3laxmec/5Oi/v/wDXho9JMCH7pPJHVVnJq8Oa5z/kqM/2v+vCx0iwI/vePD/COrrOTVmu0WaJYPRRSdSkgX94nDjMYwSTaot3tP2XLVbd2A9xWabfOn9IoKmIa6r3xYc72XE6L2Sc2gqGO8QD5JPtD2/HGR6phl+39BL/AF4Q9JAV/E938cPyYfUM/bfu1XWVcLuKsdPOrqGRlZTwKkEfEYhlpBsVIBB1C2Y4uowIRgQjAhGBCMCEYEIwIRgQjAhGBCMCEYEIwIRgQjAhGBCUZ7tJT0g+ekG8eEa6u3ko/M2GH4aeSX4Rpz4BNSTMj+Iquy5xmFX+ojWjiP05e9KR1CcF8j8cVlZjuFUJyucZX8m7eLvtfuSWsqJvhGUdu/ko0WxUTMJKmSWpk6yMbegBuB4XIxmqrpxXPBbTNbE3sFz5nT0TzMMj3kJcU8o8thhHzcccYHMKB6k+XM4zNTiNbWOtNI59+BJPpt6KayGOMe6AFjHnEDMEWaJmJ3QA4Jv0sD4YW/B69jDI+F4aBcktI08VwVEROUOF+9efpiHtuw7QCX6hBB4X5i3DHf6PW+y+2CO8f8gQeNuBvvvpoj2iPP1d/e5KRWVSxI0jmyqLk+GItJSy1UzYIRdzjYJcj2xtLnbBQafaCF4WqFLmJOLdm3LiQLXIHMjhriynwCshq2Ub8vWO2GZvrroTwvvwTDauN0ZkF7DsK9o9oKaWMyLKu4pAZm7oBPAHethNT0fxGnmEL4jmNyALOuBvtddjq4Xtzh2nkp9PUK43kZWHVSCPwxWT08sDskrS08iCPmn2va4XabqPXZVDN+tiR/FlBPoeIxJpMUrKT9CVzewE28tvRIkgjk+NoKRvsWkbGSkmlpX+yxKnzBNyPC9tcamk6c1YGWrjbIP+E+Y09FBfhjAbxOLT5hTIc/rqXSqhFTGP62D3wPtRm1/SwxpaPGMLr9IpOrf/ABfp5Hb69iacKiH425hzH2VkyXP6erXeglV7cV4MPNTqMT5oJIjZ4slxzMkHulM8MpxGBCMCEYEIwIRgQjAhGBCMCEYEIwIRgQjAhRswr44EMkrqiDizH+bnwGFsY57srRcpLntaLuKpVRn9XX92jU00B41Eg77D/Rry8/xGI+IYpQYUCJznk/g3h/qPD80KYb11R+n7reZ+i20GUUtFZ3Ze0Y2M0zDfZj0Ldegxha3F8Vxtxjjacg1yMBsB2238fCymxwQU2pOp4lS87zbsNxVXfmlbdjS9gTzJPJRzxBwjCfbS+SR2WKMXe7ew5AcSeHn3u1E/V2A1cdgluZ5rVUarLMsUsVwHMQZWS+l+8xDC+nLFvQYXhWLOdT0rnxy2JbnIcHW7gLHz011so0s89OA+QAt420soe0FWKmqo6bevBKO1ax0cAMVU+Hd4ePhidg1I/DcOrK4t/vRnIP8Ac+EEjt97fkORTVTIJpo4r+6de9Pq3IYJBH3FQxsrIyAAqVINhpw0tbGapMeradz7vLw8EODiSDcEc9+R+imyUsTwNLW2twVc27oWaZJojaSGEyC3PcdfyBJ9MazofWRR0bqecXZLJkP/ALmH52AUDEYiZBIzdov5FY5zmozCOCCI27RTLNb6Cx/RPm4t6A88KwrCnYHUT1U4vkIZH/vF9tR3NOviOC5POKpjY2cdT2W/yt+RSbuSlv8AQzfG7/xxExeIydLAwfzj8rMv6JdOcuH37HfVaacGPIzZbkxNw+2x19Ab+mJMxE3S8ZnWAcP+Vo08SEhvuYdtw+ZS3OKmlTLIVgZO17hBQgSBtN8m2oPI+nhi2wynxOXH5n1TXdV72/wkftAvp26dvamJ3wNpGiMjNp334p9n9RLRUUIidjLvIo3jvlyQbjvX9LeGM3g0FNjGLzGeMdVZx093KARY+7bXnffVTalz6anbkPvadt/NM8yzV6SnEs4VyCA/Z93jp3QxN9fEdcVFDhcGKVxp6UlgNy3N717cyALadh5XUiWd0EWeTXnbRTMuzNJo1kAZA/ASDdY+QPHTpfECuwyakmdEbOy7lpzAd5G3jYp2KdsjQ7a/PRQM52ZinPaLeGcarNHowPU2tf8APxGLLCOk9Zh9o754/wCLtR4Hh8uxM1FFHL7w0dzCjUm1NVREJmCdpFwFTGOHTfH/AOH9rHolDW0OKNvSOs/iw6Hw5+vgq9z5ac2mFxzH1V5pKpJUWSNg6MLhlNwcdc0tNnCxUprg4XC3YSuowIRgQjAhGBCMCEYEIwIRgQjAhKdpNoIqKPfkuzMbJGvvO3QD8zy+AL0EDpTYaAbngE1LM2MXP/VVGlyaWskFTmGvOOm+hGPtDmev49Blsb6WNiaaXDT3ycT/AKezt8uZ7BRukPWT+DeXepO2FfUwQl6dEKqO8x1KjwW1iPG+nTFJ0YosOrqsRVr3ZidBsHd7r3v2WF+d9E/XSzRR5ogNPTwUJJIaqpogxEoFO0nftfeJSxIGm9odPPFm9lVhtBWuYDGTKGaXGgzbHe2o1vqmQY5pYwdfdvr4LzbktFJSVdiUhch7cg9tfwI8yMc6IdXVU9VhxNnSNu3wv9we6/JGIkxvjm4NOvimW01ZE1DK+8pR4yEP1iR3QPG/5eGKnAKOqjxmKIMIex3vdgG9+y3n4p+rkY6mc6+hGiSps1M1HSMhC1UA3l3uYY7243SwsPQjS+L93SOkjxSrilGanl0NuBAy5h36+hF7awxRSGCMtPvt1+tk2WrrJU3GgFMSO/KZFYKOZQC5JtwvYDxxSmjwill61k/XgfCwNIueAcTpbnYEnkFLElQ9ti3LzNwbd35oolbWRpVpKaunCJH2ZRmu5BsSeOp0GLClpJpcNfT+yy53Oz5gA1oIuBa40H4E1I9rZg/rG2AtbilFFPQ04qexqow0xIUsjEIp5Cw1sSfgvTF1VRYxXupvaqZ2WLUgOYM7hx1O1gL95sosZpog/q3i7u/QLVFUwChNGtdDq3vFHFlJ3ivqefQnzw6+mq3YwMTfRP0Gwcw3NrA+A7d7dySHRim6gSjyKtGzVdCkEcJqIJGRd3uuNQOGhN+GMhj1DWTVr6ptPI0ON9WnQ8dvRWNLJG2MRl4JHak22yMZKdUpn7JJVd3RAQeHDdudBvcQMaDonK1sE75alpkc0ta1ziCN981hqbbX08lExAOL2BrDYG5IH2WGczpmFdBTq7LHGC7EXVt7oAQCCLDXxPTBhlPNgODz1kjAXvIaBo4W5mxIsbnjrpzXJ3NqqlsQOg15Izqhd6qmojO8sZPaMrgFgq30LADeBAI189cKwqtgiw2pxVkDY5AMgLb2JNtmnaxI27tFyoie6dkBeSN9ezt4rd7RK5WMNJvKm+waRjwRQbAn1ufu+OI3QiifG2bEspdlBa0D9xtc/QePYl4pKDlgva+55BNoYpIpYlp5e1hJtIrtvlBYkMHvvC9rWNxqLWxTTSQVNNLJXRdXKBdrmjJnN7EFuxtfUgA231Upoex7RE67eIOtvFPnQEEEAg6EHgfPGYY9zHBzTYjjyU0gEWKq75fNlzmeiBeEm8tNfT9qPofD8xoPSMF6UR1gFNiBs/ZsnPsd99udtzVTUroCZIdRxb9lc8izqKsiEsLXU8QfeU/VYcjjQzQvhdleF2KVsjczUxw0nEYEIwIRgQjAhGBCMCEYEJRtNtBHRRb73Z2No419526Dw6nl52BfggMrrbAbngAmpphGLny5qt5JlEjyGsrCGqGHdX6MK/VUdep8+NyThuknSMVANHRm0Q3PF5+3Icd+QD1LSkHrZfi+SsGMWrBYyIGBUi4IsR1BwuOR0bw9hsRqOwhcIBFiuZ5ZlMAqZqKWN99XvFNFfeUGxG9bhYEG5Fhr4Y9ersUrX0MWKU8jchbZ7H2yk63tfje4sDrppus7FBEJXU7wbg6Ebq4ZTlNQm8tRUCaHUBWQEsCPpsfy1v15YwuI4rh84a+ipzFNpqHEBp/3QPnpblxVrDTzNuJX5m8rb96UVGa0EEgSnpxPMCd1YluAfA6gHxUHhi/pcK6QYjFeqnMcZ3zaEjtAsT3OIUV89LE60bczuz8+SaQ0eaVNieyokPXvy/D3fyOJ9N0awil+PNK7t91vkP8AK6ZqqTazR5lSo/Z5C9jVTVFSeNnchfQDUfHF1DUMpxamjbGOwD8KbNKHfqOLu8prTbG0MdrUsRsLd9d796/xwOrJ3bvPy+SW2miGzQpsWRUq+7TQL5RIPyGGzNId3HzKWIoxs0eS8lyGlb3qaBvOJD+YwCeVuzj5lBhjO7R5KBVbFUEl700Yv9Qbvw3CLYdbW1Ddnn5/NIdTRO3alzez+NNaWoqKc3uAr7yeqniPAnCZ5YqkWqYmP7wL+fBJFNl/TcW+KXVuX5hAQzxQV6obqwULKLc7EWv+zc4qpMAoJWuZTyPgzbgElp7xf62XTJOyxe0Pt4FKaOugmqjNDI1NV6q0dQLq3Du8brwHAg6cMQ6qhrqKg9jqohNTDUOj0c3tItr23BHNySyWKSbrIzlfyOx/PwLdlpamnqJcwSxlsBIBvRbvNeF1B094a2+MeuDcQoqeDBX6R3JZfK+/8uFzvsePkuK8Mr31I347i3L/AKp/stBAkTfJgezaRjcggNf6t+KgWUHwxmukU9dLUt9uIzhoFgQbd9tnE6kdqm0bYmsPVbX/ADwTjGfUtGBCrWa5fLSymtoh3v6+H6Mo43AH0xqb+J8Q2/6NdImuaKCud7uzHfx7D2cuW22oq6qmcx3XQ+I5/wCfzvt+Q5zFWQrNEbqeIPFTzVh1GNZNC6F5Y5cilbI3M1McNJxGBCMCEYEIwIRgQoWcZnHTQvNKbIgv4noB4k6YciidK8MbuUiR4Y0uKpeQ0UlTL8vqx32HzMXKJOX3iPzvzsMn0qx1oBw6kPuj43fyPLuHHmdNhr2jp3Od18u/Ack5hzWJpmgVwZFGosfhfhccxe+MlJhVXHStq3stG7Y6eGm9jwNrFTWzxukMYOoU3FcnkYEJTm2ZU9EjSOFUsSbKBvO38T4nF3h2HV+MSNhjJcGi1yTlYPp2AeSizTRUzS46X8yldNlNXmdmnJpaU6iNT85IPtaaA+Pw4HHo2G4RQ4PrH/cl/kRo3/SOHz7eCrnumqvi91vLiVb6DLqWgj7ixwrzZiAT+0zan1OJj5JZ3e8SSnWsjiGmi0naunNxF2lQekMbOOF/eA3P72O+yyD4rDvNvTf0XOvZ+3Xu/LI/SdW/6uj3PGeZV5cbRiQ+mDq4m/E/yF/nZdzvOzfM/a68NNXuO9PBDp/VxM5B8GdgD/ZwZoBs0nvNvkPquZZTxA8L/nkqz7Q2mpKYt8tnZ5GCBfm1HVvcQEaDkeYxNoAyWW2QWGvH6lRasujjvnOvd9lK2KpnqqSOUVtWGNw430azKbHVkJ10PHgRhurcIpS3I31+6VTAyRh2c+n2T39Ayf59Vf8Atf8Ax4jde3+DfX7p/qnfzPp9licgl/z+q/8Aa/8Aix3r2f8Apt9fujqnfzPp9l6+UVQFkr5PvwxN+SrgEsXGMeZ+5Xerfwf6BJs+2UqKkWlNJOQLBmjeKT+2jN8N0jD8NWyI+7mb4gjyNvmmZKdzx71j6JBTHMMuus8Lz0o5hg7IPPQkD7QA6WxU4r0foMT/ALtO4Rzc9gT2gce0a87rkM89Po8ZmedlcMszCKeMSQsGQ9OXgRyPhjy3EKCpopzFUtId8+0HirmKVkjczDopWIKdRgQjAhVPMUfLZzWQKTA5tUxD99Rwv/E9CbendGMaFfEKCpd/cHwOPEfxPby5jtGtPVQmnd10Y907j6roNJUpKiyRsGRwCpHMHF05paS07hPNcHC4W7CV1GBCMCEYEIwIXPsyn/SNf2XvUtIbt9V5eFvELr8DyOImO4gcLw/3DaWXQcw3ift39ijxs9pnsfhb6lOc3eXsnFPumYju7xsBf6Xp+ePN8LjpfaGvrLiIHWwJv2ePHsVnOX5CI/iVPoquZxBRJekqIjvuzkHfsCCVF/nC5JY8tDqcbmqpaWJ0+KyH2iCQZWtaPhuQbE/sDAABx12CqmSSOywD3HDU34/e+6ttJWM08sejKiJdgLd8728vw3TblfxxiqujijoYqgXDnudodbtFrHzuL218FZxyOMrmcAB56/4UfaLPlpgqqpkmk0jiXix6nwxJwDAJcUlJvlib8TvoO35bngCiqqmwjm47BVHZx42qpJq0tU1KPuxwRKXsRqSPoAKTYXNrgnXQ49dFKylpmwUjQyPiTpfv4knjx4dipI3Z5S+U3dy3V/7GuqffZaOP6sdnmPmxG4n3Q3niFeCPYZj26D7n07lOtK/f3R5lSKTZalQhzH2sg/rJiZHv13nvb0thLqqVwtew5DQeiUIGDW1z26pyotoNBiOnV7gQjAhcf9s9QxqoY791Yd4DxZmBPwUYv8IaOrc7jdU2JOOcDsTH2Jztaqjv3QY2A8W3gT8FHww1jDRdjuOqdwwmzgun4pVaIwIRgQjAhGBCoW2GTNSyR1VCAkkkixyRcEkLXsSOAN9L6e9fTW78lPT4jAaarFwBcHi3uP53KHKHQuEkW50I4FTsgz2OqUlQUkU2kjb3kPQ+F+f5HTHluNYHUYXLlk1YfhcNnfY8x8xqrOmqmTtuNCNxyTTFIpSMCFhKFIKtYhgQQeY5i3PTDsfWMIlZcW1uOHLVJNjoVX9mJjl9V8icn5PMS1Ox+i3OM/zxtzY49dw7Em4vR9f/AOazR4+TvH7jgqcMNNL1f7Tt9lfsOKSjAhGBCMCEg22zk01MTHrNIRHEBx3m5+g1+GJFNG1zszzZrRcnkAmKiQsZpudAl2SZelFTBCQAqlpHPM2uzH+eAGPLMVr5sYxAvaCcxytbyHAfftU+CJtPFY8NSUgzWlqEkFdTzhjLuqImWwZWtuKNeOt+XFjca40+HVOHzQnCKyAtEeYl4N7ObfM46bcBvfQW2UGZkzXe0ROve2nMHYfllozKuWuAppIJIaxSChI0XXVgw13bC/jpa5tiRQUL8Eca+GdslKQc2up5DLtmvYDiNbgC6RLKKr+05pbINuzx5J9X1cWW0o4ueCgm7yO2pLHmSdSf+wxmqOkqekOIn9reNto2jYAdg0aOO/MqbJIyjh5/Mn83S3ZjZSqmd6irJiaTiQfnd0/RX/JLbT61tNNb+o5qakhbT0w91u3LvPM+nHVVcUMsjjJLoT5/4+asGwkEcCzUm4qSwyHeNrGRGJMcl+d108Cpwisc6QiS9wR5HiE/TAMBZbUevJWrEJSUYEIwIRgQjAhca9sn9Nj/ANQv7740OEfonv8AoFS4l+oO77pj7Eveq/KL/iYaxjZnj9E7hn7vD6rqmKNWqMCEYEIwIRgQkWf2lmpqdT3hKsz2+ikWoJ6XfdUddehxIh91rnnlbxP+LpmX3nNb238ko202ccN8uo+7UIO+o4SqOII5m3x8wMAENVCaSqF2O/5TzHL84XTU0bmu62L4h6rPKc0Wtpt+JijMpU2sSjW/hxHUWx5biGGvwevEc7Q9oII5Pbf8B5FWUMwqIszDY/IpLmGTzJCs01VO+4N6ZFk3VZRxCW3del+PDS+NHRYxRz1bqakpY259I3FtyDwzXzac7bb6hQpaaRkYkkkJtuL2BHZssth8qBL1hTd7TSJSSxVOpLEkluv/ADwjpfijw1mGB+bJq8gABzuVhYWHL6hGG04uZyLX242HinG0+VfKYGRdJF78bXsQ68LHlfhfxxQdHsVOG1rZXfAdHdrT9t1Nq4OuiLRvuO9Ntjs7+WUqSHSQd2QcLOvHTlfjbxx6jVQ9VIWjbcdyhQS9YwHjxTvEdPIwIRgQqHLJ8szN24xUY3F6GVvePoBb0BxVdKK00eGtgafemOv+kfc28Lpqnb11QXcGfNNs0y9aiJonLBWtfdNiQDe1+hx57h2ISUFQKiIAuF7X1tfS6sZohKzI7ZVaqyGopijUsnbJESwp5Tci4K90+RNhp642dPjlBiLHsxCLqnSDKZWiwNiDr4gX3vxsBpWPpZoSDC7MBrlP0TrIawVCCskiERKkKS1zuDUk6CwLC/kAcZ/GKQ0Mv9MhlMguCRa3vHQDjc27dyplNJ1revc232UPZel/SFW1c4+YhJSnU82HGS3862+rj0PD6AYTQil/8x2rz9PD/PFQA72mXrT8I0H3XQcdUpK84ykyFZYmEdRGCEe1wQeKSD6SHpxB1GuHopcoLXC7T+XHampI83vN0IUah2kXtBBUr8nn5Kx7j+MT8GB6aN4YW+nOXOz3m/LvH4O1cbML5XaH59ye4jJ5GBCMCEYELjXtk/psf+oX998aHCP0T3/QKlxL9Qd33TH2Je9V+UX/ABMNYxszx+idwz93h9V1TFGrVGBCMCFhLKqgsxCqOJJsB5k46ASbBcJtukkm0Bm7lEhmPDtSCIF8Sx9/yS/mOOJAgyaym3Zx8uHj6pky5tIxft4f58FNyfKhAGZmMk0hvJK3FiOAA+io4BRoPMkluWXPYAWA2H56pcceXfU80xw0nFz7OaQZbWioUWpak7soHCOTk3gDr5d7wwxjOH/1agMY/Vj1b2ji38427VGa72abP+12/Yeaz24yztoVbecLG286qTZkuN7TmQBcevXGO6H4kKSrdHlBdILNJto7XLrwBOh8OSk4lB1kYN9Bv2jitQ2pV/mqGFpiAADbdjUcrk2+GmHv/wCXfDeoxeYRAm9r5nuPGwFx469yQK8P9ymbm9AFllgqaeYGpkVxUG3dHdjcDuqPBluL9QMJxA4diFI5uHxlpgF9d3tJ9494Nj3E7bDsInhkvM6+f0PBZZM/yPNGi4Q1ill6CRdSB56/2lxqcBrfb8JbfV8Xunu/b9vApl7OpqSODtfFX/EtSEYEJftBmQpqaac/QQkDqeQ9TYYdhj6yQM5puV+RhdyVW2IoTFSRlrl5fnHJ4kvrr42tjzrpbXe1YnIG/Cz3B4b+t1IoIskAvudfNQa6ur4pppVp+1hPdVN4bw3LjeABJ7xJPAki3C2LKkocBqqSGnfPkmGpdbQ5rHKSRb3dANbA331TEktXHI54ZdvLu4+Kr+WtC8lPJHJL8vMy9qGDC4OsgtbdCgXt4DhjT1wq4YaiGeNnsYYchFtLfB25id9N9jzgxGNzmOaT1l9b+qsO3E7sIaGDR6ht3TgEHHyH8FbGc6E0AlqJMQn1Ee3a48fAepBU7EZDlbAzd3yV7yqgSnhjhjFlRQo8bcz4k6nzxrZJDI8vduV1jAxoaOCl4QlJVl+0dNPI0UcymRWKlDdWuuhsGAJt4YefTysaHOGhTTZmOOUHVSszy2KoQxzRrIh5MPxB4g+IwiOR8bszDYpb2NeLOCRJs7U0/wDRKttzlFUDtEHgGuHUep9cSTURyfqs15jT/CY6l7fgd4HVSVrq5P1lLFL4wTAX+7KFtb9rCMkDvheR3j7X+SXmlG7b9x+6zG0gH6ymq49bawl/X5ouLY57Pf4XNPjb52R13Np8vsvYtrKRr/O7tuO+jp++owGllHDysfkgTxnj8x81yv2qZjFPVo8MiyKIVBKm4vvObfAj44vMMjfHEQ4W1+gVTXva+QFpvop/skzWGnNUZnCXWOw1JNt+9gASbXHDrhrFYnyBmUc/onMPka3NcroibUwtbs0qZL8CtPLb4soH44qDSvHxEDxH0KshO07A+RXgzaqf9VROo6zyog49ELt8QMHVRN+J/kCfnZHWPOzfP8KPkVbJ+sqI4RzEEd25/TluPXcGO54W/C0nvP0H3RllO5t3f5+y2Q7MwXDSBp3Gu9O5kt5K3cX7qjCTUvtZug7NP8rohbx179UzqKhIkLOyoijUsQAPjhprS42GpThIaLlViL2gU0lTHTwiSVnbd3lWyjqe8QSBx0HDriYcPlbGZH2FlFFZG54Y3VW3EFS1CznLUqYZIJB3XW3keRHiDY+mHIpXRPD27hIkYHtLSqrspVs8LQzazQMYpBxvu6BvEMOfPXHn3SrDvYq/rYtGSe+3sPEeB8rhP0UvWR5Xbt0KZZZQRwRiKIWUcuevXr5npikxCvqK6Y1E5uT5aclIhiZE3IzZLNpqqmCr2826EYPuK3eYjhoO9oddLYuej1LiZe40cNy4ZcxGjQd9/d+emw1UWskgAHWutbWw4/VQ9rLzUcdXDo8RSdD4aEj4an9nFh0Xkdh2MPoZdnXjPeDofoO9N1o62nEzNxYq+ZfVrNFHKvuyIrDyYXxsXsLHFp4Ia4OAIUjCUpUn2pOXip6UGxqJ1B67q8fgSp+GJdNKKdklS7ZjSfRRKsZg2MfuKnZtVinp5JOUaEgeQ0HxsMeQYbSur66OE7vdr8yfK6tppBFEXcgq3l1PmEcamGogqksNH4+QYHXpqfhjW18+A1E7hVQSQOudRse2x+jVXxMq2NBY8OHb9/8AK2ZHLJUVpeenWGSCMg2NyxkIsb9AFa2p944ZxeOnocJEVJUGRkzgRf8AaGXvpwJJbfQbDRKp3PlqCZGZS0ed/wAKnbKQfKMxqqs6rD8xH5j3yPLXX7ZxqMLp/Y8Jhh4v98+O3pbyTIPW1D5OA0H1V6w6pKMCFwT2i0PYZhNbQORKv39Sf7e9jUYfJnpxfhp+eCoK1mSY246pjsr7RZ6chKgmeLhc/rF8ife8m+IwzU4ayTWPQ+icgr3M0fqF2HL66OeNZYmDowuCP50I4EHUYoHscxxa4WIVyx4eMzdlJwhKRgQjAhcZ9sagVsdhb5hf33xocJ/RPf8AQKlxH9Qd33TH2JoN+qNtQsYB8y9/yHww1jB0Z4/RO4YPiPcuq4o1aowIRgQq/tftVFQR3bvSsO5GDqfE9FHX4YlUtI+d1htxKYnqGwtud1xHPc/nrH353LdFGiL+yvD149TjSwU8cIswKhlnfKbuKtHsfoN+seU8Ioz/AGn0H4b2IOLSZYg3mfl+BS8OZeQu5Ls2M8rpGBCoedD5Lmsb8I6yPcb9uO1j8Co+8fSFj9GK3CHkfFCcw7juPr4BMMf1VUOTtPFaNqst7SopvnXiSTejco1idN5R01s3G+M30bxH2egqbRte5lntDhe37XHw93aycroc8sfvEA3Bt5j6qNSZNT09Z2YgaVWjU7zJvhGueJIsLg39B1xMqcXxCvwr2h07Y3NcdA7JmbYbAG5sdBzum2U0MNRkDCQRyvYp3kse9FJGUZY+0kVQwK3RiSLDkNSB4AYzmLPMVVFM14c/Kwkgh1nAW1OuugJ7VNpheNzSLC5tw0/Nls9mdQTSGFjdqeV4j6G4/A29Mep1bmyObM3Z7Q4eIUClJDCw/tJCtuIikqjbSntM2pI9bQwvLw0791/NR+GIuNy9Tgs7v5lrfW/yumGjNVsHIEpvW0aTLuSKGW4JB4HdNxfqLjhjyykrJqSTrYHZXWIv3ixty79xwVpJG2RuV4uEtfZinvvRqYX+tCxQ+oHdPqDi3Z0mxDLkncJW8ngOHmRceBCYNFFu0ZT2aLRkubuaA1E/vosm9pa/ZlhqBz05Yk4rhMIxltFS/A4ttre2YA6X4cr6pFPO72brJNxf0W72Ty3pGVv1gkLMDxtIA6t5MpuDj03EmgSjLtaw8NLeCgURvHrv91dcV6mIwIXLfbTQf0ecfajb95f97F3hEnxM8fz0VXiTNGuVWyvZr5VRmWG/bRuQy398aEW6Gxt0NvXECv6Qf03E2wVP6TwCHfxOxv2eovy2ahohPT52fEPVebF7VSZfKQ28YWPzkfMH6yg8GH4jQ8iLyrpW1LLt34H84JimqHQOsduIXXo8zq5lDQ0yIrC6tNKNQRcHdi37j7wxQGOJhs51+4fe3yV1nkd8LfM/ZByysk/WVnZjmsESjj9qTfOnUWwdZC3Zl+8n6WRkkO7vIfe6xl2Sjf8AWT1cnW9Q4B+6hC/AY6Kpw+FrR4D6rhgB3J81yz2mZTHS1SJFvbphDHedmNyzjixJ5DTF5hsrpYiXc+7lyVTXRhkgA5Jl7JcpiqGqe1Xe3RHbvMLX37+6R0GGcVlfGGZTz+idw+Nrs1+xdDbY+kP9Ww8ppR+T4qPa5efoPsrE08fL1P3XrbKQ2AWSqQD6tVN/FyMHtT+Ib/wt+yV1LeBPmUq2lp2oaaSda2rG6LIrGNwWOig78ZJF+Jve1zh6nInkDCxuvePkUzMDEwuDj6FckRajMKjUmSVzqx4ADmbaKo6AeQxb1dVTYbTGWQ5WN9ewcyfzRVDGy1MlhqSm22mWR0aQU0erWMkjEasT3V8gLNYfx1NB0YxKfFXz1sujbhjW8GganvJu25t6aCVXwsp2tibvue381Vi9l9cKWGR5IJysraTJGXWyaWbcuwsS3K3HFpiTOteA1w04E2+enLinKF2RlyDrxXRMvz2nn0imRm+rezjzU2YeoxUvgkZ8QKsGysdsUxw0nFUPafSk0YmT36eRZV9DY/nf0xMog17zE/Z4LT4qLVg5Mw3BusNoBHJStIydoqqJQN4g90XuCpuDa+PLMENRTYm2CN+RxJYTYHfTZwIIvbgrCqyPgLnC4Gv5ZKF2u3EQJSVRViFQyX7xPAbzFib+eL13RLrpnmariDgC5wbbQDc5QGgW46KJ/UcrQGxu10F/ubqfkuYVT1DLUQ9ipjuighh3SASWHPvDTTFZitDhcNA19FL1jg+zjYt3BsACBpodddeKfp5p3SkStyi2nH83RsewizOvh4b4SUD94/F/xxucMlM+DU0nIFvkSB6BRAMlVI3nqr1hxSVQoyHzmqa5+bgRLftbrfw/HFP0veWYTCz+T7+QP3TVLrVPPIWU3aKpqY496liSRtd4MTcD7I03vj6HGMwOnw2efJXyFg4W2PedbeXiFMqnzMbeFoJVWplqK2URPW2Uxl3SJdwpqAEINnvqb73Txxs6h2H4PTmoio9Q4NaXnMHaE5gRdtuVjr2WKrmiaofkdJwuQNLdnNS9p6QUmVGBWvqqXta5Zt4/xxAwGqOK9I/a3C2hdbe1m5QnaqMU9H1Y7vVWivy16fsqmnS7xRrHLCv9ZGo4L9tOK9Rcc8bJkjZLxvOhNweR+x4+aQ5hZZ7BtpbmPzZPsvrknjWWJgyMLg/wPQjgQdQcR3scxxa7cJ5rg4XCxzLMYqeMyTOqIOZ/IcyfAa4I43SOytFyh72sF3FUXbSaXMKRzFTskMfzollurNuA/q4x3tQTq1hY4sqMMp5RmdqdLDXfmfsoNTmmjNhoNdfsq37Ka200sJ4OgYeam35N+GM//tBo89JHUDdrreDh9wPNcwaSz3M56rP2k7PBD8qjACsbSD7R4MPPgfGx5nCOg2OumZ7BMblou09g4eHDs04BKxWkDT1zfFWb2RZ72sDUzm7w6rfiUP8A0nTwBXGixSDJJ1g2PzXMPmzMyHgr/irVgjAhca9sn9Nj/wBQv7740OEfonv+gVLiX6g7vumPsS96r8ov+JhrGNmeP0TuGfu8PquqYo1aowIXGfa1npmqRTqfm4ePi54/AWHnvY0OFwZI+sO5+SpcQmzPyDYKybA5GKenEh1klAYm2oBFwvpxPifDHlHTHGXV1aYW/BGSB2nifoOQ7yrrDaYQxZjuVz7bqt7WtmI1CHcH3dD/AHr49K6K0fsuFQtO7hmP/u1+VlR4jJ1lQ7s0XcdnMv8Ak9LDDzRAD58W/vXxAnk6yRz+ZVxEzIwNW6uyuGb9bFHJ03lBI8idRhLJXs+EkJTmNduEtOzhjH+K1E0NuCs3ax+RWW5A/ZZeOHvaA79RoPofT6gpvqbD3CR6/NQs0q5xBNDWQhkeN17aC5XUEd9NXTz7yjqMORtZnDojqDsfvsfRIe52UtePEKFsjN2lBDwb5vdseB3brY/C2PMOkkQp8al3AzB1xuL2Nx56KbRuz0zeOlvok1TtE9VFH2VJOWDo993uAowJAbnzHLjjRU3R+nwupk9oq4w0tc21/eIcCBccOB4qE+sfUMbkjde4PZoeaZUmZ1b1MYkpzDC28OIYlt0kb1uHA8vXFRU4ZhMOHymCcSzCx2LQBmANr7766nuUhk9Q6ZoezK3XtWUHczqI8BJTMvmVJP8AAfDGj6KyZ8Fcz+L/AJgJqoFqsHmFfcWieXP8kIbM8zbo0S/BSD+7jP8ATdxFJSM55z5Zfum6HWeU9yZ5hnkMEqxysE3kLBmOmhtbz54yVFgVXW0xnpm5rOykDfa9+5TZKmOJ4a820uq1tJnuXyoxWYidVPZyRq4a9tBvAAEHhYm2uNXgODY9SytY+K8JIzNcWFtr6mxJsRvoL96rqqqpJGkh3vDYi/zWe11MWo6GInUzQIT4lGGO9FXj+uVbxtlkP/O1drmH2aNvaPkV0/GhT6pOeVj0tQ65enbSupeaAC6LppLcEbrsfoj3+Oh1NhCxsrAZzYDQHj3d3bwUORxjceqFzxH1/N1O2cpYam1TJL8pmXQhxuiE81WI+4R1a7HrbDc7nx+40ZR8/Hj8uxLia1/vk3Py8PwqyzRhlKsLhgQR4HTEQGxuFIIuLL5/yRjR5iisf1czRt5XKEn43xc45Te3YVKwDUtuO8e8PUKjpndTVDsNvouuZxQCeCSI/TUgeB5H0Nj6Y8PwutdRVkdQ39pHlx8xcLUTxCWMsPFcj2QzM0VdG790BjHKDyB7pv8Asnvfdx7/AFLG1NPdmoIuDz4jzCydO8wze93FfQYOMstCsZHCgkmwAuT0AwAXQuL+1moElTBIvuvTIwv0ZnIxo8LaWxuaeBP0VJiBu8HsU/2P1SxCsd9FAiuely4vhnFml2QDt+idw4gBxPYut4olbKDnmYCnp5Zjr2aFrdSBoPU2HrhyGMyPDBxSJH5Gl3JcDyKhasq1Vtd9y8h8L3Y+vDzIxd4zXtw2gknG7RZvedB679ioqaI1E4B46ldnrqgQxPIdFRC3oovjwWkgdV1LIeL3AeZWtkcI2F3ILj2x9GamvgVtbyb7nqF75v52t64+haotgpyG7AWHyWRp2mSYX53X0JjKrQowIRgQsZOB8sCCqD7OP/D4fN/32xhum/8A4xJ3N/8AiErDf+7t8fmpdPtPSWI7VEKkqVbu2sbeVvLEao6L4uHZuqL763Gt769/mlMrqfbMBbhstLZ3G9TTrDUK4csrxixFgjMG4XBBAHHW+H24JUQYfO6rpy0tAc15uDfM0Fu9iCCTtpbdINUx0zBG+99CPArCvS2b5c3VZh8EY/xxf9C33w6pZyc0+f8A0TVYP+0xnvV+xeJxc92fXdzHMwePaRn0Ic/xGM9041pqM/6//om6DSaUd31We0VfRxTx/KkBJjO6zLvAa8LAE3PW3LFTglFi9TQP/p77AP1AOUnTe5I07E7VS07JR1w4d6QUeeZatPMrKrMzyncEZuQztugNu2XubttdMaSpwbpDJWQujcQ1rYwSXiwIaM1xmudb3097uUKOpo2xOBGpJ4dptw5J3ti47OibgvyuE+Qs38MVHQ1rm4nUNcbnq337TmapWIEdXGf94fIq1Z9mbqUp6exqJQd2/uxqPelfwF7AcyQOuNjDECC9/wAI9ewfmgSJHke63cqTkuUpTJurdmY7zyNq8jHizHqfgOWEyymQ3PgOSUyMMFgteZZHHK3aqWimAsJY7BvJrgh1+ywIx2OZzRlOo5H808Fx0QcbjQ81GGZzU+lUm+n+XhUkf7SPVk8SN5eemFdWyT9M68j9Dx9D3pIe5vxjxH2XJfaRGny1ponVkmVZFZDcXtumxB6rf1xf4eSYcjhqNFT1oAlzA7rp+SVvbU8UvN0BPnbX8b48Exej9jrpYP4uNu7h6WWpp5Osia/mFzL2kZX2VUZAO7MN77w0YfkfvY9Z6E4kKrDhC4+9H7vhuPt4LO4rBkmzjYrp/s5zQ1FBEWN3S8bfc4X8dzdPrh+vi6ucgbHVTqSTPECVD9qedfJ6MxqbST9wfs/TPw7v3sOYbB1k2Y7DX7JFbLkjtxK537Qz36T/AMlD/vYtsP8Ahf8A6j9FW1vxN7gtuxn9BzX/AFKf8THKz9aHvP0S6T9KTu+66fsFnnyukRybyJ3JP2l5+osfU9MUtbB1MpHA6hWdLN1sYPFVr2x5zuRR0qkXk77jnuqe78WF/uYmYTDmeZDwUXEZbNDBxUD2WZXuxvUMNXO4v7K8T6tp93GI/wBoGJF8zKJp0b7x7zt5DXxUnB4LMMp46Jn7R63s6NlHGRgnpxP4C3riq6D0fX4oJDswF3jsPn6KRikuSnI56JP7GMv3pp5yNEQID4ubm3iAo/teOPU8Xks1rOeqqcNZqXLreKFW6MCFpq6tIlLyOqKOLMwA+JwprXONmi645waLkpI20DT3WjiMo5zSXSEeIJG9J9wEeOJHs4ZrKbdg1P8Ajx8kz1pdowX7dgkHs5/8Ph83/fbHnnTf/wAYk7m//EKThv8A3Zvj81LqIaGE7sgp0Y69/d3jfmb6+uIkNRjtY3PCZXAfxzW04e7p4JTm0kRs7KD22Xj5cDNTvDFCI1Yu0i2BN0dQAANRdgb35YWzEXtpKiKrmkMjhlDHXIHvNNzc6HS2yDCDIx0bRYa38CFqzFv/AOplo5jt/wAY/wDtjQ9CgfYqs9rPqmaw/wB+Md6veNAlKgUS7mb1yk6ukbgeAAH8+eKXpk3NhlO62ziPMH7Jqj0qXg8QFM2hqooQsjRdrKe5GgF2Y8bDjYcybYyeCU9XWZqdkvVxD3nuvYDhc7X5AXUuqeyOzi27tgEikqayzNPl8TQ2O8qle0A527xubcgB6Y0bKfCQ9rKTEHiW+hN8pP8AwgW7yR3qEX1FiZIRl9fn9FI25KyZeksZuqtHIhHQ6D8GxF6I9bT44+Gb4iHtPfufUJzEMr6YPbsLFWTYwGZZK1x36hiVB+jEhIjX4XY9S2NxV+4RCNm/Pimqf3gZDx+XBWTERSEYEIwIXMfa9kMaxpVRoFbf3ZCotfeFwzW5gi1/tYucKqHFxjcdOCrMQhGXOAsvZfW79K0Z4xubeTd7897HnfT+j6qvbOP3t9W6fLKp+ESZocvIrV7U5ouwRGJ7Xe3kA6DRr+Fj8QMPf7P4qn2qSVg/t2s7v3Fu3n2FIxhzOqDTvwSj2VbQinneGQgRygneJsFKKTc35EC3mFx6PidOZGB7dx63VZQT5HFp2KQ7YbQNXVDSnRB3Y16KP4nif+2JVJTCCPLx4qPUzmV9+Cmbeyb0lLbh8jh/I4boBZr/APUUusN3N7gs9k6gLR5mDzhT94r+bDCasXmi7z9EqmcBFJ3KT7K867CsERPcn7p8GHun43X72E4nBnizDdq7QTZJMp2KX+0GaV66ZpkZO9uoGFu4ugK9QeNx1OHaAMbA0NN+fem6wuMpLgr9sBmUctIiIN0xAKynrx3vJjc/HHjvTLD56bEXSym4k1B9Ld408LFaHDZmSQhreCq3tVrd6aKEcEQsfNz/AMlHxxr/APZ9R5KSSoO73W8Gj7k+SrcZku9rOQ+asns2rUpqMDs6h5JHLkJBIRrYL393ctYA+9zONBiDHSTE3FhpuPle/ou0RDItjc9hVo/SdXJ+ro9wfWnlVf7se+fjbEHq4m/E+/cPvZSs8h2b5n7XWJyyslHz1WIxzWmjCn+3IXPqAMd6yFvwsv3n7WRkkPxO8h97rZSbK0yMHKGVx9OZmkb03yQPQDHHVUjha9h2afJDYGA3tc9uvzTHNJN2CVr2tGxv0sDhqMXcAnHmzSqRsneHLEYC5EbuB4kswGML0hDavpC6NxsC5rT/AMoKXSXjowRyJ+ayyzZWnaMPKvbSSAM8jEm5YX0sdB0tjuI9KcQjqHRUzuqjYS1rQBoAba3Gvbw7EmHD4SzM8ZidSVnleWfJKgRxMexlRm7NjfcZCuq87ENr42w1iOJf1bDzPUNAmjc0ZgLZmuzaHtBFx2X03SoYPZpgxh91wOnK1vuvJUD5xSC+scMjEeYZf4/hjRdEGluEzOt8TwPIBM1WtUzsBV9xcp1UTOF7POom0AmpivmVJP5BcQekUXXYG/8A3Hh30+pTEZy1gPMWUjPonV4qmNDIYd8GNfeKyAXK9WBUEDmLjGGwWWGSOahmeGCXLZx2DmkkX7Dc3PA2Km1Ic0tlaL5b6dh5JXLte8ncp6SdpDoO0XdUeLG/Aenni6Z0Rhp/7tdVRiMfxNyewf4BPYoxxB7/AHYozftU6XJiMuNMTvMIbafWAvp4b2KyPGGOx4VzdGl//KdNfDdPmnIpeq42Tf2e1Qky+mI+im4fNCV/hf1x6XXMLah4PP5qHSuBiarFiIpCMCEYEJLtnl/yiiqI7XO4WXzTvD8Rb1xIpJOrma7tTNQzPEWrkvs1zNYah1dgqSRnUmwuneBJPDu72GunGHPqqBr4mkuY4aAXJB02HbZV+FTCOUhxsCPl+FLdscx+U1cjqd5QQidLLpp4Frn1xa9G8PNBhscTxZ27u86+gsPBR66brpyRtsFdsygyyloJIlanlqOyIuCrvvnS9xcrZuHC1sdjdVSzhxuG37hZS3tgjhI0JsuXYvVUJnnsaAw7nbWMCE9txuQfc/0fT1xHgJIde252+vanpgLi19hv+bIyxfmKo2lNkS5RlCD5xf1gOpF7WtzHqCU/3GbcflwRH8Dt/wAPFLUcgggkEG4I4gjgRh8gEWKZBsbq9Z5RQSUvbu+Zl+zDRmbvxXa1hvhN0A+Y5eWKqCSRsuRoZa9jbQ/P7qylYwx5nF3jt8ko2EzxKSdjKSI3WxIBNiNQbDXqPXFZ0twaXE6MNgF3tNxsL8CLn80ScOqmwSHPsVAz2rNXVyOmvaSbqcrjRV48Li2LTB6P2DD44Hbtbr37n1umKmTr5y4cSvoWgpRFGkS+6ihR5KLYoHuLnFx4q/a3KAAt+EpSMCEYEKte0Wu7Kgmt70g7JRzJfSw8d2/wxLoWB07Sdhr5KPVOyxHt0WuEpTQwxsQAAkS35m1gPwx5DI2bEaqaaIXPvPPYL3+oVkC2FjWu7At9FSLEgRL7ovYE8ATew8BwA6YjVlXJVymaS2Y2vbS55ntO55lLjjEbcrdkoyamDVEsxneV0BiKMu6EuQbAW8BY8xzOL/F6h0dDFStp2xscRIHB2bPoRv4m44HSwUSnYDK6QvJI0ttZGz6dpm9TJyhgWPhzchuPo3xxscCi6nBIgd3uc76fKyjPOarceQAV5xMT6o/tI+akoargI59xj9mQC9/RT8Th7qPaqSopuLmG3eNvVRah2R8cnI/NTNoZ5Y6eSSEXdLMARe4BBItx1F+GuPKsDgpqitZDVaMdcXvaxI0PnbfTmrOqc9sRdHuEjjjzSoHeeGlU/VXef8SR+I4csaF0nRmgd7jXzuHM2b8h8j4qGBXSjUhnzXuQ1zQTGhLNUyXLmTQBVaxbfuxIIPL7Q4Y7jNFHXUgxYAQstlyWvmIvly2AFiOPCx3simlMUhpycx3vy71p2RzcUNdPRSndieTejbkpa1geQBBAv1A6429NJ/UMOhq26uy2PeND6g+Chsd1E7oTte4XTcRVPRgQjAhK85zuOnshDSSv7kMYu7enJerGwGHooXSajQDidgm3yBunHkvn3NqRoZpI3TcZWN1uDu31AuNDoRrjVwvD2BwN1nZWlryCLKfnmzE9IiPIFKtpdSSAejaC1/4YqML6Q0WIyvihJzN4EWv2jXzT9RQywNDnbFTZNsGfL2oXjX6AWRbDRWVrMLanS1xbx64nCiDagTNPPTwQasmHqyFWMTlEVp9oCASUlv8AMof97ECgPuv/ANR+imVos5vcF7sqgNDmmnCOL99j/AY5VH+/D3n6LtOLwyeCquLBQk3rto6ianipWYdlGAFVRa9tBc8TbEZlNGx5lG5T76iR7AzgEwk2NdKNqqV+zIFxGV1sSALm+hN+FunpnGdLIJsUbQQMzg6ZwdNiTYW1A53/AMyjhzmwGV5t2LRsHlAqq2ONr7gu7WJBso0sRqO8V1GNBXTGKEkb7KPSRdZKAV2MZDLH+orJ16LJuypw+0N/x9/Ge69rvjYPDT5aeiu+qcPhcfn+eaBU10XvxRVC/WhYxvb9iQlSfv8APBlgdsS3v19R9kXlbuAe7T5/dTKDPIZW7O5SX/JSKUfzAb3h4rceOG3wvaM245jUJTZGuNuKZYaTipO2Enb11HSjUR3qJB+zon43+Iw1iVT7Hhc8/FwyN73b+mvgo5HWTsj5alZ57k8VYVjkdhud4qhAPe0BNwdNGt6489wfF6rCWunhYDn93MQSNNSBYjmLqbVU0dSQxx21sPzvSxtmqiEXpq2RQPoy2YfHgPhi5b0loKx1q6ia4nizQ+W5/wCJRjQzRj+1KR36/nkp2yO8YGmlILyuzMw4EDugjw3VB9cV3Sjqm1jaSnaQyNoaAdwT7xv23Nin6DN1Zkfu43+n0W/2aR70U9VzqJ3YH7KmyjyB3sejzQ+zxxUw/wDLa0eNtVCpvezSfyJKuOI6lJFtxlfyminjAu27vL+0neA9bW9cSaOXqpmuTFSzPGQluztd8opIpL6slmI+sNDb1Bx5VjdH7BicsVtA64HCx1Hpop9NJ1sLXcwktHk9ZUKflVU8agldyJQrNum28Wtwa1+YsRjQVWMYRQSXw+ma5xAOZxLgLi9gL8L2OoIOihx09RMP7zyBtYaeqjx0tJQ1dOIHG85aKRd/eNmAKsddO+AOXveGJT6jFMZwuoNXGcrQHsOXKPd3A5+6Tz231SAynpp2dWdTodbqTthGsM8NU678JBgqFIuDG+oJ8jr5hcL6D1xfHJQk2d8bO/Yj5eF0rEWBjmy8Nj3KwUta9DupOxkpTbsqjiUB4LMenIS8OF7ccatzBPqwWdxHPu+3kkBxj0dqOf3+6s6MCAQQQdQRwOIakJTnuZOhjggAM8xO7ve6ir70jeC6WHMkDD8MYIL3/CPXs/OCakeRZrdytuT5NHTgkXeV9ZJX1dz4nkOijQYTLM6TTYDYcAusjDNePNcr9sGX7lWkoGk0Yv8AtJ3T/d3cXmEyZoi3kfn+FVOIstIHc1cNl51qaGLfAYFNxgwvcp3TceNr+uPGsfikw7GJeqJaQ7MCNLZtdPO3or+kcJqdubXS3kkmf7AwGOR4N9HCkhAbqSNbWNzrw0OL/B+nFb18cNVlc0kAm1iL6X00046KHU4VEWl0dwVy/HrazitftCa70f8A5KH/AHsV+H/C/wD1H6KZWn3m9wXuyZtQZp/q4vxZ8FX+vD3n6JVN+jJ4KqIhJAAuSbAdScTnODQSdgoQBJsF2zIdmoKZV3Y1MgAu51a/OxPDXpbHguMdIq3EJHh0hEZJs0aC3C9t/G619NRxQgWGvNJPalW7tMkQ4yPr5Jr+9u4vv9n9J1lbJOf2Nt4u/wAAqHjEuWIM5n5Lz2LZfpUVB6rGvp3m/NcehYvJq1nj+eqg4azRzl1DFKrRGBCi5jl0U6bkqBhxHUHqpGqnxGuFskcw3aUl7GuFilEFc1G/Y1MheIozRTt71kF2SUjQsF7wb6QDcxq+5glGaMa8R38R+aeKaDjGcrzpz+6QbHK0zT10gIaofuA/RjXRR/PQHGJ6bVwMsdBGdIxc9rj9h8ynsOYSHTO/dt3BLXou0jfMVqWhc7xBFim4psqFeZsBp1PDE1tZ7PUMwJ9MJGDKCNnZiLucDw3PgN1GMWdhqxIWnXutwFvzXgvZs4qSqQVlGH7awUhrKSdQGtexHE68jpjkOD4c176zC6wt6u5IIuQOy9rjgNDfTVddUzECKeK+b87U22tqhS0LhAFuoijA+1pYeS3Ppih6N078Sxhr5TexL3Hu19TZTKx4hpyG9wVr2ey/5PTQw80jUHztqfU3OPQ55Oskc/mUxEzIwNTDDScRgQqBkUXySsqaI2CE9vD+y+hA/ZNh6HGd6aUnXQxV7dx7jvm0/P0SKF3VyOh8Qteb7NSz1DHt5I6dlBZUbUt7pFuABABvY+WK/DeklNRUDR1LXztJAJGzdwb2ubEkWuOd12eifLKfeIYeXNL9ocpo6KCyRb0792LUly31h0sbHTwHPFlgmLYvi9beSW0LdX6ANtyPftqdrngmaqCnporNb7x253VniQVVKFmRl7RLOjAgg8+I5HUHyOMhK84XiJfSvDsjrtINwRw25jQ+IVi0dfDZ4tcahR9hK9k38uqNZIR82TwkiPC3kNLdNORx6r7RHWQMrYPhfuP4u4j87+KrIczCYX7j1CYS5RNS3ahIKcTSyHuf7JuMZ+zqvgMOiVkuk2/8h9efzSjG5msfl9uSUbPZ6tRmsu/HJDIKYIqSaEFW3nAHO91IPMKTh+eAx0osQRe+nomopg+c3FjZXvFapqovtgoN+jWUcYpAT5P3T/eK4s8KkyzZeYUHEGXivySD2WZkOzmhZgN1g4ueTaH0uB/axken+HPdNDURtJLgWm2uo1HpfyTmDzDI5hO2qsNftfRxcZlc9I+9+7p8TjMUfRTFqmxbEWjm73fQ6+inSV9Ozd1+7VcezGRGlkaIEIWJUHiATw0x7fRslZAxsxBeAASNiVlZS0vJZspWdZp8o7DQgxwJEfHcJ19QRhUEPV5u0k+a7LJnt2Cy9y/Neyp6qG1+3EYvfh2b73rcaeuCSHPIx/8AG/quslyxuZzso2VVYhmjlKb4Rg27e17ajXz19MNV9M6qpZIGuylwIva9r6bJMMgjkDyL2XUqDb+kksHLRH7S3HxW/wCNseRVnQXE4bmLK8dhsfI2+ZWljxWB++ipXtBzdaipHZsGjjQAEcCTqSPwH3cb3odhUlBQHrm2e9xJB3FtAPQnxVRidQJZfdNwAur+z3LuwoIVIszjtG831F/JbD0x2uk6ydx8PJWFIzJEArHiIpCMCEYEKh7fyislhy6M3O8JZmH9Wqi3xO9+XXDsla3DKV9bJ3NH8nHb/PZfkokzeveIB3nsCk5hnEVKBGqO5VRaOJCxVeAvyUWGl+mPNKHBqrFHGoke1ocT7zzbMeNufbbQKwlqY4BkAJtwAvZVChyOmrElWnnlVhdhBIbBG62HEcrjhzxu6zHMRwmSJ1bCxzToZG6lw8djxsdDrbsqI6SCpa4ROIO+U8FbMqoqkuslW0ZKCyLGDa5Fi7E/StcaaanGIxKtw2OF0OGtcA83cXWvYahotwvqb6mw1KtoIpy4OnI02t8+9Q6pPlmZwU41jph20nTe03R58PQnpjV9EaP2XD5Kt3xSnKP9I38zfyCi1TutqGxjZup710LFunkYEIwIVR9oNGypHWxC8lKSxH1oz74Ppr4a4ebBHVRPo5fhkFu48D5qNUZmWlbu35cVLpqtZIllj7ysu8tuJuL2158sePT0j4Kk083ukGx5Dt7uPaFbNkD2Z26gqitltbLK1Q9O3bBh2V5VCRhTcCwJL9Dw4k8eHpDcRwalpm0UVQOpsc9mOLpCRY6293mN+A2GtN1NTJIZXM97hqLD7qwfpiojmj+UxJFDJ83cSBrSG5BJsLAgEedtcZf+kYfUUsgoZXSTM9/Vpbdg0IAubkXB7drKd7RMx7etaA06b31W7abKnkCTwHdqYDvRnr1Q+B/nicJ6MY2KCYwz/oyaO7Dwd4cezuCVWU5kAez4ht9k/wBls/SthDgbrr3ZIzxRhxB8Oh/jcY9EqIDE617g6g8wo0Mokbfjx7Eq2nyaJ6unlkBAkHZdops8cg78bKw1H016Est8PU8zxE5reGtuY2P0Pmmpo2l4J7u7kpy1NVTaSoaqIf1sQtKB9uPg37SG/wBnDeWKT4TlPI7eB+/ml5pGbi49fL7eSMwqIK+knihdXLRsN36SsOG8p1UhrcRgY18ErXOFtUPLZYyAuGUWSVExtHBK/kht01NrDXrjTvqImfE4KhbBI7YFWjLfZhWSWMhjhH2m3m+C6fjiFJisLfhuVKZh0h+LRO5/ZKBE25UFpraXUBD4EXJHS9z5csRhi5zat09U+cNGXQ6qmZDstLPWfJHDRlSTKbaqo5+ugB4d4Hhiwnq2Mh61ut9lChpnPlyHTmsJtlpxWtRIu9IG0PLd4hyeQsQfw44UKuPqRMdvzRcdTP63qwulQ+y6k7FUcyGUDvSK1rn9k3W3pfxxTHFZs5ItbkrMYfFlsd+aRZl7JpBcwTq3RZFKn+0twfgMSo8Xb+9vkmH4af2lV+LYKsE8cUkLBGcBnUgqFuN4kg6WF+OJRxCHIXNdryUcUUoeARou7IoAAAsALAYzCvllgQlVXtFTxtudoHktfs4gZH/spcjjzw82nkcL2sOZ0HmU26Zg4/X5KvbU7Q1CRX3TT753Yk0aolY8Aqi6Ri5F2O8fAEjEmGGK5LjcDUnZrRzPP071HmmcByvtzKx2SyH5LES53ppDvSte9z0vztc68ySceX9JsdOKVP8Ab0iZo0fXvPoNOasKKl6hmvxHdadnsxCzVFPKQs3aswv9NW90jrZbC3QDEnHcOdJS09dTDNDka021yEb37zc3537Lt0kwEj4n6OuT3rLP6BRPTTR2WbtQunF0IO8D1stzfCMEr5HUVTSz6w5Cdf2OFstuVzpbidea7VRASxyM0de3eOKbZtmC08LzPwQXt1PIDxJsMUWG0ElfVMpo93HyHE+AUuaURMLzwWHs+ypooDPL+vqW7V/AHVV8LA3tyvblj2Go6tmWCL4GDKPD88VVUzCGl7t3aq04jKSjAhGBC8ZQQQRcHQg4ELnWUA0FY9Ax+ZkvJTk8gb3T8/UX+lim6XYYKumGIxj326P7RwPh8u5MUchhlMB2Oo+359U4z7PEpEDyK5BNhui+vIHXS+vwOMXg2CzYrKY4XNBGpubacxprbj3hT6mpbTtzOBVb+SvXToK4NEhXfhgBsG67zcd8CxtobHlrjWe0wYLROfhJbI8HLJIdSOVhtlJ0BuRccTYqv6t1TIBUXA3A+/b+c07yPPIpJJKZW3mhAAYtvb6gAFr24g6H44zuL4JVU8DK+RthLckWy5CSSBa50I28u+ZT1LHuMQPw+N1Fz2glp5RXUY+cGk0fKVfIfSHx9RY3fRbH2BvsFa73P2OP7TyJ5cuW22zNZTuaeuiGvEc0/wAuzSnzWlYKxBIG8v042Gqn0YXDc7Y2ckUlLIL/AOD+cUyyRlQzT/op+R17SK0cthPEd2UDgejr9lxqPUcQcNSxhpu34Tt9u8f5Tkb76HcLLM8jgqCDLGpYcHHdceTrZh8ccjmfHo06enkuvja7cKD+hqmP9RWPb6tQglHlvAq/qWOHOujd8bPLT7j0SOre34XeeqGqcwTjBTTeKTMh8910Yem9gy05/cR4X+R+iLyjgD42+i2rnMoJD0VQLc1MTD0+cB/DCepZwePX7LvWO4tPp91rTO498uaWqVyApb5M5JAuQLqDoCT8cK6l1rZhbvCSJW3vlN+5ZjOoQxfsKgMQAW+STXIF7Ans72Fz8cc6h9rZhb/UPuu9a297HyP2WEm06jhS1reIp2H71sdFMeLm+Y+i514/ifJH6bqGv2dBN4do8aA+feYj4YOpjHxSDwBP0C71jzsw+gXva5g/COlh003pHkI8wFQfA4LU44uPgB9Si8p4Aev2R+i6t/1lbu8NIYFW3heQyE4OthHws8zf5WRkkO7vIfe6x/wShb9c09R4TSsV6+6LJ+GD2p4+ABvcPrv6rnUNPxXPesM8ziny2IKka77aRQRqAXPAaKNBfnb4nTBHG+clz3aDUuOwHiuSSMhboNeAHFJsjymVpDV1hDVDCyqPdiX6q+PU/wDcnBdJOkbaoex0ekI3PF57ezkOO/ICTSUrmnrZfi+SsGMarBK87yCGqt2qneXg6mzDwv088XWE4/W4WT1DhlO7TqD+dhUWoo4qj4xrzXuV5HFAd4F3e1t+RizAdBfgPLBiWO1Vczq35WsvfK0ZQTzPPxK7DSsiNxcnmTdLDF+ka0Q8aalO9L0eTknkNb+o6Y3HRnDDh1IaqQWllGn+63n4/btUGof7RLkHwt37Sug4tE8jAhGBCMCEYEJDths4tbEADuTRneik5q3TTWxsL+QPLEinn6okOF2nQjmExPCJG9o2KR5FmAqo3gqUAniIWWM9QdHHgTY3HA+hx57jmFy4LVCopXHq3Xyu5X3afDnuPFSaaYVDCyQe8Nx9UvzGnqK2d6WUJFFEQ5dRdnBuFKE+7pcHjbUa4sKKegwajbiNOXSSSXaGk2DCLFwdbfWxG1xY6JmVktTIYX6Aa34nu5KxZZlMNOoWKNVA521PiTxJxlK/FqyvkL6iQm/DgOwDZT4qeOIWYLKbiuTyreb7NHtflVG/YVA4/UfqGHjzOt+Y542eBdLH0sYpawZ4uH8m93MdnDgbaKuqKHM7rIjZ3oVjHtIzyIJkFNXxiwDG0U6nigbgN46i97NaxOoPoEHUzxdZTvzxHiN2ntHPn2ctFCMrg6zxlePIq7ZZmCTxiRL8SCp0ZWGjKw5MDoRiLIwsdYqWx4eLhS8ISkYEIwIRgQjAhGBCMCEYELxmABJNgOJOBCp+Z7ab7mDL0FRLzk/qY78y30vIfE8MOz9RRRddWvyN4D9zuwBRuvMjskIufQLXk2Q9m5nmcz1Le9I3L7KD6I5f8uGPO8c6Sy4gOpiGSEft59rjx7th27qbTUgjOd5u7n9k6xmFNRgQjAhV7aXNZN5aSl1qZefKNebt004fHoDsei2Atq3e11Q/ss/5zy7uflztX1tS5v8Aaj+I+is+zWRx0UCwx621ZubMeLH/AJcgBjd1E7pnl7v+iZhibE3KE1wynUYEIwIRgQjAhGBCrW1ezzSlammISqiHdPKRecb+B5Hl+ThEU0TqaoF43b9naO0JiWN1xJHo4evYomQZ2tSp0KSobSRN7yMOPmL88eY45gc2FzWd7zHfC7gR9DzH0U+mqmzt00I3HJNcUakowIRgQo2YZfHOhSVFdTyPLxB4g+IxMoq+popetp3lp7OPeNiO9NyRMkbleLhV2lyOpoZGkoZQ6NbegmJsbaCzDmBoOGg58Mb6j6aU9S0R4gzKR+5u3iN/K/cFWGhkiOaE3HIplD7QFjIWtp5qZuG9bfj9GGvwB/jjSQRQ1Tc1JK2Qdh18RwTZqchtK0t+SsmW53T1H6maOTwVhf1HEfDCJIZI/jaQn2SMf8JumGGktGBCMCEYEJfmed09OLzTRx+DML+g4n0GHY4ZJPgaSkPkYz4jZVuXbszd2hppJ+XaN3Ix6nU26aYKk01EL1kzWdm7vIJhs7pNIWk9uwUKTIqmr1r57px7CG6x/ePFv51xmK3ppFDdmHR6/wA3b+A+/knm0D5NZ3eAVgo6RIkCRoqKOSiw/wD3xxhKqrnqpDLO8uceJ/PRWTI2xjK0WC3YjJaMCEYEJHtJn3YbsUS9pUyaRxjx+k3h+dugJGm6O9Hn4lJ1kvuwt+I8+wdvPl32BhVdX1Qyt1cdgmux+zfyRGklbtKmXWWT/dX7I/H4AekTStIbHEMrG6AclEgiLLucbuO5VixHT6MCEYEIwIRgQjAhGBCMCFV9qdlzMwqaZuyq0GjfRcfVfr0v/IeBiliNPUtzRu3HLtHIqPJEc3WRmzh696X5DtCJmMEy9jUpo0Tc7c06jn/zGuPO8e6My4d/eiOeE7O5djvvsew6KXS1gl9xws4cPsnuMupyMCFV8zzSoizCGBWQxTAGzL7tr71iLG9hfW+pxs8PwzDqjA5auRrhJESLg73tluDcW1sdBoFWzTzMqmxgizk3qc7ijnWnckSMAV7pIN7jle3DnbFHT4JV1FG6siALGmx1sRa3O19+BKlPqY2SCM7lbaPMYZwezkSQcwCD8RxHrhiqw6toHAzRuZyNreR/ylRzRyj3SCoVdspRy6tAgPVRun+7bE+k6UYrTaMmJHJ3vf8AyumpKKB+7R8vkoUmxy/QqqtB0EpP5jFzF06qwP7kMbvAj6ph2GsOz3DxWB2PblXVn/qYeHTyXjTR+qT/AEwf+o7zWuXZMopZ6+rCqCSTJYADmScORdNqiZ4jipWFxNgNTdcOHNaLukdbvWGWZNTyOVWuqZmCqxXtyO62o4dQRz54cxDpJjFPEJH0zI2klty2+o33PYeFlyGkgc6wkJO+6bwbPUcHf7KMWN9+TvG/G+85OvjjNS4/jFeerErjfg3T0apbaWni1yjx/wArKt2kpoou17QOgO7833hcD3broDa3EjCKTo5iNVUdTkyutf3vd0PHXU8dgUSVsMbM97js1S3arPZoqVKiHdQPbRxdu9qLWJXhqeOLbo7gdHUYjJR1V3Ft/h0bpob3AdvoNAmKyqkZCJGaX57/AGVhy6Teijbe3rop3tNbga6aa4y9fH1dVIzLls4i3Kx21U6I3Y03vopGIacRgQkGdbQFXFNSr21U3BR7qfac8rcbfG2NdgPReStAqan3IfV3Y37+V+ECprAw9XHq75d6bbKbLCl3ppW7aqk9+U8vsp0H52HCwA38krcjYYW5Y27AKLDBkJc43cdyrJhhSEYEIwIRgQjAhGBCMCEYEIwIRgQkm0uzENao37pKvuSro6nlrzF+X5HXEiCodFcbtO4OxTM0DZBrvzVYGa1FCwir13oybJVILqenaD6J/nXjjL4t0Sjqbz4bodzGf/qfofMbJUdY+I5Z9v5fdWSCZXUMjBlOoINwfIjHn00EkDzHK0tcNwdCFZtcHC7TcKlbQ5gtRUUjUhWWaKRwV1FhoCX5hdOPwx6FglA/D6GqZiYMcT2t10N99G73PYqiqlEssZh1cCdPurPlmXCEPI535n1kkPO3IdFA0A8MZCvxB9a5kEQyxN0Yzl2nm48SrGKERgudq47n84KgbJ5jq0cKbtTUysVlddEjAubfWIs2nC/Hhj0vpHQjKJ6p96eFouwE3c+9hfkNW67225qjoptS1gs9xOp4D8un+f5a1JSVEqVNQXuhBaS9jvBeXI72o8umMzhGKMxXEaemlpog33hYN4WJHlb581OqYDBC97Xuvpx/OaxXNJ6aWjR5u3WoChlZV3lLWG8pUDu3PPofRx+GUOI09ZJHD1ToCbEE2da+hB42HDmO486+WF8YLswd5hNtsc3emgvELyubILX0XvMbdAoPxxR9F8JixCr/AO0fptGvDU6NF+0n0UquqHQx+58R2+qn0c6VVOr2BSVNQQCNdCCCLGxuNRyxWVUE2F1zo7kOjdvqO43BBFxyKfje2eIO4EKm7OUr1D1cUksi9jZEEREYsC4GiAXGgsDj0DHKqGgipJ4Y2kSe8c4Mh/aTYuJ11NzuVUUrHTPkY5x93QW058lr2XzmnNK8E6ySSlm3lCNIzdDfXgNBqLWw5j+E4h/UmVdI5rIwBYlwYBrqOG+50N9uxco6mIwmOQEu14Xumex0C1OWvTsDozxm41BvvA+YuD5jFN0nnfh+PsrGHcNf3j4SO42I7lIoWNmpDGe0KPsp/jSLTyj+io8bg9Xui/BN8YmdIiMLldWU51ncxze5tnO83ZCm6L++0Rv/AGXB8dB6XUv2fZmWiNO28WiZlDgEoVHDvWtpwt0tiv6a4YGVIrWWAkAJBIDgf9O/ae2909hk92dUdxpfh5q0VdUkSl5GCKOJY2GMdTUs1TIIoWlzjwCsXvawZnGwVb+V1WY3WjBgp+DVDggt17McfX8Vx6NhXRWmobS19nycGDVo/wBXPu271VyVUlR7sOjef2/PJW3ZvZyGij3Yhdm9+Q+856k9OOnji/nqHzG7tuA4BdihbGLBOMMJ1GBCMCEYEIwIRgQjAhGBCMCEYEIwIRgQsJoldSrKGUixBFwR0IPHHQSDcLhAIsVTa7YcxMZMvmNOx1MRuYmPlru/A25Ww7Uez1rOrrYw8c9nDuO/qo3UOjOaF1uzgln+EEtISK6kMVzrNEN5G8Tbh8SfDGbr+hzqho9inzAbMeTcdx29AO1OMrjGf7zLdoTSesStgdKaePedSL8SAdDdbgg264zEFHLhFayWvgdlab8gSNRrqDrwupjpG1EZbE4XKR1Gzs8VNTGNUM9K5KhCbOrG7DUCxPTztxxoYOkFFU4hUMmLhDUAA5gBkcBYbE6cj3XFgSobqSVkLC22Zh4cQt23NRJLQqqQy70rC6bh3lCm53rA8wPPjhjojTQU2LudLKy0YNjmFnX00ueRN+WyViD3PpwGtNzwtsnWVZRTruTRwqrbosSp3lFuGuq9LeeKLFcWxGR0lNNKS25uARY+W/P1UuGCEAPa3VJIXNbWyPFOqCBezUbgYne99gG4C/dvrcDxxfyMbg2Exx1EBeZTmd7xba3wi7dSba24FQ2k1FQ5zHWy6bX7z9Fp2KrxBNNQs4bdkJjYCwP1lA4C3G3Xew/0roH1lJDi0bCLtAeNyOR7eV+Vik0EwjkdTk8dF7svXJ+kKwC5WVhusASCVvfUC3M6npjvSGhmOB0bnCxjGoJAIBAtoT2DQa6opJW+1SDmpGykE0VRUjsHWCSQsrNugg3P0b3seXliL0kno6qhpz17TNG0AgXdfQcRppZOUbZGSv8AdOUm/JTdnMnnglnd3j3JnL7i3NiTyY25cdOQxW45i9FXU0EUTX542huY2FxYbgE8tNU7S08sT3OcRZxvYKP8jo6B3mlmPaOSTvNqb3vaNbA8ehxLNZjGNwtpaeK0bbAWG1rW993dwI8UgR09K4vc7U/mwXkGfVFV3aClO5w7abuxjxAHH018MWVL0LZGesxGa5/i3U+Lj9vFINe9+kDNOZ2TXLtiAzCWukNVIOCnSJfJOB9dD0xpoXQ0kfVUcYjb2bnvO6aEBec0pzH0HgrcqgCw0A4DDKkr3AhGBCMCEYEIwIRgQjAhGBCMCEYEIwIRgQjAhGBCMCF4ygixFweWBCrWZ7CUUx3hF2L8nhO4Qeth3fwxLZWzNGUm45HVR30sbtbWPZolr7KV0I/xau3xyWoW/Pm4BP4fDECfDcJqTeanAPNvu+gsEBtQz4JL9+q0PUZrF79HFMOZikt+DXP4Yqpeh+Fy/pTPZ3gO+VvmlirqW/EwHuKwbaiZbCTL6sHnurvD42xBd0EJv1dSw94I+pSv6iR8UZ+a9O2AHvUdcP8AY/8A2xHPQSs4TRf8Tv8A8pX9SZxY7y/yvf8AC8HUUVcf9h/9sA6C1nGeL/id/wDld/qLeDHeX+V4u007g9nl9Ux+0u6PjY4kM6C2I6yqYO4E/UJH9RcR7sZ+S2I+bS+5SwQDrLJvafc1/DE+LohhUX6sr39wDfnf5pJqqp2zQO/VSU2Sq5bfKa5wOaQKE9N7iR6a4s4MPwumN4adpPN3vfNJLZ3/AByHw0TPLNiqKA7whV3vffk77X6964B8gMT31kzxlzWHIafJDKaJutvqrABbEVPr3AhGBCMCEYEIwIRgQjAhGBCMCEYEIwIRgQjAhGBCMCEYEIwIRgQjAhGBCMCEYEIwIRgQjAhGBCMCEYEIwIRgQjAhGBCMCEYEIwIRgQjAhGB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3804" name="Picture 12" descr="http://reestr.fru.org.ua/wp-content/uploads/2013/04/Logo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071942"/>
            <a:ext cx="3333750" cy="2371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Базовы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39</TotalTime>
  <Words>741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УКРАЇНА В УМОВАХ НЕЗАЛЕЖНОСТІ</vt:lpstr>
      <vt:lpstr>План</vt:lpstr>
      <vt:lpstr>Розбудова держави і суспільно-політична ситуація </vt:lpstr>
      <vt:lpstr>Економічна ситуація</vt:lpstr>
      <vt:lpstr>Розвиток культури в незалежній Україні </vt:lpstr>
      <vt:lpstr>Слайд 6</vt:lpstr>
      <vt:lpstr>Слайд 7</vt:lpstr>
      <vt:lpstr>Слайд 8</vt:lpstr>
      <vt:lpstr>Слайд 9</vt:lpstr>
      <vt:lpstr>Слайд 10</vt:lpstr>
      <vt:lpstr>Слайд 11</vt:lpstr>
      <vt:lpstr>Зовнішня політика незалежної України </vt:lpstr>
      <vt:lpstr>Слайд 13</vt:lpstr>
      <vt:lpstr>висновок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УКРАЇНА В УМОВАХ НЕЗАЛЕЖНОСТІ</dc:title>
  <dc:creator>Карина</dc:creator>
  <cp:lastModifiedBy>Карина</cp:lastModifiedBy>
  <cp:revision>5</cp:revision>
  <dcterms:created xsi:type="dcterms:W3CDTF">2014-04-15T20:21:14Z</dcterms:created>
  <dcterms:modified xsi:type="dcterms:W3CDTF">2014-04-15T21:11:30Z</dcterms:modified>
</cp:coreProperties>
</file>