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555C6-B837-43DC-B586-C5E05D854B9F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97BEE-236C-4E1A-B331-1B97399D677D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97BEE-236C-4E1A-B331-1B97399D677D}" type="slidenum">
              <a:rPr lang="ru-RU" smtClean="0"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20911D-9371-4D90-9319-549EA28F0D73}" type="datetimeFigureOut">
              <a:rPr lang="ru-RU" smtClean="0"/>
              <a:t>02.10.2011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99692C0-6A71-4B5C-8200-D064498B7A0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_297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7604" y="1000108"/>
            <a:ext cx="4378974" cy="550069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n w="3200">
                  <a:solidFill>
                    <a:schemeClr val="bg1"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Mistral" pitchFamily="66" charset="0"/>
              </a:rPr>
              <a:t>Повчання Володимира Мономаха</a:t>
            </a:r>
            <a:endParaRPr lang="uk-UA" sz="6000" b="1" dirty="0">
              <a:ln w="3200">
                <a:solidFill>
                  <a:schemeClr val="bg1">
                    <a:alpha val="25000"/>
                  </a:schemeClr>
                </a:solidFill>
                <a:prstDash val="solid"/>
                <a:round/>
              </a:ln>
              <a:solidFill>
                <a:schemeClr val="tx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Mistral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87868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«Повча́ння ді́тям» Володимира Мономаха </a:t>
            </a:r>
            <a:r>
              <a:rPr lang="vi-VN" sz="3200" dirty="0" smtClean="0"/>
              <a:t>— визначна пам'ятка літератури Київської Русі. Збереглося (без закінчення) в Лаврентіївському списку «Повісті минулих літ» під 1096 р. у кількох неповних частинах.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214950"/>
            <a:ext cx="8786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Точної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дати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написання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 не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встановлено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,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ймовірно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 1117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рік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  <a:ea typeface="Adobe Song Std L" pitchFamily="18" charset="-128"/>
              </a:rPr>
              <a:t>.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Comic Sans MS" pitchFamily="66" charset="0"/>
              <a:ea typeface="Adobe Song Std L" pitchFamily="18" charset="-12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214554"/>
            <a:ext cx="7715304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i="1" dirty="0" smtClean="0"/>
              <a:t>«</a:t>
            </a:r>
            <a:r>
              <a:rPr lang="ru-RU" i="1" dirty="0" smtClean="0"/>
              <a:t>Повчання</a:t>
            </a:r>
            <a:r>
              <a:rPr lang="ru-RU" i="1" dirty="0" smtClean="0"/>
              <a:t>» </a:t>
            </a:r>
            <a:r>
              <a:rPr lang="ru-RU" dirty="0" smtClean="0"/>
              <a:t>— </a:t>
            </a:r>
            <a:r>
              <a:rPr lang="ru-RU" dirty="0" smtClean="0"/>
              <a:t>оригінальний</a:t>
            </a:r>
            <a:r>
              <a:rPr lang="ru-RU" dirty="0" smtClean="0"/>
              <a:t> </a:t>
            </a:r>
            <a:r>
              <a:rPr lang="ru-RU" dirty="0" smtClean="0"/>
              <a:t>твір</a:t>
            </a:r>
            <a:r>
              <a:rPr lang="ru-RU" dirty="0" smtClean="0"/>
              <a:t>, у </a:t>
            </a:r>
            <a:r>
              <a:rPr lang="ru-RU" dirty="0" smtClean="0"/>
              <a:t>якому</a:t>
            </a:r>
            <a:r>
              <a:rPr lang="ru-RU" dirty="0" smtClean="0"/>
              <a:t> </a:t>
            </a:r>
            <a:r>
              <a:rPr lang="ru-RU" dirty="0" smtClean="0"/>
              <a:t>Володимир</a:t>
            </a:r>
            <a:r>
              <a:rPr lang="ru-RU" dirty="0" smtClean="0"/>
              <a:t> Мономах </a:t>
            </a:r>
            <a:r>
              <a:rPr lang="ru-RU" dirty="0" smtClean="0"/>
              <a:t>висловлює</a:t>
            </a:r>
            <a:r>
              <a:rPr lang="ru-RU" dirty="0" smtClean="0"/>
              <a:t> думки </a:t>
            </a:r>
            <a:r>
              <a:rPr lang="ru-RU" dirty="0" smtClean="0"/>
              <a:t>загальнодержавного</a:t>
            </a:r>
            <a:r>
              <a:rPr lang="ru-RU" dirty="0" smtClean="0"/>
              <a:t>, </a:t>
            </a:r>
            <a:r>
              <a:rPr lang="ru-RU" dirty="0" smtClean="0"/>
              <a:t>політичного</a:t>
            </a:r>
            <a:r>
              <a:rPr lang="ru-RU" dirty="0" smtClean="0"/>
              <a:t> та морального характеру, </a:t>
            </a:r>
            <a:r>
              <a:rPr lang="ru-RU" dirty="0" smtClean="0"/>
              <a:t>повчає</a:t>
            </a:r>
            <a:r>
              <a:rPr lang="ru-RU" dirty="0" smtClean="0"/>
              <a:t> </a:t>
            </a:r>
            <a:r>
              <a:rPr lang="ru-RU" dirty="0" smtClean="0"/>
              <a:t>своїх</a:t>
            </a:r>
            <a:r>
              <a:rPr lang="ru-RU" dirty="0" smtClean="0"/>
              <a:t> </a:t>
            </a:r>
            <a:r>
              <a:rPr lang="ru-RU" dirty="0" smtClean="0"/>
              <a:t>дітей</a:t>
            </a:r>
            <a:r>
              <a:rPr lang="ru-RU" dirty="0" smtClean="0"/>
              <a:t> бути </a:t>
            </a:r>
            <a:r>
              <a:rPr lang="ru-RU" dirty="0" smtClean="0"/>
              <a:t>розумними</a:t>
            </a:r>
            <a:r>
              <a:rPr lang="ru-RU" dirty="0" smtClean="0"/>
              <a:t> правителями, </a:t>
            </a:r>
            <a:r>
              <a:rPr lang="ru-RU" dirty="0" smtClean="0"/>
              <a:t>захищати</a:t>
            </a:r>
            <a:r>
              <a:rPr lang="ru-RU" dirty="0" smtClean="0"/>
              <a:t> </a:t>
            </a:r>
            <a:r>
              <a:rPr lang="ru-RU" dirty="0" smtClean="0"/>
              <a:t>інтереси</a:t>
            </a:r>
            <a:r>
              <a:rPr lang="ru-RU" dirty="0" smtClean="0"/>
              <a:t> </a:t>
            </a:r>
            <a:r>
              <a:rPr lang="ru-RU" dirty="0" smtClean="0"/>
              <a:t>Русі</a:t>
            </a:r>
            <a:r>
              <a:rPr lang="ru-RU" dirty="0" smtClean="0"/>
              <a:t>, </a:t>
            </a:r>
            <a:r>
              <a:rPr lang="ru-RU" dirty="0" smtClean="0"/>
              <a:t>боротися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князівськими</a:t>
            </a:r>
            <a:r>
              <a:rPr lang="ru-RU" dirty="0" smtClean="0"/>
              <a:t> </a:t>
            </a:r>
            <a:r>
              <a:rPr lang="ru-RU" dirty="0" smtClean="0"/>
              <a:t>міжусобицями</a:t>
            </a:r>
            <a:r>
              <a:rPr lang="ru-RU" dirty="0" smtClean="0"/>
              <a:t>, самим </a:t>
            </a:r>
            <a:r>
              <a:rPr lang="ru-RU" dirty="0" smtClean="0"/>
              <a:t>учитися</a:t>
            </a:r>
            <a:r>
              <a:rPr lang="ru-RU" dirty="0" smtClean="0"/>
              <a:t> </a:t>
            </a:r>
            <a:r>
              <a:rPr lang="ru-RU" dirty="0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поширювати</a:t>
            </a:r>
            <a:r>
              <a:rPr lang="ru-RU" dirty="0" smtClean="0"/>
              <a:t> </a:t>
            </a:r>
            <a:r>
              <a:rPr lang="ru-RU" dirty="0" smtClean="0"/>
              <a:t>освіту</a:t>
            </a:r>
            <a:r>
              <a:rPr lang="ru-RU" dirty="0" smtClean="0"/>
              <a:t>, </a:t>
            </a:r>
            <a:r>
              <a:rPr lang="ru-RU" dirty="0" smtClean="0"/>
              <a:t>власною</a:t>
            </a:r>
            <a:r>
              <a:rPr lang="ru-RU" dirty="0" smtClean="0"/>
              <a:t> </a:t>
            </a:r>
            <a:r>
              <a:rPr lang="ru-RU" dirty="0" smtClean="0"/>
              <a:t>поведінкою</a:t>
            </a:r>
            <a:r>
              <a:rPr lang="ru-RU" dirty="0" smtClean="0"/>
              <a:t> </a:t>
            </a:r>
            <a:r>
              <a:rPr lang="ru-RU" dirty="0" smtClean="0"/>
              <a:t>подавати</a:t>
            </a:r>
            <a:r>
              <a:rPr lang="ru-RU" dirty="0" smtClean="0"/>
              <a:t> приклад </a:t>
            </a:r>
            <a:r>
              <a:rPr lang="ru-RU" dirty="0" smtClean="0"/>
              <a:t>іншим</a:t>
            </a:r>
            <a:r>
              <a:rPr lang="ru-RU" dirty="0" smtClean="0"/>
              <a:t>. </a:t>
            </a:r>
            <a:r>
              <a:rPr lang="ru-RU" dirty="0" smtClean="0"/>
              <a:t>Свої</a:t>
            </a:r>
            <a:r>
              <a:rPr lang="ru-RU" dirty="0" smtClean="0"/>
              <a:t> </a:t>
            </a:r>
            <a:r>
              <a:rPr lang="ru-RU" dirty="0" smtClean="0"/>
              <a:t>настанови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підкріплює</a:t>
            </a:r>
            <a:r>
              <a:rPr lang="ru-RU" dirty="0" smtClean="0"/>
              <a:t> прикладами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власного</a:t>
            </a:r>
            <a:r>
              <a:rPr lang="ru-RU" dirty="0" smtClean="0"/>
              <a:t> </a:t>
            </a:r>
            <a:r>
              <a:rPr lang="ru-RU" dirty="0" smtClean="0"/>
              <a:t>життя</a:t>
            </a:r>
            <a:r>
              <a:rPr lang="ru-RU" dirty="0" smtClean="0"/>
              <a:t>, </a:t>
            </a:r>
            <a:r>
              <a:rPr lang="ru-RU" dirty="0" smtClean="0"/>
              <a:t>розповідає</a:t>
            </a:r>
            <a:r>
              <a:rPr lang="ru-RU" dirty="0" smtClean="0"/>
              <a:t> про </a:t>
            </a:r>
            <a:r>
              <a:rPr lang="ru-RU" dirty="0" smtClean="0"/>
              <a:t>численні</a:t>
            </a:r>
            <a:r>
              <a:rPr lang="ru-RU" dirty="0" smtClean="0"/>
              <a:t> походи, </a:t>
            </a:r>
            <a:r>
              <a:rPr lang="ru-RU" dirty="0" smtClean="0"/>
              <a:t>викликані</a:t>
            </a:r>
            <a:r>
              <a:rPr lang="ru-RU" dirty="0" smtClean="0"/>
              <a:t> </a:t>
            </a:r>
            <a:r>
              <a:rPr lang="ru-RU" dirty="0" smtClean="0"/>
              <a:t>необхідністю</a:t>
            </a:r>
            <a:r>
              <a:rPr lang="ru-RU" dirty="0" smtClean="0"/>
              <a:t> </a:t>
            </a:r>
            <a:r>
              <a:rPr lang="ru-RU" dirty="0" smtClean="0"/>
              <a:t>зміцнення</a:t>
            </a:r>
            <a:r>
              <a:rPr lang="ru-RU" dirty="0" smtClean="0"/>
              <a:t> </a:t>
            </a:r>
            <a:r>
              <a:rPr lang="ru-RU" dirty="0" smtClean="0"/>
              <a:t>єдності</a:t>
            </a:r>
            <a:r>
              <a:rPr lang="ru-RU" dirty="0" smtClean="0"/>
              <a:t> </a:t>
            </a:r>
            <a:r>
              <a:rPr lang="ru-RU" dirty="0" smtClean="0"/>
              <a:t>Русі</a:t>
            </a:r>
            <a:r>
              <a:rPr lang="ru-RU" dirty="0" smtClean="0"/>
              <a:t> та </a:t>
            </a:r>
            <a:r>
              <a:rPr lang="ru-RU" dirty="0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захисту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зовнішніх</a:t>
            </a:r>
            <a:r>
              <a:rPr lang="ru-RU" dirty="0" smtClean="0"/>
              <a:t> </a:t>
            </a:r>
            <a:r>
              <a:rPr lang="ru-RU" dirty="0" smtClean="0"/>
              <a:t>ворогів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14356"/>
            <a:ext cx="792958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err="1" smtClean="0">
                <a:latin typeface="Arial Black" pitchFamily="34" charset="0"/>
              </a:rPr>
              <a:t>Вперше</a:t>
            </a:r>
            <a:r>
              <a:rPr lang="ru-RU" sz="2700" dirty="0" smtClean="0">
                <a:latin typeface="Arial Black" pitchFamily="34" charset="0"/>
              </a:rPr>
              <a:t> текст «</a:t>
            </a:r>
            <a:r>
              <a:rPr lang="ru-RU" sz="2700" dirty="0" err="1" smtClean="0">
                <a:latin typeface="Arial Black" pitchFamily="34" charset="0"/>
              </a:rPr>
              <a:t>Повчання</a:t>
            </a:r>
            <a:r>
              <a:rPr lang="ru-RU" sz="2700" dirty="0" smtClean="0">
                <a:latin typeface="Arial Black" pitchFamily="34" charset="0"/>
              </a:rPr>
              <a:t>» </a:t>
            </a:r>
            <a:r>
              <a:rPr lang="ru-RU" sz="2700" dirty="0" err="1" smtClean="0">
                <a:latin typeface="Arial Black" pitchFamily="34" charset="0"/>
              </a:rPr>
              <a:t>Володимира</a:t>
            </a:r>
            <a:r>
              <a:rPr lang="ru-RU" sz="2700" dirty="0" smtClean="0">
                <a:latin typeface="Arial Black" pitchFamily="34" charset="0"/>
              </a:rPr>
              <a:t> Мономаха </a:t>
            </a:r>
            <a:r>
              <a:rPr lang="ru-RU" sz="2700" dirty="0" err="1" smtClean="0">
                <a:latin typeface="Arial Black" pitchFamily="34" charset="0"/>
              </a:rPr>
              <a:t>був</a:t>
            </a:r>
            <a:r>
              <a:rPr lang="ru-RU" sz="2700" dirty="0" smtClean="0">
                <a:latin typeface="Arial Black" pitchFamily="34" charset="0"/>
              </a:rPr>
              <a:t> </a:t>
            </a:r>
            <a:r>
              <a:rPr lang="ru-RU" sz="2700" dirty="0" err="1" smtClean="0">
                <a:latin typeface="Arial Black" pitchFamily="34" charset="0"/>
              </a:rPr>
              <a:t>опублікований</a:t>
            </a:r>
            <a:r>
              <a:rPr lang="ru-RU" sz="2700" dirty="0" smtClean="0">
                <a:latin typeface="Arial Black" pitchFamily="34" charset="0"/>
              </a:rPr>
              <a:t> графом О. </a:t>
            </a:r>
            <a:r>
              <a:rPr lang="ru-RU" sz="2700" dirty="0" err="1" smtClean="0">
                <a:latin typeface="Arial Black" pitchFamily="34" charset="0"/>
              </a:rPr>
              <a:t>Мусіним-Пушкіним</a:t>
            </a:r>
            <a:r>
              <a:rPr lang="ru-RU" sz="2700" dirty="0" smtClean="0">
                <a:latin typeface="Arial Black" pitchFamily="34" charset="0"/>
              </a:rPr>
              <a:t> 1793 р.</a:t>
            </a:r>
            <a:endParaRPr lang="ru-RU" sz="27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241</TotalTime>
  <Words>139</Words>
  <Application>Microsoft Office PowerPoint</Application>
  <PresentationFormat>Экран (4:3)</PresentationFormat>
  <Paragraphs>6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Повчання Володимира Мономаха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22</cp:revision>
  <dcterms:created xsi:type="dcterms:W3CDTF">2011-10-02T16:01:41Z</dcterms:created>
  <dcterms:modified xsi:type="dcterms:W3CDTF">2011-10-02T20:02:41Z</dcterms:modified>
</cp:coreProperties>
</file>