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62" r:id="rId5"/>
    <p:sldId id="286" r:id="rId6"/>
    <p:sldId id="287" r:id="rId7"/>
    <p:sldId id="288" r:id="rId8"/>
    <p:sldId id="285" r:id="rId9"/>
    <p:sldId id="289" r:id="rId10"/>
    <p:sldId id="290" r:id="rId11"/>
    <p:sldId id="282" r:id="rId12"/>
    <p:sldId id="283" r:id="rId13"/>
    <p:sldId id="291" r:id="rId14"/>
    <p:sldId id="284" r:id="rId15"/>
    <p:sldId id="294" r:id="rId16"/>
    <p:sldId id="293" r:id="rId17"/>
    <p:sldId id="292" r:id="rId18"/>
    <p:sldId id="276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6" y="78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ru-RU"/>
              <a:t>03.10.2014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ru-RU"/>
              <a:t>03.10.2014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03.10.2014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ru-RU" noProof="0" smtClean="0"/>
              <a:pPr/>
              <a:t>03.10.2014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9836" y="332656"/>
            <a:ext cx="11196820" cy="348344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Презентація з теми: </a:t>
            </a:r>
            <a:b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« Голодомор в Україні 1946-1947роки »</a:t>
            </a:r>
            <a:endParaRPr lang="ru-RU" sz="72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6300" y="4653136"/>
            <a:ext cx="5904656" cy="19442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Підготували 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0" i="0" cap="none" spc="25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Учениці 11-Б класу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Красноармійського НВК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0" i="0" cap="none" spc="250" baseline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Бочарова</a:t>
            </a:r>
            <a:r>
              <a:rPr lang="uk-UA" sz="2800" b="0" i="0" cap="none" spc="25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 Ольга</a:t>
            </a:r>
            <a:r>
              <a:rPr lang="uk-UA" sz="2800" b="0" i="0" cap="none" spc="2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 та Шевченко Елліна</a:t>
            </a:r>
            <a:r>
              <a:rPr lang="uk-UA" sz="2800" b="0" i="0" cap="none" spc="25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 </a:t>
            </a:r>
            <a:endParaRPr lang="ru-RU" sz="2800" b="0" i="0" cap="none" spc="250" baseline="0" dirty="0">
              <a:solidFill>
                <a:schemeClr val="accent2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2420888"/>
            <a:ext cx="9601200" cy="11430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Наслідки голоду</a:t>
            </a:r>
            <a:endParaRPr lang="ru-RU"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34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665296" cy="1391816"/>
          </a:xfrm>
        </p:spPr>
        <p:txBody>
          <a:bodyPr>
            <a:normAutofit fontScale="90000"/>
          </a:bodyPr>
          <a:lstStyle/>
          <a:p>
            <a:r>
              <a:rPr lang="ru-RU" dirty="0"/>
              <a:t>Голод 1946-1947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відбиток</a:t>
            </a:r>
            <a:r>
              <a:rPr lang="ru-RU" dirty="0"/>
              <a:t> на </a:t>
            </a:r>
            <a:r>
              <a:rPr lang="ru-RU" dirty="0" err="1"/>
              <a:t>демографічному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318" y="1268760"/>
            <a:ext cx="6684198" cy="540060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3200" dirty="0" smtClean="0"/>
              <a:t>    </a:t>
            </a:r>
            <a:r>
              <a:rPr lang="ru-RU" sz="3200" dirty="0" err="1" smtClean="0"/>
              <a:t>Внаслідок</a:t>
            </a:r>
            <a:r>
              <a:rPr lang="ru-RU" sz="3200" dirty="0" smtClean="0"/>
              <a:t> </a:t>
            </a:r>
            <a:r>
              <a:rPr lang="ru-RU" sz="3200" dirty="0"/>
              <a:t>голодомору </a:t>
            </a:r>
            <a:r>
              <a:rPr lang="ru-RU" sz="3200" dirty="0" err="1"/>
              <a:t>серед</a:t>
            </a:r>
            <a:r>
              <a:rPr lang="ru-RU" sz="3200" dirty="0"/>
              <a:t> </a:t>
            </a:r>
            <a:r>
              <a:rPr lang="ru-RU" sz="3200" dirty="0" err="1"/>
              <a:t>сільського</a:t>
            </a:r>
            <a:r>
              <a:rPr lang="ru-RU" sz="3200" dirty="0"/>
              <a:t> </a:t>
            </a:r>
            <a:r>
              <a:rPr lang="ru-RU" sz="3200" dirty="0" err="1"/>
              <a:t>населення</a:t>
            </a:r>
            <a:r>
              <a:rPr lang="ru-RU" sz="3200" dirty="0"/>
              <a:t> </a:t>
            </a:r>
            <a:r>
              <a:rPr lang="ru-RU" sz="3200" dirty="0" err="1"/>
              <a:t>поширилася</a:t>
            </a:r>
            <a:r>
              <a:rPr lang="ru-RU" sz="3200" dirty="0"/>
              <a:t> </a:t>
            </a:r>
            <a:r>
              <a:rPr lang="ru-RU" sz="3200" dirty="0" err="1"/>
              <a:t>дистрофія</a:t>
            </a:r>
            <a:r>
              <a:rPr lang="ru-RU" sz="3200" dirty="0"/>
              <a:t>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За </a:t>
            </a:r>
            <a:r>
              <a:rPr lang="ru-RU" sz="3200" dirty="0" err="1"/>
              <a:t>офіційними</a:t>
            </a:r>
            <a:r>
              <a:rPr lang="ru-RU" sz="3200" dirty="0"/>
              <a:t> </a:t>
            </a:r>
            <a:r>
              <a:rPr lang="ru-RU" sz="3200" dirty="0" err="1"/>
              <a:t>повідомленнями</a:t>
            </a:r>
            <a:r>
              <a:rPr lang="ru-RU" sz="3200" dirty="0"/>
              <a:t> на початку 1947 р. в </a:t>
            </a:r>
            <a:r>
              <a:rPr lang="ru-RU" sz="3200" dirty="0" err="1"/>
              <a:t>Україні</a:t>
            </a:r>
            <a:r>
              <a:rPr lang="ru-RU" sz="3200" dirty="0"/>
              <a:t> </a:t>
            </a:r>
            <a:r>
              <a:rPr lang="ru-RU" sz="3200" dirty="0" err="1"/>
              <a:t>нараховувалося</a:t>
            </a:r>
            <a:r>
              <a:rPr lang="ru-RU" sz="3200" dirty="0"/>
              <a:t> 448 тис. </a:t>
            </a:r>
            <a:r>
              <a:rPr lang="ru-RU" sz="3200" dirty="0" err="1"/>
              <a:t>хворих</a:t>
            </a:r>
            <a:r>
              <a:rPr lang="ru-RU" sz="3200" dirty="0"/>
              <a:t> на </a:t>
            </a:r>
            <a:r>
              <a:rPr lang="ru-RU" sz="3200" dirty="0" err="1"/>
              <a:t>дистрофією</a:t>
            </a:r>
            <a:r>
              <a:rPr lang="ru-RU" sz="3200" dirty="0"/>
              <a:t>, </a:t>
            </a:r>
            <a:r>
              <a:rPr lang="ru-RU" sz="3200" dirty="0" err="1"/>
              <a:t>серед</a:t>
            </a:r>
            <a:r>
              <a:rPr lang="ru-RU" sz="3200" dirty="0"/>
              <a:t> </a:t>
            </a:r>
            <a:r>
              <a:rPr lang="ru-RU" sz="3200" dirty="0" err="1"/>
              <a:t>яких</a:t>
            </a:r>
            <a:r>
              <a:rPr lang="ru-RU" sz="3200" dirty="0"/>
              <a:t> 150 тис. </a:t>
            </a:r>
            <a:r>
              <a:rPr lang="ru-RU" sz="3200" dirty="0" err="1"/>
              <a:t>перебували</a:t>
            </a:r>
            <a:r>
              <a:rPr lang="ru-RU" sz="3200" dirty="0"/>
              <a:t> у </a:t>
            </a:r>
            <a:r>
              <a:rPr lang="ru-RU" sz="3200" dirty="0" err="1"/>
              <a:t>важкому</a:t>
            </a:r>
            <a:r>
              <a:rPr lang="ru-RU" sz="3200" dirty="0"/>
              <a:t> </a:t>
            </a:r>
            <a:r>
              <a:rPr lang="ru-RU" sz="3200" dirty="0" err="1"/>
              <a:t>стані</a:t>
            </a:r>
            <a:r>
              <a:rPr lang="ru-RU" sz="3200" dirty="0"/>
              <a:t> й </a:t>
            </a:r>
            <a:r>
              <a:rPr lang="ru-RU" sz="3200" dirty="0" err="1"/>
              <a:t>потребували</a:t>
            </a:r>
            <a:r>
              <a:rPr lang="ru-RU" sz="3200" dirty="0"/>
              <a:t> </a:t>
            </a:r>
            <a:r>
              <a:rPr lang="ru-RU" sz="3200" dirty="0" err="1"/>
              <a:t>термінової</a:t>
            </a:r>
            <a:r>
              <a:rPr lang="ru-RU" sz="3200" dirty="0"/>
              <a:t> </a:t>
            </a:r>
            <a:r>
              <a:rPr lang="ru-RU" sz="3200" dirty="0" err="1"/>
              <a:t>госпіталізації</a:t>
            </a:r>
            <a:r>
              <a:rPr lang="ru-RU" sz="32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271" r="44330" b="2751"/>
          <a:stretch/>
        </p:blipFill>
        <p:spPr>
          <a:xfrm>
            <a:off x="7102524" y="1052736"/>
            <a:ext cx="4602088" cy="57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6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188640"/>
            <a:ext cx="10323512" cy="646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3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404664"/>
            <a:ext cx="11377264" cy="54726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entury Schoolbook" panose="02040604050505020304" pitchFamily="18" charset="0"/>
              </a:rPr>
              <a:t>   Голод </a:t>
            </a:r>
            <a:r>
              <a:rPr lang="ru-RU" sz="3200" dirty="0" err="1">
                <a:latin typeface="Century Schoolbook" panose="02040604050505020304" pitchFamily="18" charset="0"/>
              </a:rPr>
              <a:t>значно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ускладнив</a:t>
            </a:r>
            <a:r>
              <a:rPr lang="ru-RU" sz="3200" dirty="0">
                <a:latin typeface="Century Schoolbook" panose="02040604050505020304" pitchFamily="18" charset="0"/>
              </a:rPr>
              <a:t> і без того </a:t>
            </a:r>
            <a:r>
              <a:rPr lang="ru-RU" sz="3200" dirty="0" err="1">
                <a:latin typeface="Century Schoolbook" panose="02040604050505020304" pitchFamily="18" charset="0"/>
              </a:rPr>
              <a:t>важкий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процес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відбудови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України</a:t>
            </a:r>
            <a:r>
              <a:rPr lang="ru-RU" sz="3200" dirty="0">
                <a:latin typeface="Century Schoolbook" panose="02040604050505020304" pitchFamily="18" charset="0"/>
              </a:rPr>
              <a:t>. </a:t>
            </a:r>
            <a:r>
              <a:rPr lang="ru-RU" sz="3200" dirty="0" smtClean="0">
                <a:latin typeface="Century Schoolbook" panose="02040604050505020304" pitchFamily="18" charset="0"/>
              </a:rPr>
              <a:t/>
            </a:r>
            <a:br>
              <a:rPr lang="ru-RU" sz="3200" dirty="0" smtClean="0">
                <a:latin typeface="Century Schoolbook" panose="02040604050505020304" pitchFamily="18" charset="0"/>
              </a:rPr>
            </a:b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smtClean="0">
                <a:latin typeface="Century Schoolbook" panose="02040604050505020304" pitchFamily="18" charset="0"/>
              </a:rPr>
              <a:t>  </a:t>
            </a:r>
            <a:r>
              <a:rPr lang="ru-RU" sz="3200" dirty="0" err="1" smtClean="0">
                <a:latin typeface="Century Schoolbook" panose="02040604050505020304" pitchFamily="18" charset="0"/>
              </a:rPr>
              <a:t>Скорочувалися</a:t>
            </a:r>
            <a:r>
              <a:rPr lang="ru-RU" sz="3200" dirty="0" smtClean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трудові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ресурси</a:t>
            </a:r>
            <a:r>
              <a:rPr lang="ru-RU" sz="3200" dirty="0">
                <a:latin typeface="Century Schoolbook" panose="02040604050505020304" pitchFamily="18" charset="0"/>
              </a:rPr>
              <a:t>, треба </a:t>
            </a:r>
            <a:r>
              <a:rPr lang="ru-RU" sz="3200" dirty="0" err="1">
                <a:latin typeface="Century Schoolbook" panose="02040604050505020304" pitchFamily="18" charset="0"/>
              </a:rPr>
              <a:t>було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поповнювати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капіталовкладення</a:t>
            </a:r>
            <a:r>
              <a:rPr lang="ru-RU" sz="3200" dirty="0">
                <a:latin typeface="Century Schoolbook" panose="02040604050505020304" pitchFamily="18" charset="0"/>
              </a:rPr>
              <a:t> в </a:t>
            </a:r>
            <a:r>
              <a:rPr lang="ru-RU" sz="3200" dirty="0" err="1">
                <a:latin typeface="Century Schoolbook" panose="02040604050505020304" pitchFamily="18" charset="0"/>
              </a:rPr>
              <a:t>сільське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господарство</a:t>
            </a:r>
            <a:r>
              <a:rPr lang="ru-RU" sz="3200" dirty="0">
                <a:latin typeface="Century Schoolbook" panose="02040604050505020304" pitchFamily="18" charset="0"/>
              </a:rPr>
              <a:t>. </a:t>
            </a:r>
            <a:r>
              <a:rPr lang="ru-RU" sz="3200" dirty="0" smtClean="0">
                <a:latin typeface="Century Schoolbook" panose="02040604050505020304" pitchFamily="18" charset="0"/>
              </a:rPr>
              <a:t/>
            </a:r>
            <a:br>
              <a:rPr lang="ru-RU" sz="3200" dirty="0" smtClean="0">
                <a:latin typeface="Century Schoolbook" panose="02040604050505020304" pitchFamily="18" charset="0"/>
              </a:rPr>
            </a:b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smtClean="0">
                <a:latin typeface="Century Schoolbook" panose="02040604050505020304" pitchFamily="18" charset="0"/>
              </a:rPr>
              <a:t> Негативно </a:t>
            </a:r>
            <a:r>
              <a:rPr lang="ru-RU" sz="3200" dirty="0" err="1">
                <a:latin typeface="Century Schoolbook" panose="02040604050505020304" pitchFamily="18" charset="0"/>
              </a:rPr>
              <a:t>вплинув</a:t>
            </a:r>
            <a:r>
              <a:rPr lang="ru-RU" sz="3200" dirty="0">
                <a:latin typeface="Century Schoolbook" panose="02040604050505020304" pitchFamily="18" charset="0"/>
              </a:rPr>
              <a:t> голод і на </a:t>
            </a:r>
            <a:r>
              <a:rPr lang="ru-RU" sz="3200" dirty="0" err="1">
                <a:latin typeface="Century Schoolbook" panose="02040604050505020304" pitchFamily="18" charset="0"/>
              </a:rPr>
              <a:t>моральний</a:t>
            </a:r>
            <a:r>
              <a:rPr lang="ru-RU" sz="3200" dirty="0">
                <a:latin typeface="Century Schoolbook" panose="02040604050505020304" pitchFamily="18" charset="0"/>
              </a:rPr>
              <a:t> стан </a:t>
            </a:r>
            <a:r>
              <a:rPr lang="ru-RU" sz="3200" dirty="0" err="1">
                <a:latin typeface="Century Schoolbook" panose="02040604050505020304" pitchFamily="18" charset="0"/>
              </a:rPr>
              <a:t>суспільства</a:t>
            </a:r>
            <a:r>
              <a:rPr lang="ru-RU" sz="3200" dirty="0">
                <a:latin typeface="Century Schoolbook" panose="02040604050505020304" pitchFamily="18" charset="0"/>
              </a:rPr>
              <a:t>, </a:t>
            </a:r>
            <a:r>
              <a:rPr lang="ru-RU" sz="3200" dirty="0" err="1">
                <a:latin typeface="Century Schoolbook" panose="02040604050505020304" pitchFamily="18" charset="0"/>
              </a:rPr>
              <a:t>що</a:t>
            </a:r>
            <a:r>
              <a:rPr lang="ru-RU" sz="3200" dirty="0">
                <a:latin typeface="Century Schoolbook" panose="02040604050505020304" pitchFamily="18" charset="0"/>
              </a:rPr>
              <a:t> поставило </a:t>
            </a:r>
            <a:r>
              <a:rPr lang="ru-RU" sz="3200" dirty="0" err="1">
                <a:latin typeface="Century Schoolbook" panose="02040604050505020304" pitchFamily="18" charset="0"/>
              </a:rPr>
              <a:t>Україну</a:t>
            </a:r>
            <a:r>
              <a:rPr lang="ru-RU" sz="3200" dirty="0">
                <a:latin typeface="Century Schoolbook" panose="02040604050505020304" pitchFamily="18" charset="0"/>
              </a:rPr>
              <a:t> в </a:t>
            </a:r>
            <a:r>
              <a:rPr lang="ru-RU" sz="3200" dirty="0" err="1">
                <a:latin typeface="Century Schoolbook" panose="02040604050505020304" pitchFamily="18" charset="0"/>
              </a:rPr>
              <a:t>невигідні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умови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порівняно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із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західними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країнами</a:t>
            </a:r>
            <a:r>
              <a:rPr lang="ru-RU" sz="3200" dirty="0">
                <a:latin typeface="Century Schoolbook" panose="02040604050505020304" pitchFamily="18" charset="0"/>
              </a:rPr>
              <a:t>.</a:t>
            </a:r>
            <a:br>
              <a:rPr lang="ru-RU" sz="3200" dirty="0">
                <a:latin typeface="Century Schoolbook" panose="02040604050505020304" pitchFamily="18" charset="0"/>
              </a:rPr>
            </a:br>
            <a:r>
              <a:rPr lang="ru-RU" sz="3200" dirty="0">
                <a:latin typeface="Century Schoolbook" panose="02040604050505020304" pitchFamily="18" charset="0"/>
              </a:rPr>
              <a:t/>
            </a:r>
            <a:br>
              <a:rPr lang="ru-RU" sz="3200" dirty="0">
                <a:latin typeface="Century Schoolbook" panose="02040604050505020304" pitchFamily="18" charset="0"/>
              </a:rPr>
            </a:br>
            <a:r>
              <a:rPr lang="ru-RU" sz="3200" dirty="0" smtClean="0">
                <a:latin typeface="Century Schoolbook" panose="02040604050505020304" pitchFamily="18" charset="0"/>
              </a:rPr>
              <a:t>  </a:t>
            </a:r>
            <a:r>
              <a:rPr lang="ru-RU" sz="3200" dirty="0" err="1" smtClean="0">
                <a:latin typeface="Century Schoolbook" panose="02040604050505020304" pitchFamily="18" charset="0"/>
              </a:rPr>
              <a:t>Період</a:t>
            </a:r>
            <a:r>
              <a:rPr lang="ru-RU" sz="3200" dirty="0" smtClean="0">
                <a:latin typeface="Century Schoolbook" panose="02040604050505020304" pitchFamily="18" charset="0"/>
              </a:rPr>
              <a:t> </a:t>
            </a:r>
            <a:r>
              <a:rPr lang="ru-RU" sz="3200" dirty="0">
                <a:latin typeface="Century Schoolbook" panose="02040604050505020304" pitchFamily="18" charset="0"/>
              </a:rPr>
              <a:t>голоду негативно </a:t>
            </a:r>
            <a:r>
              <a:rPr lang="ru-RU" sz="3200" dirty="0" err="1">
                <a:latin typeface="Century Schoolbook" panose="02040604050505020304" pitchFamily="18" charset="0"/>
              </a:rPr>
              <a:t>сказався</a:t>
            </a:r>
            <a:r>
              <a:rPr lang="ru-RU" sz="3200" dirty="0">
                <a:latin typeface="Century Schoolbook" panose="02040604050505020304" pitchFamily="18" charset="0"/>
              </a:rPr>
              <a:t> на </a:t>
            </a:r>
            <a:r>
              <a:rPr lang="ru-RU" sz="3200" dirty="0" err="1">
                <a:latin typeface="Century Schoolbook" panose="02040604050505020304" pitchFamily="18" charset="0"/>
              </a:rPr>
              <a:t>свідомості</a:t>
            </a:r>
            <a:r>
              <a:rPr lang="ru-RU" sz="3200" dirty="0">
                <a:latin typeface="Century Schoolbook" panose="02040604050505020304" pitchFamily="18" charset="0"/>
              </a:rPr>
              <a:t>, </a:t>
            </a:r>
            <a:r>
              <a:rPr lang="ru-RU" sz="3200" dirty="0" err="1">
                <a:latin typeface="Century Schoolbook" panose="02040604050505020304" pitchFamily="18" charset="0"/>
              </a:rPr>
              <a:t>психології</a:t>
            </a:r>
            <a:r>
              <a:rPr lang="ru-RU" sz="3200" dirty="0">
                <a:latin typeface="Century Schoolbook" panose="02040604050505020304" pitchFamily="18" charset="0"/>
              </a:rPr>
              <a:t> людей, </a:t>
            </a:r>
            <a:r>
              <a:rPr lang="ru-RU" sz="3200" dirty="0" err="1">
                <a:latin typeface="Century Schoolbook" panose="02040604050505020304" pitchFamily="18" charset="0"/>
              </a:rPr>
              <a:t>що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позначилось</a:t>
            </a:r>
            <a:r>
              <a:rPr lang="ru-RU" sz="3200" dirty="0">
                <a:latin typeface="Century Schoolbook" panose="02040604050505020304" pitchFamily="18" charset="0"/>
              </a:rPr>
              <a:t> на </a:t>
            </a:r>
            <a:r>
              <a:rPr lang="ru-RU" sz="3200" dirty="0" err="1">
                <a:latin typeface="Century Schoolbook" panose="02040604050505020304" pitchFamily="18" charset="0"/>
              </a:rPr>
              <a:t>їх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поведінці</a:t>
            </a:r>
            <a:r>
              <a:rPr lang="ru-RU" sz="3200" dirty="0">
                <a:latin typeface="Century Schoolbook" panose="02040604050505020304" pitchFamily="18" charset="0"/>
              </a:rPr>
              <a:t> та </a:t>
            </a:r>
            <a:r>
              <a:rPr lang="ru-RU" sz="3200" dirty="0" err="1">
                <a:latin typeface="Century Schoolbook" panose="02040604050505020304" pitchFamily="18" charset="0"/>
              </a:rPr>
              <a:t>вчинках</a:t>
            </a:r>
            <a:r>
              <a:rPr lang="ru-RU" sz="3200" dirty="0">
                <a:latin typeface="Century Schoolbook" panose="02040604050505020304" pitchFamily="18" charset="0"/>
              </a:rPr>
              <a:t> як </a:t>
            </a:r>
            <a:r>
              <a:rPr lang="ru-RU" sz="3200" dirty="0" err="1">
                <a:latin typeface="Century Schoolbook" panose="02040604050505020304" pitchFamily="18" charset="0"/>
              </a:rPr>
              <a:t>під</a:t>
            </a:r>
            <a:r>
              <a:rPr lang="ru-RU" sz="3200" dirty="0">
                <a:latin typeface="Century Schoolbook" panose="02040604050505020304" pitchFamily="18" charset="0"/>
              </a:rPr>
              <a:t> час </a:t>
            </a:r>
            <a:r>
              <a:rPr lang="ru-RU" sz="3200" dirty="0" err="1">
                <a:latin typeface="Century Schoolbook" panose="02040604050505020304" pitchFamily="18" charset="0"/>
              </a:rPr>
              <a:t>продовольчої</a:t>
            </a:r>
            <a:r>
              <a:rPr lang="ru-RU" sz="3200" dirty="0">
                <a:latin typeface="Century Schoolbook" panose="02040604050505020304" pitchFamily="18" charset="0"/>
              </a:rPr>
              <a:t> скрути 1946-1947 </a:t>
            </a:r>
            <a:r>
              <a:rPr lang="ru-RU" sz="3200" dirty="0" err="1">
                <a:latin typeface="Century Schoolbook" panose="02040604050505020304" pitchFamily="18" charset="0"/>
              </a:rPr>
              <a:t>рр</a:t>
            </a:r>
            <a:r>
              <a:rPr lang="ru-RU" sz="3200" dirty="0">
                <a:latin typeface="Century Schoolbook" panose="02040604050505020304" pitchFamily="18" charset="0"/>
              </a:rPr>
              <a:t>., так і в </a:t>
            </a:r>
            <a:r>
              <a:rPr lang="ru-RU" sz="3200" dirty="0" err="1">
                <a:latin typeface="Century Schoolbook" panose="02040604050505020304" pitchFamily="18" charset="0"/>
              </a:rPr>
              <a:t>подальші</a:t>
            </a:r>
            <a:r>
              <a:rPr lang="ru-RU" sz="3200" dirty="0">
                <a:latin typeface="Century Schoolbook" panose="02040604050505020304" pitchFamily="18" charset="0"/>
              </a:rPr>
              <a:t> роки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29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182424"/>
            <a:ext cx="8657536" cy="64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94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3772" y="188640"/>
            <a:ext cx="1152128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800" dirty="0"/>
              <a:t>Голод </a:t>
            </a:r>
            <a:r>
              <a:rPr lang="ru-RU" sz="2800" dirty="0" err="1"/>
              <a:t>засвідчив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позбавлене</a:t>
            </a:r>
            <a:r>
              <a:rPr lang="ru-RU" sz="2800" dirty="0"/>
              <a:t> </a:t>
            </a:r>
            <a:r>
              <a:rPr lang="ru-RU" sz="2800" dirty="0" err="1"/>
              <a:t>державної</a:t>
            </a:r>
            <a:r>
              <a:rPr lang="ru-RU" sz="2800" dirty="0"/>
              <a:t> </a:t>
            </a:r>
            <a:r>
              <a:rPr lang="ru-RU" sz="2800" dirty="0" err="1"/>
              <a:t>підтримки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змушене</a:t>
            </a:r>
            <a:r>
              <a:rPr lang="ru-RU" sz="2800" dirty="0"/>
              <a:t> </a:t>
            </a:r>
            <a:r>
              <a:rPr lang="ru-RU" sz="2800" dirty="0" err="1"/>
              <a:t>рятуватися</a:t>
            </a:r>
            <a:r>
              <a:rPr lang="ru-RU" sz="2800" dirty="0"/>
              <a:t> </a:t>
            </a:r>
            <a:r>
              <a:rPr lang="ru-RU" sz="2800" dirty="0" err="1"/>
              <a:t>самотужки</a:t>
            </a:r>
            <a:r>
              <a:rPr lang="ru-RU" sz="2800" dirty="0"/>
              <a:t>, часто </a:t>
            </a:r>
            <a:r>
              <a:rPr lang="ru-RU" sz="2800" dirty="0" err="1"/>
              <a:t>йдучи</a:t>
            </a:r>
            <a:r>
              <a:rPr lang="ru-RU" sz="2800" dirty="0"/>
              <a:t> на </a:t>
            </a:r>
            <a:r>
              <a:rPr lang="ru-RU" sz="2800" dirty="0" err="1"/>
              <a:t>злочини</a:t>
            </a:r>
            <a:r>
              <a:rPr lang="ru-RU" sz="2800" dirty="0"/>
              <a:t> та </a:t>
            </a:r>
            <a:r>
              <a:rPr lang="ru-RU" sz="2800" dirty="0" err="1"/>
              <a:t>нелюдські</a:t>
            </a:r>
            <a:r>
              <a:rPr lang="ru-RU" sz="2800" dirty="0"/>
              <a:t> </a:t>
            </a:r>
            <a:r>
              <a:rPr lang="ru-RU" sz="2800" dirty="0" err="1"/>
              <a:t>вчинки</a:t>
            </a:r>
            <a:r>
              <a:rPr lang="ru-RU" sz="2800" dirty="0"/>
              <a:t>, </a:t>
            </a:r>
            <a:r>
              <a:rPr lang="ru-RU" sz="2800" dirty="0" err="1"/>
              <a:t>переступаючи</a:t>
            </a:r>
            <a:r>
              <a:rPr lang="ru-RU" sz="2800" dirty="0"/>
              <a:t> </a:t>
            </a:r>
            <a:r>
              <a:rPr lang="ru-RU" sz="2800" dirty="0" err="1"/>
              <a:t>моральні</a:t>
            </a:r>
            <a:r>
              <a:rPr lang="ru-RU" sz="2800" dirty="0"/>
              <a:t> </a:t>
            </a:r>
            <a:r>
              <a:rPr lang="ru-RU" sz="2800" dirty="0" err="1"/>
              <a:t>норми</a:t>
            </a:r>
            <a:r>
              <a:rPr lang="ru-RU" sz="2800" dirty="0"/>
              <a:t>. </a:t>
            </a:r>
          </a:p>
          <a:p>
            <a:pPr marL="0" indent="0">
              <a:buNone/>
            </a:pPr>
            <a:r>
              <a:rPr lang="ru-RU" sz="2800" dirty="0" smtClean="0"/>
              <a:t>   </a:t>
            </a:r>
            <a:r>
              <a:rPr lang="ru-RU" sz="2800" dirty="0"/>
              <a:t>Голод </a:t>
            </a:r>
            <a:r>
              <a:rPr lang="ru-RU" sz="2800" dirty="0" err="1"/>
              <a:t>суттєво</a:t>
            </a:r>
            <a:r>
              <a:rPr lang="ru-RU" sz="2800" dirty="0"/>
              <a:t> </a:t>
            </a:r>
            <a:r>
              <a:rPr lang="ru-RU" sz="2800" dirty="0" err="1"/>
              <a:t>вплинув</a:t>
            </a:r>
            <a:r>
              <a:rPr lang="ru-RU" sz="2800" dirty="0"/>
              <a:t> на </a:t>
            </a:r>
            <a:r>
              <a:rPr lang="ru-RU" sz="2800" dirty="0" err="1"/>
              <a:t>криміногенну</a:t>
            </a:r>
            <a:r>
              <a:rPr lang="ru-RU" sz="2800" dirty="0"/>
              <a:t> </a:t>
            </a:r>
            <a:r>
              <a:rPr lang="ru-RU" sz="2800" dirty="0" err="1"/>
              <a:t>ситуацію</a:t>
            </a:r>
            <a:r>
              <a:rPr lang="ru-RU" sz="2800" dirty="0"/>
              <a:t>, особливо </a:t>
            </a:r>
            <a:r>
              <a:rPr lang="ru-RU" sz="2800" dirty="0" err="1"/>
              <a:t>збільшилась</a:t>
            </a:r>
            <a:r>
              <a:rPr lang="ru-RU" sz="2800" dirty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грабунків</a:t>
            </a:r>
            <a:r>
              <a:rPr lang="ru-RU" sz="2800" dirty="0"/>
              <a:t> </a:t>
            </a:r>
            <a:r>
              <a:rPr lang="ru-RU" sz="2800" dirty="0" err="1"/>
              <a:t>особистого</a:t>
            </a:r>
            <a:r>
              <a:rPr lang="ru-RU" sz="2800" dirty="0"/>
              <a:t> майна </a:t>
            </a:r>
            <a:r>
              <a:rPr lang="ru-RU" sz="2800" dirty="0" err="1"/>
              <a:t>громадян</a:t>
            </a:r>
            <a:r>
              <a:rPr lang="ru-RU" sz="2800" dirty="0"/>
              <a:t> і </a:t>
            </a:r>
            <a:r>
              <a:rPr lang="ru-RU" sz="2800" dirty="0" err="1"/>
              <a:t>запасів</a:t>
            </a:r>
            <a:r>
              <a:rPr lang="ru-RU" sz="2800" dirty="0"/>
              <a:t> </a:t>
            </a:r>
            <a:r>
              <a:rPr lang="ru-RU" sz="2800" dirty="0" err="1"/>
              <a:t>продовольства</a:t>
            </a:r>
            <a:r>
              <a:rPr lang="ru-RU" sz="2800" dirty="0"/>
              <a:t>. У ІІ </a:t>
            </a:r>
            <a:r>
              <a:rPr lang="ru-RU" sz="2800" dirty="0" err="1"/>
              <a:t>половині</a:t>
            </a:r>
            <a:r>
              <a:rPr lang="ru-RU" sz="2800" dirty="0"/>
              <a:t> 1946 р. та І </a:t>
            </a:r>
            <a:r>
              <a:rPr lang="ru-RU" sz="2800" dirty="0" err="1"/>
              <a:t>половині</a:t>
            </a:r>
            <a:r>
              <a:rPr lang="ru-RU" sz="2800" dirty="0"/>
              <a:t> 1947 р. </a:t>
            </a:r>
            <a:r>
              <a:rPr lang="ru-RU" sz="2800" dirty="0" err="1"/>
              <a:t>кримінальні</a:t>
            </a:r>
            <a:r>
              <a:rPr lang="ru-RU" sz="2800" dirty="0"/>
              <a:t> </a:t>
            </a:r>
            <a:r>
              <a:rPr lang="ru-RU" sz="2800" dirty="0" err="1"/>
              <a:t>злочини</a:t>
            </a:r>
            <a:r>
              <a:rPr lang="ru-RU" sz="2800" dirty="0"/>
              <a:t> такого </a:t>
            </a:r>
          </a:p>
          <a:p>
            <a:pPr marL="0" indent="0"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Об’єктами</a:t>
            </a:r>
            <a:r>
              <a:rPr lang="ru-RU" sz="2800" dirty="0" smtClean="0"/>
              <a:t> </a:t>
            </a:r>
            <a:r>
              <a:rPr lang="ru-RU" sz="2800" dirty="0" err="1"/>
              <a:t>нападів</a:t>
            </a:r>
            <a:r>
              <a:rPr lang="ru-RU" sz="2800" dirty="0"/>
              <a:t> ставали </a:t>
            </a:r>
            <a:r>
              <a:rPr lang="ru-RU" sz="2800" dirty="0" err="1"/>
              <a:t>магазини</a:t>
            </a:r>
            <a:r>
              <a:rPr lang="ru-RU" sz="2800" dirty="0"/>
              <a:t>, </a:t>
            </a:r>
            <a:r>
              <a:rPr lang="ru-RU" sz="2800" dirty="0" err="1"/>
              <a:t>сховища</a:t>
            </a:r>
            <a:r>
              <a:rPr lang="ru-RU" sz="2800" dirty="0"/>
              <a:t>, </a:t>
            </a:r>
            <a:r>
              <a:rPr lang="ru-RU" sz="2800" dirty="0" err="1"/>
              <a:t>бази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помешкання</a:t>
            </a:r>
            <a:r>
              <a:rPr lang="ru-RU" sz="2800" dirty="0"/>
              <a:t> і </a:t>
            </a:r>
            <a:r>
              <a:rPr lang="ru-RU" sz="2800" dirty="0" err="1"/>
              <a:t>господарчі</a:t>
            </a:r>
            <a:r>
              <a:rPr lang="ru-RU" sz="2800" dirty="0"/>
              <a:t> </a:t>
            </a:r>
            <a:r>
              <a:rPr lang="ru-RU" sz="2800" dirty="0" err="1"/>
              <a:t>будівлі</a:t>
            </a:r>
            <a:r>
              <a:rPr lang="ru-RU" sz="2800" dirty="0"/>
              <a:t> </a:t>
            </a:r>
            <a:r>
              <a:rPr lang="ru-RU" sz="2800" dirty="0" err="1"/>
              <a:t>жителів</a:t>
            </a:r>
            <a:r>
              <a:rPr lang="ru-RU" sz="2800" dirty="0"/>
              <a:t> </a:t>
            </a:r>
            <a:r>
              <a:rPr lang="ru-RU" sz="2800" dirty="0" err="1"/>
              <a:t>міст</a:t>
            </a:r>
            <a:r>
              <a:rPr lang="ru-RU" sz="2800" dirty="0"/>
              <a:t> і </a:t>
            </a:r>
            <a:r>
              <a:rPr lang="ru-RU" sz="2800" dirty="0" err="1"/>
              <a:t>сіл</a:t>
            </a:r>
            <a:r>
              <a:rPr lang="ru-RU" sz="2800" dirty="0"/>
              <a:t>. </a:t>
            </a:r>
            <a:r>
              <a:rPr lang="ru-RU" sz="2800" dirty="0" err="1"/>
              <a:t>Ішли</a:t>
            </a:r>
            <a:r>
              <a:rPr lang="ru-RU" sz="2800" dirty="0"/>
              <a:t> </a:t>
            </a:r>
            <a:r>
              <a:rPr lang="ru-RU" sz="2800" dirty="0" err="1"/>
              <a:t>грабувати</a:t>
            </a:r>
            <a:r>
              <a:rPr lang="ru-RU" sz="2800" dirty="0"/>
              <a:t>, часто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зброєю</a:t>
            </a:r>
            <a:r>
              <a:rPr lang="ru-RU" sz="2800" dirty="0"/>
              <a:t> в руках, </a:t>
            </a:r>
            <a:r>
              <a:rPr lang="ru-RU" sz="2800" dirty="0" err="1"/>
              <a:t>організовуючись</a:t>
            </a:r>
            <a:r>
              <a:rPr lang="ru-RU" sz="2800" dirty="0"/>
              <a:t> у </a:t>
            </a:r>
            <a:r>
              <a:rPr lang="ru-RU" sz="2800" dirty="0" err="1"/>
              <a:t>групи</a:t>
            </a:r>
            <a:r>
              <a:rPr lang="ru-RU" sz="2800" dirty="0"/>
              <a:t>, </a:t>
            </a:r>
            <a:r>
              <a:rPr lang="ru-RU" sz="2800" dirty="0" err="1"/>
              <a:t>робітники</a:t>
            </a:r>
            <a:r>
              <a:rPr lang="ru-RU" sz="2800" dirty="0"/>
              <a:t>, </a:t>
            </a:r>
            <a:r>
              <a:rPr lang="ru-RU" sz="2800" dirty="0" err="1"/>
              <a:t>службовці</a:t>
            </a:r>
            <a:r>
              <a:rPr lang="ru-RU" sz="2800" dirty="0"/>
              <a:t>, </a:t>
            </a:r>
            <a:r>
              <a:rPr lang="ru-RU" sz="2800" dirty="0" err="1"/>
              <a:t>колгоспники</a:t>
            </a:r>
            <a:r>
              <a:rPr lang="ru-RU" sz="2800" dirty="0"/>
              <a:t>, </a:t>
            </a:r>
            <a:r>
              <a:rPr lang="ru-RU" sz="2800" dirty="0" err="1"/>
              <a:t>військовослужбовці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Спецслужби</a:t>
            </a:r>
            <a:r>
              <a:rPr lang="ru-RU" sz="2800" dirty="0" smtClean="0"/>
              <a:t> </a:t>
            </a:r>
            <a:r>
              <a:rPr lang="ru-RU" sz="2800" dirty="0" err="1"/>
              <a:t>фіксували</a:t>
            </a:r>
            <a:r>
              <a:rPr lang="ru-RU" sz="2800" dirty="0"/>
              <a:t> у </a:t>
            </a:r>
            <a:r>
              <a:rPr lang="ru-RU" sz="2800" dirty="0" err="1"/>
              <a:t>висловлюваннях</a:t>
            </a:r>
            <a:r>
              <a:rPr lang="ru-RU" sz="2800" dirty="0"/>
              <a:t> людей </a:t>
            </a:r>
            <a:r>
              <a:rPr lang="ru-RU" sz="2800" dirty="0" err="1"/>
              <a:t>недовіру</a:t>
            </a:r>
            <a:r>
              <a:rPr lang="ru-RU" sz="2800" dirty="0"/>
              <a:t> до </a:t>
            </a:r>
            <a:r>
              <a:rPr lang="ru-RU" sz="2800" dirty="0" err="1"/>
              <a:t>влади</a:t>
            </a:r>
            <a:r>
              <a:rPr lang="ru-RU" sz="2800" dirty="0"/>
              <a:t> й </a:t>
            </a:r>
            <a:r>
              <a:rPr lang="ru-RU" sz="2800" dirty="0" err="1"/>
              <a:t>розуміння</a:t>
            </a:r>
            <a:r>
              <a:rPr lang="ru-RU" sz="2800" dirty="0"/>
              <a:t> того, </a:t>
            </a:r>
            <a:r>
              <a:rPr lang="ru-RU" sz="2800" dirty="0" err="1"/>
              <a:t>що</a:t>
            </a:r>
            <a:r>
              <a:rPr lang="ru-RU" sz="2800" dirty="0"/>
              <a:t> голод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спричинений</a:t>
            </a:r>
            <a:r>
              <a:rPr lang="ru-RU" sz="2800" dirty="0"/>
              <a:t> не </a:t>
            </a:r>
            <a:r>
              <a:rPr lang="ru-RU" sz="2800" dirty="0" err="1"/>
              <a:t>посухою</a:t>
            </a:r>
            <a:r>
              <a:rPr lang="ru-RU" sz="2800" dirty="0"/>
              <a:t>, а </a:t>
            </a:r>
            <a:r>
              <a:rPr lang="ru-RU" sz="2800" dirty="0" err="1"/>
              <a:t>радянським</a:t>
            </a:r>
            <a:r>
              <a:rPr lang="ru-RU" sz="2800" dirty="0"/>
              <a:t> </a:t>
            </a:r>
            <a:r>
              <a:rPr lang="ru-RU" sz="2800" dirty="0" err="1"/>
              <a:t>державним</a:t>
            </a:r>
            <a:r>
              <a:rPr lang="ru-RU" sz="2800" dirty="0"/>
              <a:t> </a:t>
            </a:r>
            <a:r>
              <a:rPr lang="ru-RU" sz="2800" dirty="0" err="1"/>
              <a:t>устроєм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8444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5780" y="476672"/>
            <a:ext cx="11089232" cy="5695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Отже</a:t>
            </a:r>
            <a:r>
              <a:rPr lang="ru-RU" dirty="0"/>
              <a:t>, </a:t>
            </a:r>
            <a:r>
              <a:rPr lang="ru-RU" dirty="0" err="1"/>
              <a:t>мізерний</a:t>
            </a:r>
            <a:r>
              <a:rPr lang="ru-RU" dirty="0"/>
              <a:t> </a:t>
            </a:r>
            <a:r>
              <a:rPr lang="ru-RU" dirty="0" err="1"/>
              <a:t>заробіток</a:t>
            </a:r>
            <a:r>
              <a:rPr lang="ru-RU" dirty="0"/>
              <a:t>,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красти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тікати</a:t>
            </a:r>
            <a:r>
              <a:rPr lang="ru-RU" dirty="0"/>
              <a:t> з </a:t>
            </a:r>
            <a:r>
              <a:rPr lang="ru-RU" dirty="0" err="1"/>
              <a:t>колгоспу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, але не широким арсеналом </a:t>
            </a:r>
            <a:r>
              <a:rPr lang="ru-RU" dirty="0" err="1"/>
              <a:t>засобів</a:t>
            </a:r>
            <a:r>
              <a:rPr lang="ru-RU" dirty="0"/>
              <a:t> для селянина,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прожити</a:t>
            </a:r>
            <a:r>
              <a:rPr lang="ru-RU" dirty="0"/>
              <a:t> у </a:t>
            </a:r>
            <a:r>
              <a:rPr lang="ru-RU" dirty="0" err="1"/>
              <a:t>післявоєнному</a:t>
            </a:r>
            <a:r>
              <a:rPr lang="ru-RU" dirty="0"/>
              <a:t> </a:t>
            </a:r>
            <a:r>
              <a:rPr lang="ru-RU" dirty="0" err="1"/>
              <a:t>колгоспі</a:t>
            </a:r>
            <a:r>
              <a:rPr lang="ru-RU" dirty="0"/>
              <a:t>. </a:t>
            </a:r>
            <a:r>
              <a:rPr lang="ru-RU" dirty="0" err="1"/>
              <a:t>Вияв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людей на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знайшов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в народному </a:t>
            </a:r>
            <a:r>
              <a:rPr lang="ru-RU" dirty="0" err="1"/>
              <a:t>фольклорі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На </a:t>
            </a:r>
            <a:r>
              <a:rPr lang="ru-RU" dirty="0"/>
              <a:t>«</a:t>
            </a:r>
            <a:r>
              <a:rPr lang="ru-RU" dirty="0" err="1"/>
              <a:t>допомогу</a:t>
            </a:r>
            <a:r>
              <a:rPr lang="ru-RU" dirty="0"/>
              <a:t>» </a:t>
            </a:r>
            <a:r>
              <a:rPr lang="ru-RU" dirty="0" err="1"/>
              <a:t>колгоспам</a:t>
            </a:r>
            <a:r>
              <a:rPr lang="ru-RU" dirty="0"/>
              <a:t> у </a:t>
            </a:r>
            <a:r>
              <a:rPr lang="ru-RU" dirty="0" err="1"/>
              <a:t>виконанні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постанов, </a:t>
            </a:r>
            <a:r>
              <a:rPr lang="ru-RU" dirty="0" err="1"/>
              <a:t>проведені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надіслані</a:t>
            </a:r>
            <a:r>
              <a:rPr lang="ru-RU" dirty="0"/>
              <a:t> </a:t>
            </a:r>
            <a:r>
              <a:rPr lang="ru-RU" dirty="0" err="1"/>
              <a:t>уповноважені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і </a:t>
            </a:r>
            <a:r>
              <a:rPr lang="ru-RU" dirty="0" err="1"/>
              <a:t>партійних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3212976"/>
            <a:ext cx="4523408" cy="3618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337" y="3191242"/>
            <a:ext cx="5269999" cy="36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40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381000"/>
            <a:ext cx="11377264" cy="3768080"/>
          </a:xfrm>
        </p:spPr>
        <p:txBody>
          <a:bodyPr>
            <a:normAutofit/>
          </a:bodyPr>
          <a:lstStyle/>
          <a:p>
            <a:r>
              <a:rPr lang="uk-UA" sz="9600" dirty="0" smtClean="0">
                <a:latin typeface="Century Schoolbook" panose="02040604050505020304" pitchFamily="18" charset="0"/>
              </a:rPr>
              <a:t>Дякуємо  за увагу!</a:t>
            </a:r>
            <a:endParaRPr lang="ru-RU" sz="9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30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88" y="0"/>
            <a:ext cx="11999069" cy="65973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Голодомор в </a:t>
            </a:r>
            <a:r>
              <a:rPr lang="ru-RU" sz="6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україні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1946–1947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—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масовий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голод,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який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влаштувала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народам СРСР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російсько-більшовицька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диктатура 1946–1947.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Б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ув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спричинений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не так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повоєнним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неврожаєм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, як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спланованою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акцією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сталінського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політбюро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з метою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забрати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в селян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залишки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зерна і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продати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подарувати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його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братнім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режимам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соціалістичному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таборі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1052736"/>
            <a:ext cx="9601198" cy="3336032"/>
          </a:xfrm>
        </p:spPr>
        <p:txBody>
          <a:bodyPr>
            <a:normAutofit/>
          </a:bodyPr>
          <a:lstStyle/>
          <a:p>
            <a:r>
              <a:rPr lang="uk-UA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Причини  </a:t>
            </a:r>
            <a:br>
              <a:rPr lang="uk-UA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голодомору </a:t>
            </a:r>
            <a:endParaRPr lang="ru-RU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1764" y="1196752"/>
            <a:ext cx="10273210" cy="454340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788" y="1628800"/>
            <a:ext cx="11233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895012" y="332656"/>
            <a:ext cx="960040" cy="4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260648"/>
            <a:ext cx="11809312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   </a:t>
            </a:r>
            <a:r>
              <a:rPr lang="ru-RU" sz="4000" dirty="0" smtClean="0">
                <a:latin typeface="Century Schoolbook" panose="02040604050505020304" pitchFamily="18" charset="0"/>
              </a:rPr>
              <a:t>Стан СГ </a:t>
            </a:r>
            <a:r>
              <a:rPr lang="ru-RU" sz="4000" dirty="0" err="1" smtClean="0">
                <a:latin typeface="Century Schoolbook" panose="02040604050505020304" pitchFamily="18" charset="0"/>
              </a:rPr>
              <a:t>після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закінчення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smtClean="0">
                <a:latin typeface="Century Schoolbook" panose="02040604050505020304" pitchFamily="18" charset="0"/>
              </a:rPr>
              <a:t>ДСВ </a:t>
            </a:r>
            <a:r>
              <a:rPr lang="ru-RU" sz="4000" dirty="0" err="1" smtClean="0">
                <a:latin typeface="Century Schoolbook" panose="02040604050505020304" pitchFamily="18" charset="0"/>
              </a:rPr>
              <a:t>був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дуже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складний</a:t>
            </a:r>
            <a:r>
              <a:rPr lang="ru-RU" sz="4000" dirty="0">
                <a:latin typeface="Century Schoolbook" panose="02040604050505020304" pitchFamily="18" charset="0"/>
              </a:rPr>
              <a:t>. </a:t>
            </a:r>
            <a:endParaRPr lang="ru-RU" sz="40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smtClean="0">
                <a:latin typeface="Century Schoolbook" panose="02040604050505020304" pitchFamily="18" charset="0"/>
              </a:rPr>
              <a:t>  </a:t>
            </a:r>
            <a:r>
              <a:rPr lang="ru-RU" sz="4000" dirty="0" err="1" smtClean="0">
                <a:latin typeface="Century Schoolbook" panose="02040604050505020304" pitchFamily="18" charset="0"/>
              </a:rPr>
              <a:t>Було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пограбовано</a:t>
            </a:r>
            <a:r>
              <a:rPr lang="ru-RU" sz="4000" dirty="0">
                <a:latin typeface="Century Schoolbook" panose="02040604050505020304" pitchFamily="18" charset="0"/>
              </a:rPr>
              <a:t> і </a:t>
            </a:r>
            <a:r>
              <a:rPr lang="ru-RU" sz="4000" dirty="0" err="1">
                <a:latin typeface="Century Schoolbook" panose="02040604050505020304" pitchFamily="18" charset="0"/>
              </a:rPr>
              <a:t>зруйновано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близько</a:t>
            </a:r>
            <a:r>
              <a:rPr lang="ru-RU" sz="4000" dirty="0">
                <a:latin typeface="Century Schoolbook" panose="02040604050505020304" pitchFamily="18" charset="0"/>
              </a:rPr>
              <a:t> 30 </a:t>
            </a:r>
            <a:r>
              <a:rPr lang="ru-RU" sz="4000" dirty="0" err="1">
                <a:latin typeface="Century Schoolbook" panose="02040604050505020304" pitchFamily="18" charset="0"/>
              </a:rPr>
              <a:t>тисяч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колгоспів</a:t>
            </a:r>
            <a:r>
              <a:rPr lang="ru-RU" sz="4000" dirty="0">
                <a:latin typeface="Century Schoolbook" panose="02040604050505020304" pitchFamily="18" charset="0"/>
              </a:rPr>
              <a:t>, </a:t>
            </a:r>
            <a:r>
              <a:rPr lang="ru-RU" sz="4000" dirty="0" err="1">
                <a:latin typeface="Century Schoolbook" panose="02040604050505020304" pitchFamily="18" charset="0"/>
              </a:rPr>
              <a:t>радгоспів</a:t>
            </a:r>
            <a:r>
              <a:rPr lang="ru-RU" sz="4000" dirty="0">
                <a:latin typeface="Century Schoolbook" panose="02040604050505020304" pitchFamily="18" charset="0"/>
              </a:rPr>
              <a:t> і МТС, </a:t>
            </a:r>
            <a:r>
              <a:rPr lang="ru-RU" sz="4000" dirty="0" err="1">
                <a:latin typeface="Century Schoolbook" panose="02040604050505020304" pitchFamily="18" charset="0"/>
              </a:rPr>
              <a:t>тисячі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сіл</a:t>
            </a:r>
            <a:r>
              <a:rPr lang="ru-RU" sz="4000" dirty="0">
                <a:latin typeface="Century Schoolbook" panose="02040604050505020304" pitchFamily="18" charset="0"/>
              </a:rPr>
              <a:t>, з </a:t>
            </a:r>
            <a:r>
              <a:rPr lang="ru-RU" sz="4000" dirty="0" err="1">
                <a:latin typeface="Century Schoolbook" panose="02040604050505020304" pitchFamily="18" charset="0"/>
              </a:rPr>
              <a:t>яких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понад</a:t>
            </a:r>
            <a:r>
              <a:rPr lang="ru-RU" sz="4000" dirty="0">
                <a:latin typeface="Century Schoolbook" panose="02040604050505020304" pitchFamily="18" charset="0"/>
              </a:rPr>
              <a:t> 250 </a:t>
            </a:r>
            <a:r>
              <a:rPr lang="ru-RU" sz="4000" dirty="0" err="1">
                <a:latin typeface="Century Schoolbook" panose="02040604050505020304" pitchFamily="18" charset="0"/>
              </a:rPr>
              <a:t>розділили</a:t>
            </a:r>
            <a:r>
              <a:rPr lang="ru-RU" sz="4000" dirty="0">
                <a:latin typeface="Century Schoolbook" panose="02040604050505020304" pitchFamily="18" charset="0"/>
              </a:rPr>
              <a:t> долю </a:t>
            </a:r>
            <a:r>
              <a:rPr lang="ru-RU" sz="4000" dirty="0" err="1">
                <a:latin typeface="Century Schoolbook" panose="02040604050505020304" pitchFamily="18" charset="0"/>
              </a:rPr>
              <a:t>Хатині</a:t>
            </a:r>
            <a:r>
              <a:rPr lang="ru-RU" sz="4000" dirty="0">
                <a:latin typeface="Century Schoolbook" panose="02040604050505020304" pitchFamily="18" charset="0"/>
              </a:rPr>
              <a:t>. </a:t>
            </a:r>
            <a:r>
              <a:rPr lang="ru-RU" sz="4000" dirty="0" err="1">
                <a:latin typeface="Century Schoolbook" panose="02040604050505020304" pitchFamily="18" charset="0"/>
              </a:rPr>
              <a:t>Різко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скоротилося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поголів'я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худоби</a:t>
            </a:r>
            <a:r>
              <a:rPr lang="ru-RU" sz="4000" dirty="0">
                <a:latin typeface="Century Schoolbook" panose="02040604050505020304" pitchFamily="18" charset="0"/>
              </a:rPr>
              <a:t>. </a:t>
            </a:r>
            <a:r>
              <a:rPr lang="ru-RU" sz="4000" dirty="0" err="1" smtClean="0">
                <a:latin typeface="Century Schoolbook" panose="02040604050505020304" pitchFamily="18" charset="0"/>
              </a:rPr>
              <a:t>Значно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постраждали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тракторний</a:t>
            </a:r>
            <a:r>
              <a:rPr lang="ru-RU" sz="4000" dirty="0">
                <a:latin typeface="Century Schoolbook" panose="02040604050505020304" pitchFamily="18" charset="0"/>
              </a:rPr>
              <a:t> і </a:t>
            </a:r>
            <a:r>
              <a:rPr lang="ru-RU" sz="4000" dirty="0" err="1">
                <a:latin typeface="Century Schoolbook" panose="02040604050505020304" pitchFamily="18" charset="0"/>
              </a:rPr>
              <a:t>комбайновий</a:t>
            </a:r>
            <a:r>
              <a:rPr lang="ru-RU" sz="4000" dirty="0">
                <a:latin typeface="Century Schoolbook" panose="02040604050505020304" pitchFamily="18" charset="0"/>
              </a:rPr>
              <a:t> парки</a:t>
            </a:r>
            <a:r>
              <a:rPr lang="ru-RU" sz="4000" dirty="0" smtClean="0">
                <a:latin typeface="Century Schoolbook" panose="02040604050505020304" pitchFamily="18" charset="0"/>
              </a:rPr>
              <a:t>.</a:t>
            </a:r>
            <a:endParaRPr lang="ru-RU" sz="40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Century Schoolbook" panose="02040604050505020304" pitchFamily="18" charset="0"/>
              </a:rPr>
              <a:t>    </a:t>
            </a:r>
            <a:r>
              <a:rPr lang="ru-RU" sz="4000" dirty="0" err="1" smtClean="0">
                <a:latin typeface="Century Schoolbook" panose="02040604050505020304" pitchFamily="18" charset="0"/>
              </a:rPr>
              <a:t>Розорене</a:t>
            </a:r>
            <a:r>
              <a:rPr lang="ru-RU" sz="4000" dirty="0" smtClean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війною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сільське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господарство</a:t>
            </a:r>
            <a:r>
              <a:rPr lang="ru-RU" sz="4000" dirty="0">
                <a:latin typeface="Century Schoolbook" panose="02040604050505020304" pitchFamily="18" charset="0"/>
              </a:rPr>
              <a:t>, яке </a:t>
            </a:r>
            <a:r>
              <a:rPr lang="ru-RU" sz="4000" dirty="0" err="1">
                <a:latin typeface="Century Schoolbook" panose="02040604050505020304" pitchFamily="18" charset="0"/>
              </a:rPr>
              <a:t>потребувало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допомоги</a:t>
            </a:r>
            <a:r>
              <a:rPr lang="ru-RU" sz="4000" dirty="0">
                <a:latin typeface="Century Schoolbook" panose="02040604050505020304" pitchFamily="18" charset="0"/>
              </a:rPr>
              <a:t>, </a:t>
            </a:r>
            <a:r>
              <a:rPr lang="ru-RU" sz="4000" dirty="0" err="1">
                <a:latin typeface="Century Schoolbook" panose="02040604050505020304" pitchFamily="18" charset="0"/>
              </a:rPr>
              <a:t>аби</a:t>
            </a:r>
            <a:r>
              <a:rPr lang="ru-RU" sz="4000" dirty="0">
                <a:latin typeface="Century Schoolbook" panose="02040604050505020304" pitchFamily="18" charset="0"/>
              </a:rPr>
              <a:t> стати на ноги, </a:t>
            </a:r>
            <a:r>
              <a:rPr lang="ru-RU" sz="4000" dirty="0" err="1">
                <a:latin typeface="Century Schoolbook" panose="02040604050505020304" pitchFamily="18" charset="0"/>
              </a:rPr>
              <a:t>ще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більше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було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підірване</a:t>
            </a:r>
            <a:r>
              <a:rPr lang="ru-RU" sz="4000" dirty="0">
                <a:latin typeface="Century Schoolbook" panose="02040604050505020304" pitchFamily="18" charset="0"/>
              </a:rPr>
              <a:t> засухою. </a:t>
            </a:r>
          </a:p>
        </p:txBody>
      </p:sp>
    </p:spTree>
    <p:extLst>
      <p:ext uri="{BB962C8B-B14F-4D97-AF65-F5344CB8AC3E}">
        <p14:creationId xmlns:p14="http://schemas.microsoft.com/office/powerpoint/2010/main" val="2136554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10895012" y="381000"/>
            <a:ext cx="383976" cy="599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9756" y="260648"/>
            <a:ext cx="5832648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4000" dirty="0" smtClean="0">
                <a:latin typeface="Century Schoolbook" panose="02040604050505020304" pitchFamily="18" charset="0"/>
              </a:rPr>
              <a:t>У </a:t>
            </a:r>
            <a:r>
              <a:rPr lang="ru-RU" sz="4000" dirty="0" err="1">
                <a:latin typeface="Century Schoolbook" panose="02040604050505020304" pitchFamily="18" charset="0"/>
              </a:rPr>
              <a:t>січні</a:t>
            </a:r>
            <a:r>
              <a:rPr lang="ru-RU" sz="4000" dirty="0">
                <a:latin typeface="Century Schoolbook" panose="02040604050505020304" pitchFamily="18" charset="0"/>
              </a:rPr>
              <a:t> 1946 року М. С. </a:t>
            </a:r>
            <a:r>
              <a:rPr lang="ru-RU" sz="4000" dirty="0" err="1">
                <a:latin typeface="Century Schoolbook" panose="02040604050505020304" pitchFamily="18" charset="0"/>
              </a:rPr>
              <a:t>Хрущов</a:t>
            </a:r>
            <a:r>
              <a:rPr lang="ru-RU" sz="4000" dirty="0">
                <a:latin typeface="Century Schoolbook" panose="02040604050505020304" pitchFamily="18" charset="0"/>
              </a:rPr>
              <a:t>, </a:t>
            </a:r>
            <a:r>
              <a:rPr lang="ru-RU" sz="4000" dirty="0" err="1">
                <a:latin typeface="Century Schoolbook" panose="02040604050505020304" pitchFamily="18" charset="0"/>
              </a:rPr>
              <a:t>виступаючи</a:t>
            </a:r>
            <a:r>
              <a:rPr lang="ru-RU" sz="4000" dirty="0">
                <a:latin typeface="Century Schoolbook" panose="02040604050505020304" pitchFamily="18" charset="0"/>
              </a:rPr>
              <a:t> на </a:t>
            </a:r>
            <a:r>
              <a:rPr lang="ru-RU" sz="4000" dirty="0" err="1">
                <a:latin typeface="Century Schoolbook" panose="02040604050505020304" pitchFamily="18" charset="0"/>
              </a:rPr>
              <a:t>нараді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передовиків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сільського</a:t>
            </a:r>
            <a:r>
              <a:rPr lang="ru-RU" sz="4000" dirty="0"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latin typeface="Century Schoolbook" panose="02040604050505020304" pitchFamily="18" charset="0"/>
              </a:rPr>
              <a:t>господарства</a:t>
            </a:r>
            <a:r>
              <a:rPr lang="ru-RU" sz="4000" dirty="0">
                <a:latin typeface="Century Schoolbook" panose="02040604050505020304" pitchFamily="18" charset="0"/>
              </a:rPr>
              <a:t>, сказав: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08052" y="3429000"/>
            <a:ext cx="7614552" cy="3047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i="1" dirty="0" smtClean="0"/>
              <a:t>   «</a:t>
            </a:r>
            <a:r>
              <a:rPr lang="ru-RU" sz="3600" i="1" dirty="0"/>
              <a:t>Засуха, вона, як і хвороба: коли </a:t>
            </a:r>
            <a:r>
              <a:rPr lang="ru-RU" sz="3600" i="1" dirty="0" err="1"/>
              <a:t>з'являється</a:t>
            </a:r>
            <a:r>
              <a:rPr lang="ru-RU" sz="3600" i="1" dirty="0"/>
              <a:t>, то </a:t>
            </a:r>
            <a:r>
              <a:rPr lang="ru-RU" sz="3600" i="1" dirty="0" err="1"/>
              <a:t>найбільше</a:t>
            </a:r>
            <a:r>
              <a:rPr lang="ru-RU" sz="3600" i="1" dirty="0"/>
              <a:t> </a:t>
            </a:r>
            <a:r>
              <a:rPr lang="ru-RU" sz="3600" i="1" dirty="0" err="1"/>
              <a:t>приковує</a:t>
            </a:r>
            <a:r>
              <a:rPr lang="ru-RU" sz="3600" i="1" dirty="0"/>
              <a:t> до </a:t>
            </a:r>
            <a:r>
              <a:rPr lang="ru-RU" sz="3600" i="1" dirty="0" err="1"/>
              <a:t>ліжка</a:t>
            </a:r>
            <a:r>
              <a:rPr lang="ru-RU" sz="3600" i="1" dirty="0"/>
              <a:t> людей з </a:t>
            </a:r>
            <a:r>
              <a:rPr lang="ru-RU" sz="3600" i="1" dirty="0" err="1"/>
              <a:t>кволим</a:t>
            </a:r>
            <a:r>
              <a:rPr lang="ru-RU" sz="3600" i="1" dirty="0"/>
              <a:t> </a:t>
            </a:r>
            <a:r>
              <a:rPr lang="ru-RU" sz="3600" i="1" dirty="0" err="1"/>
              <a:t>організмом</a:t>
            </a:r>
            <a:r>
              <a:rPr lang="ru-RU" sz="3600" i="1" dirty="0"/>
              <a:t>, вони </a:t>
            </a:r>
            <a:r>
              <a:rPr lang="ru-RU" sz="3600" i="1" dirty="0" err="1"/>
              <a:t>швидше</a:t>
            </a:r>
            <a:r>
              <a:rPr lang="ru-RU" sz="3600" i="1" dirty="0"/>
              <a:t> </a:t>
            </a:r>
            <a:r>
              <a:rPr lang="ru-RU" sz="3600" i="1" dirty="0" err="1"/>
              <a:t>захворюють</a:t>
            </a:r>
            <a:r>
              <a:rPr lang="ru-RU" sz="3600" i="1" dirty="0"/>
              <a:t>, </a:t>
            </a:r>
            <a:r>
              <a:rPr lang="ru-RU" sz="3600" i="1" dirty="0" err="1"/>
              <a:t>легше</a:t>
            </a:r>
            <a:r>
              <a:rPr lang="ru-RU" sz="3600" i="1" dirty="0"/>
              <a:t> </a:t>
            </a:r>
            <a:r>
              <a:rPr lang="ru-RU" sz="3600" i="1" dirty="0" err="1"/>
              <a:t>піддаються</a:t>
            </a:r>
            <a:r>
              <a:rPr lang="ru-RU" sz="3600" i="1" dirty="0"/>
              <a:t> </a:t>
            </a:r>
            <a:r>
              <a:rPr lang="ru-RU" sz="3600" i="1" dirty="0" err="1"/>
              <a:t>хворобі</a:t>
            </a:r>
            <a:r>
              <a:rPr lang="ru-RU" sz="3600" i="1" dirty="0"/>
              <a:t>…»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124" y="123994"/>
            <a:ext cx="4825457" cy="63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1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895012" y="381000"/>
            <a:ext cx="95944" cy="95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772" y="381000"/>
            <a:ext cx="5544616" cy="6360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4 </a:t>
            </a:r>
            <a:r>
              <a:rPr lang="ru-RU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липня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1946 </a:t>
            </a:r>
            <a:r>
              <a:rPr lang="ru-RU" dirty="0"/>
              <a:t>рада </a:t>
            </a:r>
            <a:r>
              <a:rPr lang="ru-RU" dirty="0" err="1"/>
              <a:t>міністрів</a:t>
            </a:r>
            <a:r>
              <a:rPr lang="ru-RU" dirty="0"/>
              <a:t> УРСР і ЦК КП(б)У </a:t>
            </a:r>
            <a:r>
              <a:rPr lang="ru-RU" dirty="0" err="1"/>
              <a:t>таємною</a:t>
            </a:r>
            <a:r>
              <a:rPr lang="ru-RU" dirty="0"/>
              <a:t>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b="1" dirty="0"/>
              <a:t>затвердили </a:t>
            </a:r>
            <a:r>
              <a:rPr lang="ru-RU" b="1" dirty="0" err="1"/>
              <a:t>річний</a:t>
            </a:r>
            <a:r>
              <a:rPr lang="ru-RU" b="1" dirty="0"/>
              <a:t> план </a:t>
            </a:r>
            <a:r>
              <a:rPr lang="ru-RU" b="1" dirty="0" err="1"/>
              <a:t>хлібозаготівель</a:t>
            </a:r>
            <a:r>
              <a:rPr lang="ru-RU" b="1" dirty="0"/>
              <a:t> з урожаю 1946 по </a:t>
            </a:r>
            <a:r>
              <a:rPr lang="ru-RU" b="1" dirty="0" err="1"/>
              <a:t>Українській</a:t>
            </a:r>
            <a:r>
              <a:rPr lang="ru-RU" b="1" dirty="0"/>
              <a:t> РСР у </a:t>
            </a:r>
            <a:r>
              <a:rPr lang="ru-RU" b="1" dirty="0" err="1"/>
              <a:t>кількості</a:t>
            </a:r>
            <a:r>
              <a:rPr lang="ru-RU" b="1" dirty="0"/>
              <a:t> 340 млн </a:t>
            </a:r>
            <a:r>
              <a:rPr lang="ru-RU" b="1" dirty="0" err="1"/>
              <a:t>пудів</a:t>
            </a:r>
            <a:r>
              <a:rPr lang="ru-RU" b="1" dirty="0"/>
              <a:t>;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Вимагалося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дводенний</a:t>
            </a:r>
            <a:r>
              <a:rPr lang="ru-RU" dirty="0"/>
              <a:t> строк довести до </a:t>
            </a:r>
            <a:r>
              <a:rPr lang="ru-RU" dirty="0" err="1"/>
              <a:t>районів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хлібозаготівель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/>
              <a:t>й довести до кожного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п'ятиденні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 </a:t>
            </a:r>
            <a:r>
              <a:rPr lang="ru-RU" dirty="0" err="1"/>
              <a:t>здавання</a:t>
            </a:r>
            <a:r>
              <a:rPr lang="ru-RU" dirty="0"/>
              <a:t> зерна з метою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хлібозаготівель</a:t>
            </a:r>
            <a:r>
              <a:rPr lang="ru-RU" dirty="0"/>
              <a:t> не </a:t>
            </a:r>
            <a:r>
              <a:rPr lang="ru-RU" dirty="0" err="1"/>
              <a:t>пізніше</a:t>
            </a:r>
            <a:r>
              <a:rPr lang="ru-RU" dirty="0"/>
              <a:t> 1 </a:t>
            </a:r>
            <a:r>
              <a:rPr lang="ru-RU" dirty="0" err="1"/>
              <a:t>жовтня</a:t>
            </a:r>
            <a:r>
              <a:rPr lang="ru-RU" dirty="0"/>
              <a:t> 1946 </a:t>
            </a:r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96" y="49907"/>
            <a:ext cx="4862462" cy="66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8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10414892" y="332656"/>
            <a:ext cx="480120" cy="4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9568" y="332656"/>
            <a:ext cx="5970868" cy="16561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/>
              <a:t>1) </a:t>
            </a:r>
            <a:r>
              <a:rPr lang="ru-RU" sz="4400" dirty="0" err="1"/>
              <a:t>Високі</a:t>
            </a:r>
            <a:r>
              <a:rPr lang="ru-RU" sz="4400" dirty="0"/>
              <a:t> </a:t>
            </a:r>
            <a:r>
              <a:rPr lang="ru-RU" sz="4400" dirty="0" err="1"/>
              <a:t>плани</a:t>
            </a:r>
            <a:r>
              <a:rPr lang="ru-RU" sz="4400" dirty="0"/>
              <a:t> </a:t>
            </a:r>
            <a:r>
              <a:rPr lang="ru-RU" sz="4400" dirty="0" err="1"/>
              <a:t>хлібозаготівлі</a:t>
            </a:r>
            <a:r>
              <a:rPr lang="ru-RU" sz="4400" dirty="0"/>
              <a:t> з урожаю 1946 року.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82244" y="4677941"/>
            <a:ext cx="7200800" cy="2636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300" dirty="0" smtClean="0"/>
              <a:t>2)</a:t>
            </a:r>
            <a:r>
              <a:rPr lang="ru-RU" sz="4300" dirty="0" err="1" smtClean="0"/>
              <a:t>Запровадження</a:t>
            </a:r>
            <a:r>
              <a:rPr lang="ru-RU" sz="4300" dirty="0" smtClean="0"/>
              <a:t> </a:t>
            </a:r>
            <a:r>
              <a:rPr lang="ru-RU" sz="4300" dirty="0" err="1"/>
              <a:t>прямих</a:t>
            </a:r>
            <a:r>
              <a:rPr lang="ru-RU" sz="4300" dirty="0"/>
              <a:t> </a:t>
            </a:r>
            <a:r>
              <a:rPr lang="ru-RU" sz="4300" dirty="0" err="1"/>
              <a:t>податків</a:t>
            </a:r>
            <a:r>
              <a:rPr lang="ru-RU" sz="4300" dirty="0"/>
              <a:t> за </a:t>
            </a:r>
            <a:r>
              <a:rPr lang="ru-RU" sz="4300" dirty="0" err="1"/>
              <a:t>користування</a:t>
            </a:r>
            <a:r>
              <a:rPr lang="ru-RU" sz="4300" dirty="0"/>
              <a:t> селянами </a:t>
            </a:r>
            <a:r>
              <a:rPr lang="ru-RU" sz="4300" dirty="0" err="1"/>
              <a:t>присадибних</a:t>
            </a:r>
            <a:r>
              <a:rPr lang="ru-RU" sz="4300" dirty="0"/>
              <a:t> </a:t>
            </a:r>
            <a:r>
              <a:rPr lang="ru-RU" sz="4300" dirty="0" err="1" smtClean="0"/>
              <a:t>ділянок</a:t>
            </a:r>
            <a:r>
              <a:rPr lang="ru-RU" sz="4300" dirty="0" smtClean="0"/>
              <a:t>.</a:t>
            </a:r>
            <a:endParaRPr lang="ru-RU" sz="43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4777"/>
          <a:stretch/>
        </p:blipFill>
        <p:spPr>
          <a:xfrm>
            <a:off x="477788" y="2076141"/>
            <a:ext cx="3882636" cy="4724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116632"/>
            <a:ext cx="4785636" cy="45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17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10895012" y="381000"/>
            <a:ext cx="11040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1764" y="381000"/>
            <a:ext cx="1152128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3</a:t>
            </a:r>
            <a:r>
              <a:rPr lang="ru-RU" sz="4000" dirty="0"/>
              <a:t>) </a:t>
            </a:r>
            <a:r>
              <a:rPr lang="ru-RU" sz="4000" dirty="0" err="1"/>
              <a:t>Несприятливі</a:t>
            </a:r>
            <a:r>
              <a:rPr lang="ru-RU" sz="4000" dirty="0"/>
              <a:t> </a:t>
            </a:r>
            <a:r>
              <a:rPr lang="ru-RU" sz="4000" dirty="0" err="1"/>
              <a:t>погодні</a:t>
            </a:r>
            <a:r>
              <a:rPr lang="ru-RU" sz="4000" dirty="0"/>
              <a:t> </a:t>
            </a:r>
            <a:r>
              <a:rPr lang="ru-RU" sz="4000" dirty="0" err="1"/>
              <a:t>умови</a:t>
            </a:r>
            <a:r>
              <a:rPr lang="ru-RU" sz="4000" dirty="0"/>
              <a:t> на </a:t>
            </a:r>
            <a:r>
              <a:rPr lang="ru-RU" sz="4000" dirty="0" err="1"/>
              <a:t>більшій</a:t>
            </a:r>
            <a:r>
              <a:rPr lang="ru-RU" sz="4000" dirty="0"/>
              <a:t> </a:t>
            </a:r>
            <a:r>
              <a:rPr lang="ru-RU" sz="4000" dirty="0" err="1"/>
              <a:t>частині</a:t>
            </a:r>
            <a:r>
              <a:rPr lang="ru-RU" sz="4000" dirty="0"/>
              <a:t> </a:t>
            </a:r>
            <a:r>
              <a:rPr lang="ru-RU" sz="4000" dirty="0" err="1"/>
              <a:t>радянської</a:t>
            </a:r>
            <a:r>
              <a:rPr lang="ru-RU" sz="4000" dirty="0"/>
              <a:t> УСРР у 1946 року. </a:t>
            </a:r>
          </a:p>
          <a:p>
            <a:pPr marL="0" indent="0">
              <a:buNone/>
            </a:pPr>
            <a:r>
              <a:rPr lang="ru-RU" sz="4000" dirty="0" smtClean="0"/>
              <a:t>  4</a:t>
            </a:r>
            <a:r>
              <a:rPr lang="ru-RU" sz="4000" dirty="0"/>
              <a:t>) </a:t>
            </a:r>
            <a:r>
              <a:rPr lang="ru-RU" sz="4000" dirty="0" err="1"/>
              <a:t>Зруйноване</a:t>
            </a:r>
            <a:r>
              <a:rPr lang="ru-RU" sz="4000" dirty="0"/>
              <a:t> </a:t>
            </a:r>
            <a:r>
              <a:rPr lang="ru-RU" sz="4000" dirty="0" err="1"/>
              <a:t>війною</a:t>
            </a:r>
            <a:r>
              <a:rPr lang="ru-RU" sz="4000" dirty="0"/>
              <a:t> </a:t>
            </a:r>
            <a:r>
              <a:rPr lang="ru-RU" sz="4000" dirty="0" err="1"/>
              <a:t>сільське</a:t>
            </a:r>
            <a:r>
              <a:rPr lang="ru-RU" sz="4000" dirty="0"/>
              <a:t> </a:t>
            </a:r>
            <a:r>
              <a:rPr lang="ru-RU" sz="4000" dirty="0" err="1"/>
              <a:t>господарство</a:t>
            </a:r>
            <a:r>
              <a:rPr lang="ru-RU" sz="4000" dirty="0"/>
              <a:t>. 80% </a:t>
            </a:r>
            <a:r>
              <a:rPr lang="ru-RU" sz="4000" dirty="0" err="1"/>
              <a:t>працюючого</a:t>
            </a:r>
            <a:r>
              <a:rPr lang="ru-RU" sz="4000" dirty="0"/>
              <a:t> </a:t>
            </a:r>
            <a:r>
              <a:rPr lang="ru-RU" sz="4000" dirty="0" err="1"/>
              <a:t>населення</a:t>
            </a:r>
            <a:r>
              <a:rPr lang="ru-RU" sz="4000" dirty="0"/>
              <a:t> - </a:t>
            </a:r>
            <a:r>
              <a:rPr lang="ru-RU" sz="4000" dirty="0" err="1"/>
              <a:t>жінки</a:t>
            </a:r>
            <a:r>
              <a:rPr lang="ru-RU" sz="4000" dirty="0"/>
              <a:t>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76" y="2852936"/>
            <a:ext cx="518686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1764" y="2492896"/>
            <a:ext cx="4392488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5)</a:t>
            </a:r>
            <a:r>
              <a:rPr lang="ru-RU" dirty="0" err="1" smtClean="0"/>
              <a:t>Експортування</a:t>
            </a:r>
            <a:r>
              <a:rPr lang="ru-RU" dirty="0" smtClean="0"/>
              <a:t> </a:t>
            </a:r>
            <a:r>
              <a:rPr lang="ru-RU" dirty="0" err="1"/>
              <a:t>зернових</a:t>
            </a:r>
            <a:r>
              <a:rPr lang="ru-RU" dirty="0"/>
              <a:t> </a:t>
            </a:r>
            <a:r>
              <a:rPr lang="ru-RU" dirty="0" err="1"/>
              <a:t>закордон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05780" y="176605"/>
            <a:ext cx="1137726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6</a:t>
            </a:r>
            <a:r>
              <a:rPr lang="ru-RU" sz="3200" dirty="0"/>
              <a:t>)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величезних</a:t>
            </a:r>
            <a:r>
              <a:rPr lang="ru-RU" sz="3200" dirty="0"/>
              <a:t> </a:t>
            </a:r>
            <a:r>
              <a:rPr lang="ru-RU" sz="3200" dirty="0" err="1"/>
              <a:t>зернових</a:t>
            </a:r>
            <a:r>
              <a:rPr lang="ru-RU" sz="3200" dirty="0"/>
              <a:t> </a:t>
            </a:r>
            <a:r>
              <a:rPr lang="ru-RU" sz="3200" dirty="0" err="1"/>
              <a:t>запасів</a:t>
            </a:r>
            <a:r>
              <a:rPr lang="ru-RU" sz="3200" dirty="0"/>
              <a:t> на </a:t>
            </a:r>
            <a:r>
              <a:rPr lang="ru-RU" sz="3200" dirty="0" err="1"/>
              <a:t>зміцнення</a:t>
            </a:r>
            <a:r>
              <a:rPr lang="ru-RU" sz="3200" dirty="0"/>
              <a:t> </a:t>
            </a:r>
            <a:r>
              <a:rPr lang="ru-RU" sz="3200" dirty="0" err="1"/>
              <a:t>військово-промислового</a:t>
            </a:r>
            <a:r>
              <a:rPr lang="ru-RU" sz="3200" dirty="0"/>
              <a:t> комплексу. Станом на 1 лютого 1947 року в </a:t>
            </a:r>
            <a:r>
              <a:rPr lang="ru-RU" sz="3200" dirty="0" err="1"/>
              <a:t>держрезерві</a:t>
            </a:r>
            <a:r>
              <a:rPr lang="ru-RU" sz="3200" dirty="0"/>
              <a:t> СРСР </a:t>
            </a:r>
            <a:r>
              <a:rPr lang="ru-RU" sz="3200" dirty="0" err="1"/>
              <a:t>зберігалося</a:t>
            </a:r>
            <a:r>
              <a:rPr lang="ru-RU" sz="3200" dirty="0"/>
              <a:t> </a:t>
            </a:r>
            <a:r>
              <a:rPr lang="ru-RU" sz="3200" dirty="0" err="1"/>
              <a:t>майже</a:t>
            </a:r>
            <a:r>
              <a:rPr lang="ru-RU" sz="3200" dirty="0"/>
              <a:t> 10 </a:t>
            </a:r>
            <a:r>
              <a:rPr lang="ru-RU" sz="3200" dirty="0" err="1"/>
              <a:t>мільйонів</a:t>
            </a:r>
            <a:r>
              <a:rPr lang="ru-RU" sz="3200" dirty="0"/>
              <a:t> тон </a:t>
            </a:r>
            <a:r>
              <a:rPr lang="ru-RU" sz="3200" dirty="0" err="1"/>
              <a:t>хліба</a:t>
            </a:r>
            <a:r>
              <a:rPr lang="ru-RU" sz="3200" dirty="0"/>
              <a:t>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84" y="2276872"/>
            <a:ext cx="7042615" cy="43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70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15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AF6D2-5EE4-4070-BBE8-FC12504F7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TS102801115</Template>
  <TotalTime>0</TotalTime>
  <Words>567</Words>
  <Application>Microsoft Office PowerPoint</Application>
  <PresentationFormat>Произвольный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</vt:lpstr>
      <vt:lpstr>Century Schoolbook</vt:lpstr>
      <vt:lpstr>TS102801115</vt:lpstr>
      <vt:lpstr>Презентація з теми:  « Голодомор в Україні 1946-1947роки »</vt:lpstr>
      <vt:lpstr>   Голодомор в україні 1946–1947 — масовий голод, який влаштувала народам СРСР російсько-більшовицька диктатура 1946–1947.     Був спричинений не так повоєнним неврожаєм, як спланованою акцією сталінського політбюро з метою забрати в селян залишки зерна і продати чи подарувати його братнім режимам у соціалістичному таборі. </vt:lpstr>
      <vt:lpstr>  Причини    голодомору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5)Експортування зернових закордон. </vt:lpstr>
      <vt:lpstr>Наслідки голоду</vt:lpstr>
      <vt:lpstr>Голод 1946-1947 рр. залишив значний відбиток на демографічному розвитку України. </vt:lpstr>
      <vt:lpstr>Презентация PowerPoint</vt:lpstr>
      <vt:lpstr>   Голод значно ускладнив і без того важкий процес відбудови України.     Скорочувалися трудові ресурси, треба було поповнювати капіталовкладення в сільське господарство.    Негативно вплинув голод і на моральний стан суспільства, що поставило Україну в невигідні умови порівняно із західними країнами.    Період голоду негативно сказався на свідомості, психології людей, що позначилось на їх поведінці та вчинках як під час продовольчої скрути 1946-1947 рр., так і в подальші роки</vt:lpstr>
      <vt:lpstr>Презентация PowerPoint</vt:lpstr>
      <vt:lpstr>Презентация PowerPoint</vt:lpstr>
      <vt:lpstr>Презентация PowerPoint</vt:lpstr>
      <vt:lpstr>Дякуємо  за увагу!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2014-09-30T23:21:21Z</dcterms:created>
  <dcterms:modified xsi:type="dcterms:W3CDTF">2014-10-03T14:37:13Z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