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A3299-8D5A-4751-A8CC-EFEC3EF5E59E}" type="datetimeFigureOut">
              <a:rPr lang="ru-RU" smtClean="0"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4F239-6F6D-46F0-9693-B9DA92F093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/>
              <a:t>драматургія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театр 70—90-х </a:t>
            </a:r>
            <a:r>
              <a:rPr lang="ru-RU" b="1" dirty="0" err="1"/>
              <a:t>років</a:t>
            </a:r>
            <a:r>
              <a:rPr lang="ru-RU" b="1" dirty="0"/>
              <a:t> ХІХ </a:t>
            </a:r>
            <a:r>
              <a:rPr lang="ru-RU" b="1" dirty="0" err="1" smtClean="0"/>
              <a:t>століття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509120"/>
            <a:ext cx="5328592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Виконала: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студентка 1-го курсу 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102 - Б групи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Нечипорук Олександра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3573016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i="1" dirty="0" err="1" smtClean="0"/>
              <a:t>“Театр</a:t>
            </a:r>
            <a:r>
              <a:rPr lang="uk-UA" sz="3200" i="1" dirty="0" smtClean="0"/>
              <a:t> </a:t>
            </a:r>
          </a:p>
          <a:p>
            <a:pPr algn="ctr"/>
            <a:r>
              <a:rPr lang="uk-UA" sz="3200" i="1" dirty="0" err="1" smtClean="0"/>
              <a:t>Корифеїв”</a:t>
            </a:r>
            <a:endParaRPr lang="ru-RU" sz="3200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FF0000"/>
                </a:solidFill>
              </a:rPr>
              <a:t>У 1864 </a:t>
            </a:r>
            <a:r>
              <a:rPr lang="ru-RU" sz="1800" dirty="0" err="1">
                <a:solidFill>
                  <a:srgbClr val="FF0000"/>
                </a:solidFill>
              </a:rPr>
              <a:t>році</a:t>
            </a:r>
            <a:r>
              <a:rPr lang="ru-RU" sz="1800" dirty="0">
                <a:solidFill>
                  <a:srgbClr val="FF0000"/>
                </a:solidFill>
              </a:rPr>
              <a:t> при </a:t>
            </a:r>
            <a:r>
              <a:rPr lang="ru-RU" sz="1800" dirty="0" err="1">
                <a:solidFill>
                  <a:srgbClr val="FF0000"/>
                </a:solidFill>
              </a:rPr>
              <a:t>товаристві</a:t>
            </a:r>
            <a:r>
              <a:rPr lang="ru-RU" sz="1800" dirty="0">
                <a:solidFill>
                  <a:srgbClr val="FF0000"/>
                </a:solidFill>
              </a:rPr>
              <a:t> «</a:t>
            </a:r>
            <a:r>
              <a:rPr lang="ru-RU" sz="1800" dirty="0" err="1">
                <a:solidFill>
                  <a:srgbClr val="FF0000"/>
                </a:solidFill>
              </a:rPr>
              <a:t>Руська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бесіда</a:t>
            </a:r>
            <a:r>
              <a:rPr lang="ru-RU" sz="1800" dirty="0">
                <a:solidFill>
                  <a:srgbClr val="FF0000"/>
                </a:solidFill>
              </a:rPr>
              <a:t>» у </a:t>
            </a:r>
            <a:r>
              <a:rPr lang="ru-RU" sz="1800" dirty="0" err="1">
                <a:solidFill>
                  <a:srgbClr val="FF0000"/>
                </a:solidFill>
              </a:rPr>
              <a:t>Львові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було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засновано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Руський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народний</a:t>
            </a:r>
            <a:r>
              <a:rPr lang="ru-RU" sz="1800" dirty="0">
                <a:solidFill>
                  <a:srgbClr val="FF0000"/>
                </a:solidFill>
              </a:rPr>
              <a:t> театр, </a:t>
            </a:r>
            <a:r>
              <a:rPr lang="ru-RU" sz="1800" dirty="0" err="1">
                <a:solidFill>
                  <a:srgbClr val="FF0000"/>
                </a:solidFill>
              </a:rPr>
              <a:t>який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розпочав</a:t>
            </a:r>
            <a:r>
              <a:rPr lang="ru-RU" sz="1800" dirty="0">
                <a:solidFill>
                  <a:srgbClr val="FF0000"/>
                </a:solidFill>
              </a:rPr>
              <a:t> постановку </a:t>
            </a:r>
            <a:r>
              <a:rPr lang="ru-RU" sz="1800" dirty="0" err="1">
                <a:solidFill>
                  <a:srgbClr val="FF0000"/>
                </a:solidFill>
              </a:rPr>
              <a:t>п’єс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українською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мовою</a:t>
            </a:r>
            <a:r>
              <a:rPr lang="ru-RU" sz="1800" dirty="0">
                <a:solidFill>
                  <a:srgbClr val="FF0000"/>
                </a:solidFill>
              </a:rPr>
              <a:t>. </a:t>
            </a:r>
            <a:r>
              <a:rPr lang="ru-RU" sz="1800" dirty="0" err="1">
                <a:solidFill>
                  <a:srgbClr val="FF0000"/>
                </a:solidFill>
              </a:rPr>
              <a:t>Саме</a:t>
            </a:r>
            <a:r>
              <a:rPr lang="ru-RU" sz="1800" dirty="0">
                <a:solidFill>
                  <a:srgbClr val="FF0000"/>
                </a:solidFill>
              </a:rPr>
              <a:t> у </a:t>
            </a:r>
            <a:r>
              <a:rPr lang="ru-RU" sz="1800" dirty="0" err="1">
                <a:solidFill>
                  <a:srgbClr val="FF0000"/>
                </a:solidFill>
              </a:rPr>
              <a:t>цьому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театрі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розпочали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діяльність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такі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генії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сцени</a:t>
            </a:r>
            <a:r>
              <a:rPr lang="ru-RU" sz="1800" dirty="0">
                <a:solidFill>
                  <a:srgbClr val="FF0000"/>
                </a:solidFill>
              </a:rPr>
              <a:t>, як </a:t>
            </a:r>
            <a:r>
              <a:rPr lang="ru-RU" sz="1800" dirty="0" err="1">
                <a:solidFill>
                  <a:srgbClr val="FF0000"/>
                </a:solidFill>
              </a:rPr>
              <a:t>режисер</a:t>
            </a:r>
            <a:r>
              <a:rPr lang="ru-RU" sz="1800" dirty="0">
                <a:solidFill>
                  <a:srgbClr val="FF0000"/>
                </a:solidFill>
              </a:rPr>
              <a:t> Лесь </a:t>
            </a:r>
            <a:r>
              <a:rPr lang="ru-RU" sz="1800" dirty="0" err="1">
                <a:solidFill>
                  <a:srgbClr val="FF0000"/>
                </a:solidFill>
              </a:rPr>
              <a:t>Курбас</a:t>
            </a:r>
            <a:r>
              <a:rPr lang="ru-RU" sz="1800" dirty="0">
                <a:solidFill>
                  <a:srgbClr val="FF0000"/>
                </a:solidFill>
              </a:rPr>
              <a:t> (1885 — 1942) та </a:t>
            </a:r>
            <a:r>
              <a:rPr lang="ru-RU" sz="1800" dirty="0" err="1">
                <a:solidFill>
                  <a:srgbClr val="FF0000"/>
                </a:solidFill>
              </a:rPr>
              <a:t>актор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Амвросій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Бучма</a:t>
            </a:r>
            <a:r>
              <a:rPr lang="ru-RU" sz="1800" dirty="0">
                <a:solidFill>
                  <a:srgbClr val="FF0000"/>
                </a:solidFill>
              </a:rPr>
              <a:t> (1891 — 1957). У 1909 — 1914 роках на </a:t>
            </a:r>
            <a:r>
              <a:rPr lang="ru-RU" sz="1800" dirty="0" err="1">
                <a:solidFill>
                  <a:srgbClr val="FF0000"/>
                </a:solidFill>
              </a:rPr>
              <a:t>західноукраїнських</a:t>
            </a:r>
            <a:r>
              <a:rPr lang="ru-RU" sz="1800" dirty="0">
                <a:solidFill>
                  <a:srgbClr val="FF0000"/>
                </a:solidFill>
              </a:rPr>
              <a:t> землях </a:t>
            </a:r>
            <a:r>
              <a:rPr lang="ru-RU" sz="1800" dirty="0" err="1">
                <a:solidFill>
                  <a:srgbClr val="FF0000"/>
                </a:solidFill>
              </a:rPr>
              <a:t>великої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популярності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набув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Гуцульський</a:t>
            </a:r>
            <a:r>
              <a:rPr lang="ru-RU" sz="1800" dirty="0">
                <a:solidFill>
                  <a:srgbClr val="FF0000"/>
                </a:solidFill>
              </a:rPr>
              <a:t> театр, </a:t>
            </a:r>
            <a:r>
              <a:rPr lang="ru-RU" sz="1800" dirty="0" err="1">
                <a:solidFill>
                  <a:srgbClr val="FF0000"/>
                </a:solidFill>
              </a:rPr>
              <a:t>створений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письменником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Гнатом</a:t>
            </a:r>
            <a:r>
              <a:rPr lang="ru-RU" sz="1800" dirty="0">
                <a:solidFill>
                  <a:srgbClr val="FF0000"/>
                </a:solidFill>
              </a:rPr>
              <a:t> Хоткевичем (1877 — 1938) </a:t>
            </a:r>
            <a:r>
              <a:rPr lang="ru-RU" sz="1800" dirty="0" err="1">
                <a:solidFill>
                  <a:srgbClr val="FF0000"/>
                </a:solidFill>
              </a:rPr>
              <a:t>зі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звичайних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горян</a:t>
            </a:r>
            <a:r>
              <a:rPr lang="ru-RU" sz="1800" dirty="0">
                <a:solidFill>
                  <a:srgbClr val="FF0000"/>
                </a:solidFill>
              </a:rPr>
              <a:t>, у </a:t>
            </a:r>
            <a:r>
              <a:rPr lang="ru-RU" sz="1800" dirty="0" err="1" smtClean="0">
                <a:solidFill>
                  <a:srgbClr val="FF0000"/>
                </a:solidFill>
              </a:rPr>
              <a:t>переважній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більшості</a:t>
            </a:r>
            <a:r>
              <a:rPr lang="ru-RU" sz="1800" dirty="0">
                <a:solidFill>
                  <a:srgbClr val="FF0000"/>
                </a:solidFill>
              </a:rPr>
              <a:t> — </a:t>
            </a:r>
            <a:r>
              <a:rPr lang="ru-RU" sz="1800" dirty="0" err="1">
                <a:solidFill>
                  <a:srgbClr val="FF0000"/>
                </a:solidFill>
              </a:rPr>
              <a:t>обдарованих</a:t>
            </a:r>
            <a:r>
              <a:rPr lang="ru-RU" sz="1800" dirty="0">
                <a:solidFill>
                  <a:srgbClr val="FF0000"/>
                </a:solidFill>
              </a:rPr>
              <a:t> селян.</a:t>
            </a:r>
          </a:p>
        </p:txBody>
      </p:sp>
      <p:pic>
        <p:nvPicPr>
          <p:cNvPr id="4" name="Рисунок 3" descr="image0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924944"/>
            <a:ext cx="5544616" cy="3135719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70-і—90-і </a:t>
            </a:r>
            <a:r>
              <a:rPr lang="ru-RU" dirty="0">
                <a:solidFill>
                  <a:srgbClr val="FF0000"/>
                </a:solidFill>
              </a:rPr>
              <a:t>роки ХІХ </a:t>
            </a:r>
            <a:r>
              <a:rPr lang="ru-RU" dirty="0" err="1">
                <a:solidFill>
                  <a:srgbClr val="FF0000"/>
                </a:solidFill>
              </a:rPr>
              <a:t>століття</a:t>
            </a:r>
            <a:r>
              <a:rPr lang="ru-RU" dirty="0">
                <a:solidFill>
                  <a:srgbClr val="FF0000"/>
                </a:solidFill>
              </a:rPr>
              <a:t> для духовного </a:t>
            </a:r>
            <a:r>
              <a:rPr lang="ru-RU" dirty="0" err="1">
                <a:solidFill>
                  <a:srgbClr val="FF0000"/>
                </a:solidFill>
              </a:rPr>
              <a:t>розвою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України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виявилися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надзвичайно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складними</a:t>
            </a:r>
            <a:r>
              <a:rPr lang="ru-RU" dirty="0"/>
              <a:t> 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25765"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Після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скасування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кріпосного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права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відбулося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різке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розшарування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селянства, яке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зайняте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виживанням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каторжною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працею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гонитвою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прибутками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купівлею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землі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розширенням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господарств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У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місті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розорені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хлібороби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поповнювали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ряди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пролетаріату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деградували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морально,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русифікувалися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Змінити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ситуацію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краще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той час могли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інтелігенти-патріоти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здатні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працювати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ентузіазмом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усвідомленням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своєї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місії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Про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національні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інтереси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дбали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письменники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проте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вони не могли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охопити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найширших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верств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населення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4392487" cy="317762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400" i="1" dirty="0">
                <a:solidFill>
                  <a:srgbClr val="FF0000"/>
                </a:solidFill>
              </a:rPr>
              <a:t>На </a:t>
            </a:r>
            <a:r>
              <a:rPr lang="ru-RU" sz="2400" i="1" dirty="0" err="1">
                <a:solidFill>
                  <a:srgbClr val="FF0000"/>
                </a:solidFill>
              </a:rPr>
              <a:t>часі</a:t>
            </a:r>
            <a:r>
              <a:rPr lang="ru-RU" sz="2400" i="1" dirty="0">
                <a:solidFill>
                  <a:srgbClr val="FF0000"/>
                </a:solidFill>
              </a:rPr>
              <a:t> стала </a:t>
            </a:r>
            <a:r>
              <a:rPr lang="ru-RU" sz="2400" i="1" dirty="0" err="1">
                <a:solidFill>
                  <a:srgbClr val="FF0000"/>
                </a:solidFill>
              </a:rPr>
              <a:t>поява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національного</a:t>
            </a:r>
            <a:r>
              <a:rPr lang="ru-RU" sz="2400" i="1" dirty="0">
                <a:solidFill>
                  <a:srgbClr val="FF0000"/>
                </a:solidFill>
              </a:rPr>
              <a:t> театру, </a:t>
            </a:r>
            <a:r>
              <a:rPr lang="ru-RU" sz="2400" i="1" dirty="0" err="1">
                <a:solidFill>
                  <a:srgbClr val="FF0000"/>
                </a:solidFill>
              </a:rPr>
              <a:t>передумови</a:t>
            </a:r>
            <a:r>
              <a:rPr lang="ru-RU" sz="2400" i="1" dirty="0">
                <a:solidFill>
                  <a:srgbClr val="FF0000"/>
                </a:solidFill>
              </a:rPr>
              <a:t> для </a:t>
            </a:r>
            <a:r>
              <a:rPr lang="ru-RU" sz="2400" i="1" dirty="0" err="1">
                <a:solidFill>
                  <a:srgbClr val="FF0000"/>
                </a:solidFill>
              </a:rPr>
              <a:t>якого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вже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були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створені</a:t>
            </a:r>
            <a:r>
              <a:rPr lang="ru-RU" sz="2400" i="1" dirty="0">
                <a:solidFill>
                  <a:srgbClr val="FF0000"/>
                </a:solidFill>
              </a:rPr>
              <a:t>, </a:t>
            </a:r>
            <a:r>
              <a:rPr lang="ru-RU" sz="2400" i="1" dirty="0" err="1">
                <a:solidFill>
                  <a:srgbClr val="FF0000"/>
                </a:solidFill>
              </a:rPr>
              <a:t>адже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саме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Україна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відзначалася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розмаїттям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талантів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співаків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і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акторів</a:t>
            </a:r>
            <a:r>
              <a:rPr lang="ru-RU" sz="2400" i="1" dirty="0">
                <a:solidFill>
                  <a:srgbClr val="FF0000"/>
                </a:solidFill>
              </a:rPr>
              <a:t>. </a:t>
            </a:r>
            <a:r>
              <a:rPr lang="ru-RU" sz="2400" i="1" dirty="0" err="1">
                <a:solidFill>
                  <a:srgbClr val="FF0000"/>
                </a:solidFill>
              </a:rPr>
              <a:t>Серед</a:t>
            </a:r>
            <a:r>
              <a:rPr lang="ru-RU" sz="2400" i="1" dirty="0">
                <a:solidFill>
                  <a:srgbClr val="FF0000"/>
                </a:solidFill>
              </a:rPr>
              <a:t> них </a:t>
            </a:r>
            <a:r>
              <a:rPr lang="ru-RU" sz="2400" i="1" dirty="0" err="1">
                <a:solidFill>
                  <a:srgbClr val="FF0000"/>
                </a:solidFill>
              </a:rPr>
              <a:t>були</a:t>
            </a:r>
            <a:r>
              <a:rPr lang="ru-RU" sz="2400" i="1" dirty="0">
                <a:solidFill>
                  <a:srgbClr val="FF0000"/>
                </a:solidFill>
              </a:rPr>
              <a:t> люди, </a:t>
            </a:r>
            <a:r>
              <a:rPr lang="ru-RU" sz="2400" i="1" dirty="0" err="1">
                <a:solidFill>
                  <a:srgbClr val="FF0000"/>
                </a:solidFill>
              </a:rPr>
              <a:t>які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відзначалися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високою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національною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свідомістю</a:t>
            </a:r>
            <a:r>
              <a:rPr lang="ru-RU" sz="2400" i="1" dirty="0" smtClean="0">
                <a:solidFill>
                  <a:srgbClr val="FF0000"/>
                </a:solidFill>
              </a:rPr>
              <a:t>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mage0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636912"/>
            <a:ext cx="3648075" cy="33242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933373">
            <a:off x="2692592" y="907948"/>
            <a:ext cx="6048672" cy="34563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i="1" dirty="0"/>
              <a:t>Театр </a:t>
            </a:r>
            <a:r>
              <a:rPr lang="ru-RU" sz="2400" i="1" dirty="0" err="1"/>
              <a:t>корифеїв</a:t>
            </a:r>
            <a:r>
              <a:rPr lang="ru-RU" sz="2400" i="1" dirty="0"/>
              <a:t>, </a:t>
            </a:r>
            <a:r>
              <a:rPr lang="ru-RU" sz="2400" i="1" dirty="0" err="1"/>
              <a:t>який</a:t>
            </a:r>
            <a:r>
              <a:rPr lang="ru-RU" sz="2400" i="1" dirty="0"/>
              <a:t> постав на </a:t>
            </a:r>
            <a:r>
              <a:rPr lang="ru-RU" sz="2400" i="1" dirty="0" err="1"/>
              <a:t>українських</a:t>
            </a:r>
            <a:r>
              <a:rPr lang="ru-RU" sz="2400" i="1" dirty="0"/>
              <a:t> </a:t>
            </a:r>
            <a:r>
              <a:rPr lang="ru-RU" sz="2400" i="1" dirty="0" err="1"/>
              <a:t>теренах</a:t>
            </a:r>
            <a:r>
              <a:rPr lang="ru-RU" sz="2400" i="1" dirty="0"/>
              <a:t> </a:t>
            </a:r>
            <a:r>
              <a:rPr lang="ru-RU" sz="2400" i="1" dirty="0" err="1"/>
              <a:t>вагомо</a:t>
            </a:r>
            <a:r>
              <a:rPr lang="ru-RU" sz="2400" i="1" dirty="0"/>
              <a:t>, </a:t>
            </a:r>
            <a:r>
              <a:rPr lang="ru-RU" sz="2400" i="1" dirty="0" err="1"/>
              <a:t>професійно</a:t>
            </a:r>
            <a:r>
              <a:rPr lang="ru-RU" sz="2400" i="1" dirty="0"/>
              <a:t> </a:t>
            </a:r>
            <a:r>
              <a:rPr lang="ru-RU" sz="2400" i="1" dirty="0" err="1"/>
              <a:t>й</a:t>
            </a:r>
            <a:r>
              <a:rPr lang="ru-RU" sz="2400" i="1" dirty="0"/>
              <a:t> зримо, — </a:t>
            </a:r>
            <a:r>
              <a:rPr lang="ru-RU" sz="2400" i="1" dirty="0" err="1"/>
              <a:t>це</a:t>
            </a:r>
            <a:r>
              <a:rPr lang="ru-RU" sz="2400" i="1" dirty="0"/>
              <a:t> </a:t>
            </a:r>
            <a:r>
              <a:rPr lang="ru-RU" sz="2400" i="1" dirty="0" err="1"/>
              <a:t>унікальне</a:t>
            </a:r>
            <a:r>
              <a:rPr lang="ru-RU" sz="2400" i="1" dirty="0"/>
              <a:t> </a:t>
            </a:r>
            <a:r>
              <a:rPr lang="ru-RU" sz="2400" i="1" dirty="0" err="1"/>
              <a:t>явище</a:t>
            </a:r>
            <a:r>
              <a:rPr lang="ru-RU" sz="2400" i="1" dirty="0"/>
              <a:t> в </a:t>
            </a:r>
            <a:r>
              <a:rPr lang="ru-RU" sz="2400" i="1" dirty="0" err="1"/>
              <a:t>історії</a:t>
            </a:r>
            <a:r>
              <a:rPr lang="ru-RU" sz="2400" i="1" dirty="0"/>
              <a:t> </a:t>
            </a:r>
            <a:r>
              <a:rPr lang="ru-RU" sz="2400" i="1" dirty="0" err="1"/>
              <a:t>світового</a:t>
            </a:r>
            <a:r>
              <a:rPr lang="ru-RU" sz="2400" i="1" dirty="0"/>
              <a:t> </a:t>
            </a:r>
            <a:r>
              <a:rPr lang="ru-RU" sz="2400" i="1" dirty="0" err="1"/>
              <a:t>сценічного</a:t>
            </a:r>
            <a:r>
              <a:rPr lang="ru-RU" sz="2400" i="1" dirty="0"/>
              <a:t> </a:t>
            </a:r>
            <a:r>
              <a:rPr lang="ru-RU" sz="2400" i="1" dirty="0" err="1"/>
              <a:t>мистецтва</a:t>
            </a:r>
            <a:r>
              <a:rPr lang="ru-RU" sz="2400" i="1" dirty="0"/>
              <a:t>. Слово корифей </a:t>
            </a:r>
            <a:r>
              <a:rPr lang="ru-RU" sz="2400" i="1" dirty="0" err="1"/>
              <a:t>прийшло</a:t>
            </a:r>
            <a:r>
              <a:rPr lang="ru-RU" sz="2400" i="1" dirty="0"/>
              <a:t> у нашу </a:t>
            </a:r>
            <a:r>
              <a:rPr lang="ru-RU" sz="2400" i="1" dirty="0" err="1"/>
              <a:t>мову</a:t>
            </a:r>
            <a:r>
              <a:rPr lang="ru-RU" sz="2400" i="1" dirty="0"/>
              <a:t> </a:t>
            </a:r>
            <a:r>
              <a:rPr lang="ru-RU" sz="2400" i="1" dirty="0" err="1"/>
              <a:t>з</a:t>
            </a:r>
            <a:r>
              <a:rPr lang="ru-RU" sz="2400" i="1" dirty="0"/>
              <a:t> </a:t>
            </a:r>
            <a:r>
              <a:rPr lang="ru-RU" sz="2400" i="1" dirty="0" err="1"/>
              <a:t>античних</a:t>
            </a:r>
            <a:r>
              <a:rPr lang="ru-RU" sz="2400" i="1" dirty="0"/>
              <a:t> </a:t>
            </a:r>
            <a:r>
              <a:rPr lang="ru-RU" sz="2400" i="1" dirty="0" err="1"/>
              <a:t>часів</a:t>
            </a:r>
            <a:r>
              <a:rPr lang="ru-RU" sz="2400" i="1" dirty="0"/>
              <a:t>. У </a:t>
            </a:r>
            <a:r>
              <a:rPr lang="ru-RU" sz="2400" i="1" dirty="0" err="1"/>
              <a:t>грецькому</a:t>
            </a:r>
            <a:r>
              <a:rPr lang="ru-RU" sz="2400" i="1" dirty="0"/>
              <a:t> </a:t>
            </a:r>
            <a:r>
              <a:rPr lang="ru-RU" sz="2400" i="1" dirty="0" err="1"/>
              <a:t>театрі</a:t>
            </a:r>
            <a:r>
              <a:rPr lang="ru-RU" sz="2400" i="1" dirty="0"/>
              <a:t> </a:t>
            </a:r>
            <a:r>
              <a:rPr lang="ru-RU" sz="2400" i="1" dirty="0" err="1"/>
              <a:t>корифеєм</a:t>
            </a:r>
            <a:r>
              <a:rPr lang="ru-RU" sz="2400" i="1" dirty="0"/>
              <a:t> </a:t>
            </a:r>
            <a:r>
              <a:rPr lang="ru-RU" sz="2400" i="1" dirty="0" err="1"/>
              <a:t>називався</a:t>
            </a:r>
            <a:r>
              <a:rPr lang="ru-RU" sz="2400" i="1" dirty="0"/>
              <a:t> </a:t>
            </a:r>
            <a:r>
              <a:rPr lang="ru-RU" sz="2400" i="1" dirty="0" err="1"/>
              <a:t>заспівувач</a:t>
            </a:r>
            <a:r>
              <a:rPr lang="ru-RU" sz="2400" i="1" dirty="0"/>
              <a:t> </a:t>
            </a:r>
            <a:r>
              <a:rPr lang="ru-RU" sz="2400" i="1" dirty="0" err="1"/>
              <a:t>у</a:t>
            </a:r>
            <a:r>
              <a:rPr lang="ru-RU" sz="2400" i="1" dirty="0"/>
              <a:t> </a:t>
            </a:r>
            <a:r>
              <a:rPr lang="ru-RU" sz="2400" i="1" dirty="0" err="1"/>
              <a:t>хорі</a:t>
            </a:r>
            <a:r>
              <a:rPr lang="ru-RU" sz="2400" i="1" dirty="0"/>
              <a:t>. На </a:t>
            </a:r>
            <a:r>
              <a:rPr lang="ru-RU" sz="2400" i="1" dirty="0" err="1"/>
              <a:t>українському</a:t>
            </a:r>
            <a:r>
              <a:rPr lang="ru-RU" sz="2400" i="1" dirty="0"/>
              <a:t> </a:t>
            </a:r>
            <a:r>
              <a:rPr lang="ru-RU" sz="2400" i="1" dirty="0" err="1"/>
              <a:t>ґрунті</a:t>
            </a:r>
            <a:r>
              <a:rPr lang="ru-RU" sz="2400" i="1" dirty="0"/>
              <a:t> </a:t>
            </a:r>
            <a:r>
              <a:rPr lang="ru-RU" sz="2400" i="1" dirty="0" err="1"/>
              <a:t>це</a:t>
            </a:r>
            <a:r>
              <a:rPr lang="ru-RU" sz="2400" i="1" dirty="0"/>
              <a:t> слово </a:t>
            </a:r>
            <a:r>
              <a:rPr lang="ru-RU" sz="2400" i="1" dirty="0" err="1"/>
              <a:t>набуло</a:t>
            </a:r>
            <a:r>
              <a:rPr lang="ru-RU" sz="2400" i="1" dirty="0"/>
              <a:t> </a:t>
            </a:r>
            <a:r>
              <a:rPr lang="ru-RU" sz="2400" i="1" dirty="0" err="1"/>
              <a:t>дещо</a:t>
            </a:r>
            <a:r>
              <a:rPr lang="ru-RU" sz="2400" i="1" dirty="0"/>
              <a:t> </a:t>
            </a:r>
            <a:r>
              <a:rPr lang="ru-RU" sz="2400" i="1" dirty="0" err="1"/>
              <a:t>іншого</a:t>
            </a:r>
            <a:r>
              <a:rPr lang="ru-RU" sz="2400" i="1" dirty="0"/>
              <a:t> </a:t>
            </a:r>
            <a:r>
              <a:rPr lang="ru-RU" sz="2400" i="1" dirty="0" err="1"/>
              <a:t>лексичного</a:t>
            </a:r>
            <a:r>
              <a:rPr lang="ru-RU" sz="2400" i="1" dirty="0"/>
              <a:t> </a:t>
            </a:r>
            <a:r>
              <a:rPr lang="ru-RU" sz="2400" i="1" dirty="0" err="1"/>
              <a:t>відтінку</a:t>
            </a:r>
            <a:r>
              <a:rPr lang="ru-RU" sz="2400" i="1" dirty="0"/>
              <a:t> </a:t>
            </a:r>
            <a:r>
              <a:rPr lang="ru-RU" sz="2400" i="1" dirty="0" err="1"/>
              <a:t>і</a:t>
            </a:r>
            <a:r>
              <a:rPr lang="ru-RU" sz="2400" i="1" dirty="0"/>
              <a:t> </a:t>
            </a:r>
            <a:r>
              <a:rPr lang="ru-RU" sz="2400" i="1" dirty="0" err="1"/>
              <a:t>вживалося</a:t>
            </a:r>
            <a:r>
              <a:rPr lang="ru-RU" sz="2400" i="1" dirty="0"/>
              <a:t> в </a:t>
            </a:r>
            <a:r>
              <a:rPr lang="ru-RU" sz="2400" i="1" dirty="0" err="1"/>
              <a:t>значенні</a:t>
            </a:r>
            <a:r>
              <a:rPr lang="ru-RU" sz="2400" i="1" dirty="0"/>
              <a:t> «перший».</a:t>
            </a:r>
          </a:p>
        </p:txBody>
      </p:sp>
      <p:pic>
        <p:nvPicPr>
          <p:cNvPr id="5" name="Рисунок 4" descr="театр корифеї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262" y="4368422"/>
            <a:ext cx="3096344" cy="203326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243428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Сини </a:t>
            </a:r>
            <a:r>
              <a:rPr lang="ru-RU" sz="2400" b="1" i="1" dirty="0" err="1">
                <a:solidFill>
                  <a:schemeClr val="bg1"/>
                </a:solidFill>
              </a:rPr>
              <a:t>й</a:t>
            </a:r>
            <a:r>
              <a:rPr lang="ru-RU" sz="2400" b="1" i="1" dirty="0">
                <a:solidFill>
                  <a:schemeClr val="bg1"/>
                </a:solidFill>
              </a:rPr>
              <a:t> дочки </a:t>
            </a:r>
            <a:r>
              <a:rPr lang="ru-RU" sz="2400" b="1" i="1" dirty="0" err="1">
                <a:solidFill>
                  <a:schemeClr val="bg1"/>
                </a:solidFill>
              </a:rPr>
              <a:t>України</a:t>
            </a:r>
            <a:r>
              <a:rPr lang="ru-RU" sz="2400" b="1" i="1" dirty="0">
                <a:solidFill>
                  <a:schemeClr val="bg1"/>
                </a:solidFill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</a:rPr>
              <a:t>передусім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брати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Тобілевичі</a:t>
            </a:r>
            <a:r>
              <a:rPr lang="ru-RU" sz="2400" b="1" i="1" dirty="0">
                <a:solidFill>
                  <a:schemeClr val="bg1"/>
                </a:solidFill>
              </a:rPr>
              <a:t>: </a:t>
            </a:r>
            <a:r>
              <a:rPr lang="ru-RU" sz="2400" b="1" i="1" dirty="0" err="1">
                <a:solidFill>
                  <a:schemeClr val="bg1"/>
                </a:solidFill>
              </a:rPr>
              <a:t>Іван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Карпенко-Карий</a:t>
            </a:r>
            <a:r>
              <a:rPr lang="ru-RU" sz="2400" b="1" i="1" dirty="0">
                <a:solidFill>
                  <a:schemeClr val="bg1"/>
                </a:solidFill>
              </a:rPr>
              <a:t> (1845—1907), </a:t>
            </a:r>
            <a:r>
              <a:rPr lang="ru-RU" sz="2400" b="1" i="1" dirty="0" err="1">
                <a:solidFill>
                  <a:schemeClr val="bg1"/>
                </a:solidFill>
              </a:rPr>
              <a:t>Микола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Садовський</a:t>
            </a:r>
            <a:r>
              <a:rPr lang="ru-RU" sz="2400" b="1" i="1" dirty="0">
                <a:solidFill>
                  <a:schemeClr val="bg1"/>
                </a:solidFill>
              </a:rPr>
              <a:t> (1856—1933) та </a:t>
            </a:r>
            <a:r>
              <a:rPr lang="ru-RU" sz="2400" b="1" i="1" dirty="0" err="1">
                <a:solidFill>
                  <a:schemeClr val="bg1"/>
                </a:solidFill>
              </a:rPr>
              <a:t>Панас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Саксаганський</a:t>
            </a:r>
            <a:r>
              <a:rPr lang="ru-RU" sz="2400" b="1" i="1" dirty="0">
                <a:solidFill>
                  <a:schemeClr val="bg1"/>
                </a:solidFill>
              </a:rPr>
              <a:t> (1859— 1940), створили </a:t>
            </a:r>
            <a:r>
              <a:rPr lang="ru-RU" sz="2400" b="1" i="1" dirty="0" err="1">
                <a:solidFill>
                  <a:schemeClr val="bg1"/>
                </a:solidFill>
              </a:rPr>
              <a:t>спочатку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аматорські</a:t>
            </a:r>
            <a:r>
              <a:rPr lang="ru-RU" sz="2400" b="1" i="1" dirty="0">
                <a:solidFill>
                  <a:schemeClr val="bg1"/>
                </a:solidFill>
              </a:rPr>
              <a:t>, а </a:t>
            </a:r>
            <a:r>
              <a:rPr lang="ru-RU" sz="2400" b="1" i="1" dirty="0" err="1">
                <a:solidFill>
                  <a:schemeClr val="bg1"/>
                </a:solidFill>
              </a:rPr>
              <a:t>згодом</a:t>
            </a:r>
            <a:r>
              <a:rPr lang="ru-RU" sz="2400" b="1" i="1" dirty="0">
                <a:solidFill>
                  <a:schemeClr val="bg1"/>
                </a:solidFill>
              </a:rPr>
              <a:t> — </a:t>
            </a:r>
            <a:r>
              <a:rPr lang="ru-RU" sz="2400" b="1" i="1" dirty="0" err="1">
                <a:solidFill>
                  <a:schemeClr val="bg1"/>
                </a:solidFill>
              </a:rPr>
              <a:t>професійні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театральні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трупи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й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зробили</a:t>
            </a:r>
            <a:r>
              <a:rPr lang="ru-RU" sz="2400" b="1" i="1" dirty="0">
                <a:solidFill>
                  <a:schemeClr val="bg1"/>
                </a:solidFill>
              </a:rPr>
              <a:t> сцену </a:t>
            </a:r>
            <a:r>
              <a:rPr lang="ru-RU" sz="2400" b="1" i="1" dirty="0" err="1">
                <a:solidFill>
                  <a:schemeClr val="bg1"/>
                </a:solidFill>
              </a:rPr>
              <a:t>підмостками</a:t>
            </a:r>
            <a:r>
              <a:rPr lang="ru-RU" sz="2400" b="1" i="1" dirty="0">
                <a:solidFill>
                  <a:schemeClr val="bg1"/>
                </a:solidFill>
              </a:rPr>
              <a:t> морального </a:t>
            </a:r>
            <a:r>
              <a:rPr lang="ru-RU" sz="2400" b="1" i="1" dirty="0" err="1">
                <a:solidFill>
                  <a:schemeClr val="bg1"/>
                </a:solidFill>
              </a:rPr>
              <a:t>й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патріотичного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виховання</a:t>
            </a:r>
            <a:r>
              <a:rPr lang="ru-RU" sz="2400" b="1" i="1" dirty="0">
                <a:solidFill>
                  <a:schemeClr val="bg1"/>
                </a:solidFill>
              </a:rPr>
              <a:t> широких </a:t>
            </a:r>
            <a:r>
              <a:rPr lang="ru-RU" sz="2400" b="1" i="1" dirty="0" err="1">
                <a:solidFill>
                  <a:schemeClr val="bg1"/>
                </a:solidFill>
              </a:rPr>
              <a:t>верств</a:t>
            </a:r>
            <a:r>
              <a:rPr lang="ru-RU" sz="2400" b="1" i="1" dirty="0">
                <a:solidFill>
                  <a:schemeClr val="bg1"/>
                </a:solidFill>
              </a:rPr>
              <a:t> народу.</a:t>
            </a:r>
          </a:p>
        </p:txBody>
      </p:sp>
      <p:pic>
        <p:nvPicPr>
          <p:cNvPr id="4" name="Содержимое 3" descr="image0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3212976"/>
            <a:ext cx="3721621" cy="324312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5384013" cy="5688631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sz="1800" dirty="0">
                <a:solidFill>
                  <a:schemeClr val="tx1"/>
                </a:solidFill>
              </a:rPr>
              <a:t>У 1882 </a:t>
            </a:r>
            <a:r>
              <a:rPr lang="ru-RU" sz="1800" dirty="0" err="1">
                <a:solidFill>
                  <a:schemeClr val="tx1"/>
                </a:solidFill>
              </a:rPr>
              <a:t>році</a:t>
            </a:r>
            <a:r>
              <a:rPr lang="ru-RU" sz="1800" dirty="0">
                <a:solidFill>
                  <a:schemeClr val="tx1"/>
                </a:solidFill>
              </a:rPr>
              <a:t> Марко </a:t>
            </a:r>
            <a:r>
              <a:rPr lang="ru-RU" sz="1800" dirty="0" err="1" smtClean="0">
                <a:solidFill>
                  <a:schemeClr val="tx1"/>
                </a:solidFill>
              </a:rPr>
              <a:t>Кропивницький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створив </a:t>
            </a:r>
            <a:r>
              <a:rPr lang="ru-RU" sz="1800" dirty="0" err="1">
                <a:solidFill>
                  <a:schemeClr val="tx1"/>
                </a:solidFill>
              </a:rPr>
              <a:t>театральну</a:t>
            </a:r>
            <a:r>
              <a:rPr lang="ru-RU" sz="1800" dirty="0">
                <a:solidFill>
                  <a:schemeClr val="tx1"/>
                </a:solidFill>
              </a:rPr>
              <a:t> трупу, яка </a:t>
            </a:r>
            <a:r>
              <a:rPr lang="ru-RU" sz="1800" dirty="0" err="1">
                <a:solidFill>
                  <a:schemeClr val="tx1"/>
                </a:solidFill>
              </a:rPr>
              <a:t>згодом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дістала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назву</a:t>
            </a:r>
            <a:r>
              <a:rPr lang="ru-RU" sz="1800" dirty="0">
                <a:solidFill>
                  <a:schemeClr val="tx1"/>
                </a:solidFill>
              </a:rPr>
              <a:t> театру </a:t>
            </a:r>
            <a:r>
              <a:rPr lang="ru-RU" sz="1800" dirty="0" err="1">
                <a:solidFill>
                  <a:schemeClr val="tx1"/>
                </a:solidFill>
              </a:rPr>
              <a:t>корифеїв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Високий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професіоналізм</a:t>
            </a:r>
            <a:r>
              <a:rPr lang="ru-RU" sz="1800" dirty="0">
                <a:solidFill>
                  <a:schemeClr val="tx1"/>
                </a:solidFill>
              </a:rPr>
              <a:t> театру </a:t>
            </a:r>
            <a:r>
              <a:rPr lang="ru-RU" sz="1800" dirty="0" err="1">
                <a:solidFill>
                  <a:schemeClr val="tx1"/>
                </a:solidFill>
              </a:rPr>
              <a:t>корифеїв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засвідчувала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насамперед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постійна</a:t>
            </a:r>
            <a:r>
              <a:rPr lang="ru-RU" sz="1800" dirty="0">
                <a:solidFill>
                  <a:schemeClr val="tx1"/>
                </a:solidFill>
              </a:rPr>
              <a:t> потреба </a:t>
            </a:r>
            <a:r>
              <a:rPr lang="ru-RU" sz="1800" dirty="0" err="1">
                <a:solidFill>
                  <a:schemeClr val="tx1"/>
                </a:solidFill>
              </a:rPr>
              <a:t>виставляти</a:t>
            </a:r>
            <a:r>
              <a:rPr lang="ru-RU" sz="1800" dirty="0">
                <a:solidFill>
                  <a:schemeClr val="tx1"/>
                </a:solidFill>
              </a:rPr>
              <a:t> не просто </a:t>
            </a:r>
            <a:r>
              <a:rPr lang="ru-RU" sz="1800" dirty="0" err="1">
                <a:solidFill>
                  <a:schemeClr val="tx1"/>
                </a:solidFill>
              </a:rPr>
              <a:t>соціально-побутові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п’єски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водевілі</a:t>
            </a:r>
            <a:r>
              <a:rPr lang="ru-RU" sz="1800" dirty="0">
                <a:solidFill>
                  <a:schemeClr val="tx1"/>
                </a:solidFill>
              </a:rPr>
              <a:t>, а </a:t>
            </a:r>
            <a:r>
              <a:rPr lang="ru-RU" sz="1800" dirty="0" err="1">
                <a:solidFill>
                  <a:schemeClr val="tx1"/>
                </a:solidFill>
              </a:rPr>
              <a:t>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складні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музичні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драми</a:t>
            </a:r>
            <a:r>
              <a:rPr lang="ru-RU" sz="1800" dirty="0">
                <a:solidFill>
                  <a:schemeClr val="tx1"/>
                </a:solidFill>
              </a:rPr>
              <a:t>, опери, </a:t>
            </a:r>
            <a:r>
              <a:rPr lang="ru-RU" sz="1800" dirty="0" err="1">
                <a:solidFill>
                  <a:schemeClr val="tx1"/>
                </a:solidFill>
              </a:rPr>
              <a:t>оперети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що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вимагали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неабиякої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майстерності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наявності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оперних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солістів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Ролі-партії</a:t>
            </a:r>
            <a:r>
              <a:rPr lang="ru-RU" sz="1800" dirty="0">
                <a:solidFill>
                  <a:schemeClr val="tx1"/>
                </a:solidFill>
              </a:rPr>
              <a:t> в операх «Наталка Полтавка», «Тарас </a:t>
            </a:r>
            <a:r>
              <a:rPr lang="ru-RU" sz="1800" dirty="0" err="1">
                <a:solidFill>
                  <a:schemeClr val="tx1"/>
                </a:solidFill>
              </a:rPr>
              <a:t>Бульба</a:t>
            </a:r>
            <a:r>
              <a:rPr lang="ru-RU" sz="1800" dirty="0">
                <a:solidFill>
                  <a:schemeClr val="tx1"/>
                </a:solidFill>
              </a:rPr>
              <a:t>», «Утоплена», «</a:t>
            </a:r>
            <a:r>
              <a:rPr lang="ru-RU" sz="1800" dirty="0" err="1">
                <a:solidFill>
                  <a:schemeClr val="tx1"/>
                </a:solidFill>
              </a:rPr>
              <a:t>Різдвяна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ніч</a:t>
            </a:r>
            <a:r>
              <a:rPr lang="ru-RU" sz="1800" dirty="0">
                <a:solidFill>
                  <a:schemeClr val="tx1"/>
                </a:solidFill>
              </a:rPr>
              <a:t>», </a:t>
            </a:r>
            <a:r>
              <a:rPr lang="ru-RU" sz="1800" dirty="0" err="1">
                <a:solidFill>
                  <a:schemeClr val="tx1"/>
                </a:solidFill>
              </a:rPr>
              <a:t>опереті</a:t>
            </a:r>
            <a:r>
              <a:rPr lang="ru-RU" sz="1800" dirty="0">
                <a:solidFill>
                  <a:schemeClr val="tx1"/>
                </a:solidFill>
              </a:rPr>
              <a:t> «</a:t>
            </a:r>
            <a:r>
              <a:rPr lang="ru-RU" sz="1800" dirty="0" err="1">
                <a:solidFill>
                  <a:schemeClr val="tx1"/>
                </a:solidFill>
              </a:rPr>
              <a:t>Енеїда</a:t>
            </a:r>
            <a:r>
              <a:rPr lang="ru-RU" sz="1800" dirty="0">
                <a:solidFill>
                  <a:schemeClr val="tx1"/>
                </a:solidFill>
              </a:rPr>
              <a:t>» </a:t>
            </a:r>
            <a:r>
              <a:rPr lang="ru-RU" sz="1800" dirty="0" err="1">
                <a:solidFill>
                  <a:schemeClr val="tx1"/>
                </a:solidFill>
              </a:rPr>
              <a:t>Миколи</a:t>
            </a:r>
            <a:r>
              <a:rPr lang="ru-RU" sz="1800" dirty="0">
                <a:solidFill>
                  <a:schemeClr val="tx1"/>
                </a:solidFill>
              </a:rPr>
              <a:t> Лисенка, в операх «</a:t>
            </a:r>
            <a:r>
              <a:rPr lang="ru-RU" sz="1800" dirty="0" err="1">
                <a:solidFill>
                  <a:schemeClr val="tx1"/>
                </a:solidFill>
              </a:rPr>
              <a:t>Запорожець</a:t>
            </a:r>
            <a:r>
              <a:rPr lang="ru-RU" sz="1800" dirty="0">
                <a:solidFill>
                  <a:schemeClr val="tx1"/>
                </a:solidFill>
              </a:rPr>
              <a:t> за </a:t>
            </a:r>
            <a:r>
              <a:rPr lang="ru-RU" sz="1800" dirty="0" err="1">
                <a:solidFill>
                  <a:schemeClr val="tx1"/>
                </a:solidFill>
              </a:rPr>
              <a:t>Дунаєм</a:t>
            </a:r>
            <a:r>
              <a:rPr lang="ru-RU" sz="1800" dirty="0">
                <a:solidFill>
                  <a:schemeClr val="tx1"/>
                </a:solidFill>
              </a:rPr>
              <a:t>» Семена </a:t>
            </a:r>
            <a:r>
              <a:rPr lang="ru-RU" sz="1800" dirty="0" err="1">
                <a:solidFill>
                  <a:schemeClr val="tx1"/>
                </a:solidFill>
              </a:rPr>
              <a:t>Гулака-Артемовського</a:t>
            </a:r>
            <a:r>
              <a:rPr lang="ru-RU" sz="1800" dirty="0">
                <a:solidFill>
                  <a:schemeClr val="tx1"/>
                </a:solidFill>
              </a:rPr>
              <a:t>, «Катерина» </a:t>
            </a:r>
            <a:r>
              <a:rPr lang="ru-RU" sz="1800" dirty="0" err="1">
                <a:solidFill>
                  <a:schemeClr val="tx1"/>
                </a:solidFill>
              </a:rPr>
              <a:t>Миколи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Аркаса</a:t>
            </a:r>
            <a:r>
              <a:rPr lang="ru-RU" sz="1800" dirty="0">
                <a:solidFill>
                  <a:schemeClr val="tx1"/>
                </a:solidFill>
              </a:rPr>
              <a:t>, «</a:t>
            </a:r>
            <a:r>
              <a:rPr lang="ru-RU" sz="1800" dirty="0" err="1">
                <a:solidFill>
                  <a:schemeClr val="tx1"/>
                </a:solidFill>
              </a:rPr>
              <a:t>Роксолана</a:t>
            </a:r>
            <a:r>
              <a:rPr lang="ru-RU" sz="1800" dirty="0">
                <a:solidFill>
                  <a:schemeClr val="tx1"/>
                </a:solidFill>
              </a:rPr>
              <a:t>» Дениса </a:t>
            </a:r>
            <a:r>
              <a:rPr lang="ru-RU" sz="1800" dirty="0" err="1">
                <a:solidFill>
                  <a:schemeClr val="tx1"/>
                </a:solidFill>
              </a:rPr>
              <a:t>Січинського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потребували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професійної</a:t>
            </a:r>
            <a:r>
              <a:rPr lang="ru-RU" sz="1800" dirty="0">
                <a:solidFill>
                  <a:schemeClr val="tx1"/>
                </a:solidFill>
              </a:rPr>
              <a:t> постановки голосу </a:t>
            </a:r>
            <a:r>
              <a:rPr lang="ru-RU" sz="1800" dirty="0" err="1">
                <a:solidFill>
                  <a:schemeClr val="tx1"/>
                </a:solidFill>
              </a:rPr>
              <a:t>виконавців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неабияких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природних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вокальних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даних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Однак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цей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рубіж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було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успішно</a:t>
            </a:r>
            <a:r>
              <a:rPr lang="ru-RU" sz="1800" dirty="0">
                <a:solidFill>
                  <a:schemeClr val="tx1"/>
                </a:solidFill>
              </a:rPr>
              <a:t> взято.</a:t>
            </a:r>
          </a:p>
        </p:txBody>
      </p:sp>
      <p:pic>
        <p:nvPicPr>
          <p:cNvPr id="5" name="Рисунок 4" descr="image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764704"/>
            <a:ext cx="2736304" cy="3744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6732240" y="501317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Марко </a:t>
            </a:r>
            <a:r>
              <a:rPr lang="ru-RU" dirty="0" err="1">
                <a:solidFill>
                  <a:srgbClr val="FF0000"/>
                </a:solidFill>
              </a:rPr>
              <a:t>Кропивницький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0690081">
            <a:off x="2343011" y="252088"/>
            <a:ext cx="6063407" cy="4685649"/>
          </a:xfrm>
        </p:spPr>
        <p:txBody>
          <a:bodyPr>
            <a:normAutofit/>
          </a:bodyPr>
          <a:lstStyle/>
          <a:p>
            <a:pPr algn="l"/>
            <a:r>
              <a:rPr lang="ru-RU" sz="2000" dirty="0" err="1">
                <a:solidFill>
                  <a:srgbClr val="FF0000"/>
                </a:solidFill>
              </a:rPr>
              <a:t>Влітку</a:t>
            </a:r>
            <a:r>
              <a:rPr lang="ru-RU" sz="2000" dirty="0">
                <a:solidFill>
                  <a:srgbClr val="FF0000"/>
                </a:solidFill>
              </a:rPr>
              <a:t> 1884 року театр </a:t>
            </a:r>
            <a:r>
              <a:rPr lang="ru-RU" sz="2000" dirty="0" err="1">
                <a:solidFill>
                  <a:srgbClr val="FF0000"/>
                </a:solidFill>
              </a:rPr>
              <a:t>корифеїв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гастролював</a:t>
            </a:r>
            <a:r>
              <a:rPr lang="ru-RU" sz="2000" dirty="0">
                <a:solidFill>
                  <a:srgbClr val="FF0000"/>
                </a:solidFill>
              </a:rPr>
              <a:t> у </a:t>
            </a:r>
            <a:r>
              <a:rPr lang="ru-RU" sz="2000" dirty="0" err="1">
                <a:solidFill>
                  <a:srgbClr val="FF0000"/>
                </a:solidFill>
              </a:rPr>
              <a:t>Воронежі</a:t>
            </a:r>
            <a:r>
              <a:rPr lang="ru-RU" sz="2000" dirty="0">
                <a:solidFill>
                  <a:srgbClr val="FF0000"/>
                </a:solidFill>
              </a:rPr>
              <a:t>. Газета «Воронежский телеграф» так </a:t>
            </a:r>
            <a:r>
              <a:rPr lang="ru-RU" sz="2000" dirty="0" err="1">
                <a:solidFill>
                  <a:srgbClr val="FF0000"/>
                </a:solidFill>
              </a:rPr>
              <a:t>відгукувалася</a:t>
            </a:r>
            <a:r>
              <a:rPr lang="ru-RU" sz="2000" dirty="0">
                <a:solidFill>
                  <a:srgbClr val="FF0000"/>
                </a:solidFill>
              </a:rPr>
              <a:t> про </a:t>
            </a:r>
            <a:r>
              <a:rPr lang="ru-RU" sz="2000" dirty="0" err="1">
                <a:solidFill>
                  <a:srgbClr val="FF0000"/>
                </a:solidFill>
              </a:rPr>
              <a:t>їхні</a:t>
            </a:r>
            <a:r>
              <a:rPr lang="ru-RU" sz="2000" dirty="0">
                <a:solidFill>
                  <a:srgbClr val="FF0000"/>
                </a:solidFill>
              </a:rPr>
              <a:t> постановки: «В </a:t>
            </a:r>
            <a:r>
              <a:rPr lang="ru-RU" sz="2000" dirty="0" err="1">
                <a:solidFill>
                  <a:srgbClr val="FF0000"/>
                </a:solidFill>
              </a:rPr>
              <a:t>останніх</a:t>
            </a:r>
            <a:r>
              <a:rPr lang="ru-RU" sz="2000" dirty="0">
                <a:solidFill>
                  <a:srgbClr val="FF0000"/>
                </a:solidFill>
              </a:rPr>
              <a:t> спектаклях трупа п. </a:t>
            </a:r>
            <a:r>
              <a:rPr lang="ru-RU" sz="2000" dirty="0" err="1">
                <a:solidFill>
                  <a:srgbClr val="FF0000"/>
                </a:solidFill>
              </a:rPr>
              <a:t>Старицького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удостоїлась</a:t>
            </a:r>
            <a:r>
              <a:rPr lang="ru-RU" sz="2000" dirty="0">
                <a:solidFill>
                  <a:srgbClr val="FF0000"/>
                </a:solidFill>
              </a:rPr>
              <a:t> таких </a:t>
            </a:r>
            <a:r>
              <a:rPr lang="ru-RU" sz="2000" dirty="0" err="1">
                <a:solidFill>
                  <a:srgbClr val="FF0000"/>
                </a:solidFill>
              </a:rPr>
              <a:t>овацій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яких</a:t>
            </a:r>
            <a:r>
              <a:rPr lang="ru-RU" sz="2000" dirty="0">
                <a:solidFill>
                  <a:srgbClr val="FF0000"/>
                </a:solidFill>
              </a:rPr>
              <a:t> не </a:t>
            </a:r>
            <a:r>
              <a:rPr lang="ru-RU" sz="2000" dirty="0" err="1">
                <a:solidFill>
                  <a:srgbClr val="FF0000"/>
                </a:solidFill>
              </a:rPr>
              <a:t>пам’ятає</a:t>
            </a:r>
            <a:r>
              <a:rPr lang="ru-RU" sz="2000" dirty="0">
                <a:solidFill>
                  <a:srgbClr val="FF0000"/>
                </a:solidFill>
              </a:rPr>
              <a:t> Воронеж. Особливо </a:t>
            </a:r>
            <a:r>
              <a:rPr lang="ru-RU" sz="2000" dirty="0" err="1">
                <a:solidFill>
                  <a:srgbClr val="FF0000"/>
                </a:solidFill>
              </a:rPr>
              <a:t>захоплено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проводжала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публіка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талановитого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актора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виконавця</a:t>
            </a:r>
            <a:r>
              <a:rPr lang="ru-RU" sz="2000" dirty="0">
                <a:solidFill>
                  <a:srgbClr val="FF0000"/>
                </a:solidFill>
              </a:rPr>
              <a:t> п. </a:t>
            </a:r>
            <a:r>
              <a:rPr lang="ru-RU" sz="2000" dirty="0" err="1">
                <a:solidFill>
                  <a:srgbClr val="FF0000"/>
                </a:solidFill>
              </a:rPr>
              <a:t>Кропивницького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і</a:t>
            </a:r>
            <a:r>
              <a:rPr lang="ru-RU" sz="2000" dirty="0">
                <a:solidFill>
                  <a:srgbClr val="FF0000"/>
                </a:solidFill>
              </a:rPr>
              <a:t> п. </a:t>
            </a:r>
            <a:r>
              <a:rPr lang="ru-RU" sz="2000" dirty="0" err="1">
                <a:solidFill>
                  <a:srgbClr val="FF0000"/>
                </a:solidFill>
              </a:rPr>
              <a:t>Заньковецьку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що</a:t>
            </a:r>
            <a:r>
              <a:rPr lang="ru-RU" sz="2000" dirty="0">
                <a:solidFill>
                  <a:srgbClr val="FF0000"/>
                </a:solidFill>
              </a:rPr>
              <a:t> стала </a:t>
            </a:r>
            <a:r>
              <a:rPr lang="ru-RU" sz="2000" dirty="0" err="1">
                <a:solidFill>
                  <a:srgbClr val="FF0000"/>
                </a:solidFill>
              </a:rPr>
              <a:t>улюбленицею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публіки</a:t>
            </a:r>
            <a:r>
              <a:rPr lang="ru-RU" sz="2000" dirty="0">
                <a:solidFill>
                  <a:srgbClr val="FF0000"/>
                </a:solidFill>
              </a:rPr>
              <a:t> за </a:t>
            </a:r>
            <a:r>
              <a:rPr lang="ru-RU" sz="2000" dirty="0" err="1">
                <a:solidFill>
                  <a:srgbClr val="FF0000"/>
                </a:solidFill>
              </a:rPr>
              <a:t>задушевність</a:t>
            </a:r>
            <a:r>
              <a:rPr lang="ru-RU" sz="2000" dirty="0">
                <a:solidFill>
                  <a:srgbClr val="FF0000"/>
                </a:solidFill>
              </a:rPr>
              <a:t> у </a:t>
            </a:r>
            <a:r>
              <a:rPr lang="ru-RU" sz="2000" dirty="0" err="1">
                <a:solidFill>
                  <a:srgbClr val="FF0000"/>
                </a:solidFill>
              </a:rPr>
              <a:t>грі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  <a:r>
              <a:rPr lang="ru-RU" sz="2000" dirty="0" err="1">
                <a:solidFill>
                  <a:srgbClr val="FF0000"/>
                </a:solidFill>
              </a:rPr>
              <a:t>Завіса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підіймалася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мінімум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двадцять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разів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  <a:r>
              <a:rPr lang="ru-RU" sz="2000" dirty="0" err="1">
                <a:solidFill>
                  <a:srgbClr val="FF0000"/>
                </a:solidFill>
              </a:rPr>
              <a:t>Публіка</a:t>
            </a:r>
            <a:r>
              <a:rPr lang="ru-RU" sz="2000" dirty="0">
                <a:solidFill>
                  <a:srgbClr val="FF0000"/>
                </a:solidFill>
              </a:rPr>
              <a:t> почала </a:t>
            </a:r>
            <a:r>
              <a:rPr lang="ru-RU" sz="2000" dirty="0" err="1">
                <a:solidFill>
                  <a:srgbClr val="FF0000"/>
                </a:solidFill>
              </a:rPr>
              <a:t>розходитися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тільки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тоді</a:t>
            </a:r>
            <a:r>
              <a:rPr lang="ru-RU" sz="2000" dirty="0">
                <a:solidFill>
                  <a:srgbClr val="FF0000"/>
                </a:solidFill>
              </a:rPr>
              <a:t>, коли </a:t>
            </a:r>
            <a:r>
              <a:rPr lang="ru-RU" sz="2000" dirty="0" err="1">
                <a:solidFill>
                  <a:srgbClr val="FF0000"/>
                </a:solidFill>
              </a:rPr>
              <a:t>світло</a:t>
            </a:r>
            <a:r>
              <a:rPr lang="ru-RU" sz="2000" dirty="0">
                <a:solidFill>
                  <a:srgbClr val="FF0000"/>
                </a:solidFill>
              </a:rPr>
              <a:t> у </a:t>
            </a:r>
            <a:r>
              <a:rPr lang="ru-RU" sz="2000" dirty="0" err="1">
                <a:solidFill>
                  <a:srgbClr val="FF0000"/>
                </a:solidFill>
              </a:rPr>
              <a:t>театрі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згасло</a:t>
            </a:r>
            <a:r>
              <a:rPr lang="ru-RU" sz="2000" dirty="0">
                <a:solidFill>
                  <a:srgbClr val="FF0000"/>
                </a:solidFill>
              </a:rPr>
              <a:t>. В </a:t>
            </a:r>
            <a:r>
              <a:rPr lang="ru-RU" sz="2000" dirty="0" err="1">
                <a:solidFill>
                  <a:srgbClr val="FF0000"/>
                </a:solidFill>
              </a:rPr>
              <a:t>цьому</a:t>
            </a:r>
            <a:r>
              <a:rPr lang="ru-RU" sz="2000" dirty="0">
                <a:solidFill>
                  <a:srgbClr val="FF0000"/>
                </a:solidFill>
              </a:rPr>
              <a:t> проявилась </a:t>
            </a:r>
            <a:r>
              <a:rPr lang="ru-RU" sz="2000" dirty="0" err="1">
                <a:solidFill>
                  <a:srgbClr val="FF0000"/>
                </a:solidFill>
              </a:rPr>
              <a:t>загальна</a:t>
            </a:r>
            <a:r>
              <a:rPr lang="ru-RU" sz="2000" dirty="0">
                <a:solidFill>
                  <a:srgbClr val="FF0000"/>
                </a:solidFill>
              </a:rPr>
              <a:t> думка, а </a:t>
            </a:r>
            <a:r>
              <a:rPr lang="ru-RU" sz="2000" dirty="0" err="1">
                <a:solidFill>
                  <a:srgbClr val="FF0000"/>
                </a:solidFill>
              </a:rPr>
              <a:t>власне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найвірніша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оцінка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артистів</a:t>
            </a:r>
            <a:r>
              <a:rPr lang="ru-RU" sz="2000" dirty="0">
                <a:solidFill>
                  <a:srgbClr val="FF0000"/>
                </a:solidFill>
              </a:rPr>
              <a:t>».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385607">
            <a:off x="1579020" y="373717"/>
            <a:ext cx="6120680" cy="5818658"/>
          </a:xfrm>
        </p:spPr>
        <p:txBody>
          <a:bodyPr>
            <a:noAutofit/>
          </a:bodyPr>
          <a:lstStyle/>
          <a:p>
            <a:r>
              <a:rPr lang="ru-RU" sz="2000" i="1" dirty="0"/>
              <a:t>Заходи </a:t>
            </a:r>
            <a:r>
              <a:rPr lang="ru-RU" sz="2000" i="1" dirty="0" err="1"/>
              <a:t>урядовців</a:t>
            </a:r>
            <a:r>
              <a:rPr lang="ru-RU" sz="2000" i="1" dirty="0"/>
              <a:t>, </a:t>
            </a:r>
            <a:r>
              <a:rPr lang="ru-RU" sz="2000" i="1" dirty="0" err="1"/>
              <a:t>спрямовані</a:t>
            </a:r>
            <a:r>
              <a:rPr lang="ru-RU" sz="2000" i="1" dirty="0"/>
              <a:t> на </a:t>
            </a:r>
            <a:r>
              <a:rPr lang="ru-RU" sz="2000" i="1" dirty="0" err="1"/>
              <a:t>придушення</a:t>
            </a:r>
            <a:r>
              <a:rPr lang="ru-RU" sz="2000" i="1" dirty="0"/>
              <a:t> </a:t>
            </a:r>
            <a:r>
              <a:rPr lang="ru-RU" sz="2000" i="1" dirty="0" err="1"/>
              <a:t>демократичних</a:t>
            </a:r>
            <a:r>
              <a:rPr lang="ru-RU" sz="2000" i="1" dirty="0"/>
              <a:t> </a:t>
            </a:r>
            <a:r>
              <a:rPr lang="ru-RU" sz="2000" i="1" dirty="0" err="1"/>
              <a:t>віянь</a:t>
            </a:r>
            <a:r>
              <a:rPr lang="ru-RU" sz="2000" i="1" dirty="0"/>
              <a:t> в </a:t>
            </a:r>
            <a:r>
              <a:rPr lang="ru-RU" sz="2000" i="1" dirty="0" err="1"/>
              <a:t>українському</a:t>
            </a:r>
            <a:r>
              <a:rPr lang="ru-RU" sz="2000" i="1" dirty="0"/>
              <a:t> </a:t>
            </a:r>
            <a:r>
              <a:rPr lang="ru-RU" sz="2000" i="1" dirty="0" err="1"/>
              <a:t>театрі</a:t>
            </a:r>
            <a:r>
              <a:rPr lang="ru-RU" sz="2000" i="1" dirty="0"/>
              <a:t>, </a:t>
            </a:r>
            <a:r>
              <a:rPr lang="ru-RU" sz="2000" i="1" dirty="0" err="1"/>
              <a:t>набули</a:t>
            </a:r>
            <a:r>
              <a:rPr lang="ru-RU" sz="2000" i="1" dirty="0"/>
              <a:t> системного характеру. </a:t>
            </a:r>
            <a:r>
              <a:rPr lang="ru-RU" sz="2000" i="1" dirty="0" err="1"/>
              <a:t>Керуючись</a:t>
            </a:r>
            <a:r>
              <a:rPr lang="ru-RU" sz="2000" i="1" dirty="0"/>
              <a:t> поправкою до </a:t>
            </a:r>
            <a:r>
              <a:rPr lang="ru-RU" sz="2000" i="1" dirty="0" err="1"/>
              <a:t>Емського</a:t>
            </a:r>
            <a:r>
              <a:rPr lang="ru-RU" sz="2000" i="1" dirty="0"/>
              <a:t> указу, </a:t>
            </a:r>
            <a:r>
              <a:rPr lang="ru-RU" sz="2000" i="1" dirty="0" err="1"/>
              <a:t>київський</a:t>
            </a:r>
            <a:r>
              <a:rPr lang="ru-RU" sz="2000" i="1" dirty="0"/>
              <a:t> губернатор </a:t>
            </a:r>
            <a:r>
              <a:rPr lang="ru-RU" sz="2000" i="1" dirty="0" err="1"/>
              <a:t>упродовж</a:t>
            </a:r>
            <a:r>
              <a:rPr lang="ru-RU" sz="2000" i="1" dirty="0"/>
              <a:t> 1883 — 1893 </a:t>
            </a:r>
            <a:r>
              <a:rPr lang="ru-RU" sz="2000" i="1" dirty="0" err="1"/>
              <a:t>років</a:t>
            </a:r>
            <a:r>
              <a:rPr lang="ru-RU" sz="2000" i="1" dirty="0"/>
              <a:t> </a:t>
            </a:r>
            <a:r>
              <a:rPr lang="ru-RU" sz="2000" i="1" dirty="0" err="1"/>
              <a:t>забороняв</a:t>
            </a:r>
            <a:r>
              <a:rPr lang="ru-RU" sz="2000" i="1" dirty="0"/>
              <a:t> </a:t>
            </a:r>
            <a:r>
              <a:rPr lang="ru-RU" sz="2000" i="1" dirty="0" err="1"/>
              <a:t>театрові</a:t>
            </a:r>
            <a:r>
              <a:rPr lang="ru-RU" sz="2000" i="1" dirty="0"/>
              <a:t> </a:t>
            </a:r>
            <a:r>
              <a:rPr lang="ru-RU" sz="2000" i="1" dirty="0" err="1"/>
              <a:t>корифеїв</a:t>
            </a:r>
            <a:r>
              <a:rPr lang="ru-RU" sz="2000" i="1" dirty="0"/>
              <a:t> </a:t>
            </a:r>
            <a:r>
              <a:rPr lang="ru-RU" sz="2000" i="1" dirty="0" err="1"/>
              <a:t>ставити</a:t>
            </a:r>
            <a:r>
              <a:rPr lang="ru-RU" sz="2000" i="1" dirty="0"/>
              <a:t> </a:t>
            </a:r>
            <a:r>
              <a:rPr lang="ru-RU" sz="2000" i="1" dirty="0" err="1"/>
              <a:t>українські</a:t>
            </a:r>
            <a:r>
              <a:rPr lang="ru-RU" sz="2000" i="1" dirty="0"/>
              <a:t> </a:t>
            </a:r>
            <a:r>
              <a:rPr lang="ru-RU" sz="2000" i="1" dirty="0" err="1"/>
              <a:t>п’єси</a:t>
            </a:r>
            <a:r>
              <a:rPr lang="ru-RU" sz="2000" i="1" dirty="0"/>
              <a:t> на </a:t>
            </a:r>
            <a:r>
              <a:rPr lang="ru-RU" sz="2000" i="1" dirty="0" err="1"/>
              <a:t>підлеглій</a:t>
            </a:r>
            <a:r>
              <a:rPr lang="ru-RU" sz="2000" i="1" dirty="0"/>
              <a:t> </a:t>
            </a:r>
            <a:r>
              <a:rPr lang="ru-RU" sz="2000" i="1" dirty="0" err="1"/>
              <a:t>йому</a:t>
            </a:r>
            <a:r>
              <a:rPr lang="ru-RU" sz="2000" i="1" dirty="0"/>
              <a:t> </a:t>
            </a:r>
            <a:r>
              <a:rPr lang="ru-RU" sz="2000" i="1" dirty="0" err="1"/>
              <a:t>території</a:t>
            </a:r>
            <a:r>
              <a:rPr lang="ru-RU" sz="2000" i="1" dirty="0"/>
              <a:t>, </a:t>
            </a:r>
            <a:r>
              <a:rPr lang="ru-RU" sz="2000" i="1" dirty="0" err="1"/>
              <a:t>тобто</a:t>
            </a:r>
            <a:r>
              <a:rPr lang="ru-RU" sz="2000" i="1" dirty="0"/>
              <a:t> </a:t>
            </a:r>
            <a:r>
              <a:rPr lang="ru-RU" sz="2000" i="1" dirty="0" err="1"/>
              <a:t>на</a:t>
            </a:r>
            <a:r>
              <a:rPr lang="ru-RU" sz="2000" i="1" dirty="0"/>
              <a:t> </a:t>
            </a:r>
            <a:r>
              <a:rPr lang="ru-RU" sz="2000" i="1" dirty="0" err="1"/>
              <a:t>Київщині</a:t>
            </a:r>
            <a:r>
              <a:rPr lang="ru-RU" sz="2000" i="1" dirty="0"/>
              <a:t>, </a:t>
            </a:r>
            <a:r>
              <a:rPr lang="ru-RU" sz="2000" i="1" dirty="0" err="1"/>
              <a:t>Полтавщині</a:t>
            </a:r>
            <a:r>
              <a:rPr lang="ru-RU" sz="2000" i="1" dirty="0"/>
              <a:t>, </a:t>
            </a:r>
            <a:r>
              <a:rPr lang="ru-RU" sz="2000" i="1" dirty="0" err="1"/>
              <a:t>Чернігівщині</a:t>
            </a:r>
            <a:r>
              <a:rPr lang="ru-RU" sz="2000" i="1" dirty="0"/>
              <a:t>, </a:t>
            </a:r>
            <a:r>
              <a:rPr lang="ru-RU" sz="2000" i="1" dirty="0" err="1"/>
              <a:t>Поділлі</a:t>
            </a:r>
            <a:r>
              <a:rPr lang="ru-RU" sz="2000" i="1" dirty="0"/>
              <a:t>. </a:t>
            </a:r>
            <a:r>
              <a:rPr lang="ru-RU" sz="2000" i="1" dirty="0" err="1"/>
              <a:t>Інші</a:t>
            </a:r>
            <a:r>
              <a:rPr lang="ru-RU" sz="2000" i="1" dirty="0"/>
              <a:t> градоначальники та </a:t>
            </a:r>
            <a:r>
              <a:rPr lang="ru-RU" sz="2000" i="1" dirty="0" err="1"/>
              <a:t>губернатори</a:t>
            </a:r>
            <a:r>
              <a:rPr lang="ru-RU" sz="2000" i="1" dirty="0"/>
              <a:t> </a:t>
            </a:r>
            <a:r>
              <a:rPr lang="ru-RU" sz="2000" i="1" dirty="0" err="1"/>
              <a:t>теж</a:t>
            </a:r>
            <a:r>
              <a:rPr lang="ru-RU" sz="2000" i="1" dirty="0"/>
              <a:t> утискали права </a:t>
            </a:r>
            <a:r>
              <a:rPr lang="ru-RU" sz="2000" i="1" dirty="0" err="1"/>
              <a:t>корифеїв</a:t>
            </a:r>
            <a:r>
              <a:rPr lang="ru-RU" sz="2000" i="1" dirty="0"/>
              <a:t>, а цензура категорично заборонила </a:t>
            </a:r>
            <a:r>
              <a:rPr lang="ru-RU" sz="2000" i="1" dirty="0" err="1"/>
              <a:t>ставити</a:t>
            </a:r>
            <a:r>
              <a:rPr lang="ru-RU" sz="2000" i="1" dirty="0"/>
              <a:t> </a:t>
            </a:r>
            <a:r>
              <a:rPr lang="ru-RU" sz="2000" i="1" dirty="0" err="1"/>
              <a:t>зарубіжні</a:t>
            </a:r>
            <a:r>
              <a:rPr lang="ru-RU" sz="2000" i="1" dirty="0"/>
              <a:t> </a:t>
            </a:r>
            <a:r>
              <a:rPr lang="ru-RU" sz="2000" i="1" dirty="0" err="1"/>
              <a:t>драми</a:t>
            </a:r>
            <a:r>
              <a:rPr lang="ru-RU" sz="2000" i="1" dirty="0"/>
              <a:t> </a:t>
            </a:r>
            <a:r>
              <a:rPr lang="ru-RU" sz="2000" i="1" dirty="0" err="1"/>
              <a:t>українською</a:t>
            </a:r>
            <a:r>
              <a:rPr lang="ru-RU" sz="2000" i="1" dirty="0"/>
              <a:t> </a:t>
            </a:r>
            <a:r>
              <a:rPr lang="ru-RU" sz="2000" i="1" dirty="0" err="1"/>
              <a:t>мовою</a:t>
            </a:r>
            <a:r>
              <a:rPr lang="ru-RU" sz="2000" i="1" dirty="0"/>
              <a:t> </a:t>
            </a:r>
            <a:r>
              <a:rPr lang="ru-RU" sz="2000" i="1" dirty="0" err="1"/>
              <a:t>і</a:t>
            </a:r>
            <a:r>
              <a:rPr lang="ru-RU" sz="2000" i="1" dirty="0"/>
              <a:t> </a:t>
            </a:r>
            <a:r>
              <a:rPr lang="ru-RU" sz="2000" i="1" dirty="0" err="1"/>
              <a:t>обмежила</a:t>
            </a:r>
            <a:r>
              <a:rPr lang="ru-RU" sz="2000" i="1" dirty="0"/>
              <a:t> репертуар театру </a:t>
            </a:r>
            <a:r>
              <a:rPr lang="ru-RU" sz="2000" i="1" dirty="0" err="1"/>
              <a:t>побутовою</a:t>
            </a:r>
            <a:r>
              <a:rPr lang="ru-RU" sz="2000" i="1" dirty="0"/>
              <a:t> тематикою. Та </a:t>
            </a:r>
            <a:r>
              <a:rPr lang="ru-RU" sz="2000" i="1" dirty="0" err="1"/>
              <a:t>й</a:t>
            </a:r>
            <a:r>
              <a:rPr lang="ru-RU" sz="2000" i="1" dirty="0"/>
              <a:t> </a:t>
            </a:r>
            <a:r>
              <a:rPr lang="ru-RU" sz="2000" i="1" dirty="0" err="1"/>
              <a:t>ці</a:t>
            </a:r>
            <a:r>
              <a:rPr lang="ru-RU" sz="2000" i="1" dirty="0"/>
              <a:t> </a:t>
            </a:r>
            <a:r>
              <a:rPr lang="ru-RU" sz="2000" i="1" dirty="0" err="1"/>
              <a:t>драми</a:t>
            </a:r>
            <a:r>
              <a:rPr lang="ru-RU" sz="2000" i="1" dirty="0"/>
              <a:t> </a:t>
            </a:r>
            <a:r>
              <a:rPr lang="ru-RU" sz="2000" i="1" dirty="0" err="1"/>
              <a:t>можна</a:t>
            </a:r>
            <a:r>
              <a:rPr lang="ru-RU" sz="2000" i="1" dirty="0"/>
              <a:t> </a:t>
            </a:r>
            <a:r>
              <a:rPr lang="ru-RU" sz="2000" i="1" dirty="0" err="1"/>
              <a:t>було</a:t>
            </a:r>
            <a:r>
              <a:rPr lang="ru-RU" sz="2000" i="1" dirty="0"/>
              <a:t> </a:t>
            </a:r>
            <a:r>
              <a:rPr lang="ru-RU" sz="2000" i="1" dirty="0" err="1"/>
              <a:t>грати</a:t>
            </a:r>
            <a:r>
              <a:rPr lang="ru-RU" sz="2000" i="1" dirty="0"/>
              <a:t> </a:t>
            </a:r>
            <a:r>
              <a:rPr lang="ru-RU" sz="2000" i="1" dirty="0" err="1"/>
              <a:t>лише</a:t>
            </a:r>
            <a:r>
              <a:rPr lang="ru-RU" sz="2000" i="1" dirty="0"/>
              <a:t> </a:t>
            </a:r>
            <a:r>
              <a:rPr lang="ru-RU" sz="2000" i="1" dirty="0" err="1"/>
              <a:t>після</a:t>
            </a:r>
            <a:r>
              <a:rPr lang="ru-RU" sz="2000" i="1" dirty="0"/>
              <a:t> </a:t>
            </a:r>
            <a:r>
              <a:rPr lang="ru-RU" sz="2000" i="1" dirty="0" err="1"/>
              <a:t>вистави</a:t>
            </a:r>
            <a:r>
              <a:rPr lang="ru-RU" sz="2000" i="1" dirty="0"/>
              <a:t> </a:t>
            </a:r>
            <a:r>
              <a:rPr lang="ru-RU" sz="2000" i="1" dirty="0" err="1"/>
              <a:t>російською</a:t>
            </a:r>
            <a:r>
              <a:rPr lang="ru-RU" sz="2000" i="1" dirty="0"/>
              <a:t> </a:t>
            </a:r>
            <a:r>
              <a:rPr lang="ru-RU" sz="2000" i="1" dirty="0" err="1"/>
              <a:t>мовою</a:t>
            </a:r>
            <a:r>
              <a:rPr lang="ru-RU" sz="2000" i="1" dirty="0"/>
              <a:t>, </a:t>
            </a:r>
            <a:r>
              <a:rPr lang="ru-RU" sz="2000" i="1" dirty="0" err="1"/>
              <a:t>причому</a:t>
            </a:r>
            <a:r>
              <a:rPr lang="ru-RU" sz="2000" i="1" dirty="0"/>
              <a:t> </a:t>
            </a:r>
            <a:r>
              <a:rPr lang="ru-RU" sz="2000" i="1" dirty="0" err="1"/>
              <a:t>кількість</a:t>
            </a:r>
            <a:r>
              <a:rPr lang="ru-RU" sz="2000" i="1" dirty="0"/>
              <a:t> </a:t>
            </a:r>
            <a:r>
              <a:rPr lang="ru-RU" sz="2000" i="1" dirty="0" err="1"/>
              <a:t>актів</a:t>
            </a:r>
            <a:r>
              <a:rPr lang="ru-RU" sz="2000" i="1" dirty="0"/>
              <a:t> у </a:t>
            </a:r>
            <a:r>
              <a:rPr lang="ru-RU" sz="2000" i="1" dirty="0" err="1"/>
              <a:t>російській</a:t>
            </a:r>
            <a:r>
              <a:rPr lang="ru-RU" sz="2000" i="1" dirty="0"/>
              <a:t> </a:t>
            </a:r>
            <a:r>
              <a:rPr lang="ru-RU" sz="2000" i="1" dirty="0" err="1"/>
              <a:t>п’єсі</a:t>
            </a:r>
            <a:r>
              <a:rPr lang="ru-RU" sz="2000" i="1" dirty="0"/>
              <a:t> мала бути не </a:t>
            </a:r>
            <a:r>
              <a:rPr lang="ru-RU" sz="2000" i="1" dirty="0" err="1"/>
              <a:t>меншою</a:t>
            </a:r>
            <a:r>
              <a:rPr lang="ru-RU" sz="2000" i="1" dirty="0"/>
              <a:t>, </a:t>
            </a:r>
            <a:r>
              <a:rPr lang="ru-RU" sz="2000" i="1" dirty="0" err="1"/>
              <a:t>ніж</a:t>
            </a:r>
            <a:r>
              <a:rPr lang="ru-RU" sz="2000" i="1" dirty="0"/>
              <a:t> в </a:t>
            </a:r>
            <a:r>
              <a:rPr lang="ru-RU" sz="2000" i="1" dirty="0" err="1"/>
              <a:t>українській</a:t>
            </a:r>
            <a:r>
              <a:rPr lang="ru-RU" sz="2000" i="1" dirty="0" smtClean="0"/>
              <a:t>.</a:t>
            </a:r>
            <a:r>
              <a:rPr lang="ru-RU" sz="2000" i="1" dirty="0"/>
              <a:t> 1885 року театр </a:t>
            </a:r>
            <a:r>
              <a:rPr lang="ru-RU" sz="2000" i="1" dirty="0" err="1"/>
              <a:t>корифеїв</a:t>
            </a:r>
            <a:r>
              <a:rPr lang="ru-RU" sz="2000" i="1" dirty="0"/>
              <a:t> </a:t>
            </a:r>
            <a:r>
              <a:rPr lang="ru-RU" sz="2000" i="1" dirty="0" err="1"/>
              <a:t>поділився</a:t>
            </a:r>
            <a:r>
              <a:rPr lang="ru-RU" sz="2000" i="1" dirty="0"/>
              <a:t> на </a:t>
            </a:r>
            <a:r>
              <a:rPr lang="ru-RU" sz="2000" i="1" dirty="0" err="1"/>
              <a:t>дві</a:t>
            </a:r>
            <a:r>
              <a:rPr lang="ru-RU" sz="2000" i="1" dirty="0"/>
              <a:t> </a:t>
            </a:r>
            <a:r>
              <a:rPr lang="ru-RU" sz="2000" i="1" dirty="0" err="1"/>
              <a:t>автономні</a:t>
            </a:r>
            <a:r>
              <a:rPr lang="ru-RU" sz="2000" i="1" dirty="0"/>
              <a:t> </a:t>
            </a:r>
            <a:r>
              <a:rPr lang="ru-RU" sz="2000" i="1" dirty="0" err="1"/>
              <a:t>трупи</a:t>
            </a:r>
            <a:r>
              <a:rPr lang="ru-RU" sz="2000" i="1" dirty="0"/>
              <a:t>. </a:t>
            </a:r>
            <a:r>
              <a:rPr lang="ru-RU" sz="2000" i="1" dirty="0" err="1"/>
              <a:t>Основний</a:t>
            </a:r>
            <a:r>
              <a:rPr lang="ru-RU" sz="2000" i="1" dirty="0"/>
              <a:t> склад </a:t>
            </a:r>
            <a:r>
              <a:rPr lang="ru-RU" sz="2000" i="1" dirty="0" err="1"/>
              <a:t>акторів</a:t>
            </a:r>
            <a:r>
              <a:rPr lang="ru-RU" sz="2000" i="1" dirty="0"/>
              <a:t> </a:t>
            </a:r>
            <a:r>
              <a:rPr lang="ru-RU" sz="2000" i="1" dirty="0" err="1"/>
              <a:t>залишився</a:t>
            </a:r>
            <a:r>
              <a:rPr lang="ru-RU" sz="2000" i="1" dirty="0"/>
              <a:t> у Марка </a:t>
            </a:r>
            <a:r>
              <a:rPr lang="ru-RU" sz="2000" i="1" dirty="0" err="1"/>
              <a:t>Кропивницького</a:t>
            </a:r>
            <a:r>
              <a:rPr lang="ru-RU" sz="2000" i="1" dirty="0"/>
              <a:t>, а Михайло </a:t>
            </a:r>
            <a:r>
              <a:rPr lang="ru-RU" sz="2000" i="1" dirty="0" err="1"/>
              <a:t>Старицький</a:t>
            </a:r>
            <a:r>
              <a:rPr lang="ru-RU" sz="2000" i="1" dirty="0"/>
              <a:t> </a:t>
            </a:r>
            <a:r>
              <a:rPr lang="ru-RU" sz="2000" i="1" dirty="0" err="1"/>
              <a:t>сформував</a:t>
            </a:r>
            <a:r>
              <a:rPr lang="ru-RU" sz="2000" i="1" dirty="0"/>
              <a:t> </a:t>
            </a:r>
            <a:r>
              <a:rPr lang="ru-RU" sz="2000" i="1" dirty="0" err="1"/>
              <a:t>новий</a:t>
            </a:r>
            <a:r>
              <a:rPr lang="ru-RU" sz="2000" i="1" dirty="0"/>
              <a:t> </a:t>
            </a:r>
            <a:r>
              <a:rPr lang="ru-RU" sz="2000" i="1" dirty="0" err="1"/>
              <a:t>колектив</a:t>
            </a:r>
            <a:r>
              <a:rPr lang="ru-RU" sz="2000" i="1" dirty="0"/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571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«Українська драматургія і театр 70—90-х років ХІХ століття»</vt:lpstr>
      <vt:lpstr> 70-і—90-і роки ХІХ століття для духовного розвою України виявилися надзвичайно складними </vt:lpstr>
      <vt:lpstr>Після скасування кріпосного права відбулося різке розшарування селянства, яке було зайняте або виживанням і каторжною працею, або гонитвою за прибутками, купівлею землі й розширенням господарств. У місті розорені хлібороби поповнювали ряди пролетаріату, деградували морально, русифікувалися. Змінити ситуацію на краще у той час могли інтелігенти-патріоти, здатні працювати з ентузіазмом й усвідомленням своєї місії. Про національні інтереси дбали письменники, проте вони не могли охопити найширших верств населення. </vt:lpstr>
      <vt:lpstr>На часі стала поява національного театру, передумови для якого вже були створені, адже саме Україна відзначалася розмаїттям талантів співаків і акторів. Серед них були люди, які відзначалися високою національною свідомістю.</vt:lpstr>
      <vt:lpstr>Театр корифеїв, який постав на українських теренах вагомо, професійно й зримо, — це унікальне явище в історії світового сценічного мистецтва. Слово корифей прийшло у нашу мову з античних часів. У грецькому театрі корифеєм називався заспівувач у хорі. На українському ґрунті це слово набуло дещо іншого лексичного відтінку і вживалося в значенні «перший».</vt:lpstr>
      <vt:lpstr>Сини й дочки України, передусім брати Тобілевичі: Іван Карпенко-Карий (1845—1907), Микола Садовський (1856—1933) та Панас Саксаганський (1859— 1940), створили спочатку аматорські, а згодом — професійні театральні трупи й зробили сцену підмостками морального й патріотичного виховання широких верств народу.</vt:lpstr>
      <vt:lpstr>У 1882 році Марко Кропивницький створив театральну трупу, яка згодом дістала назву театру корифеїв.  Високий професіоналізм театру корифеїв засвідчувала насамперед постійна потреба виставляти не просто соціально-побутові п’єски і водевілі, а й складні музичні драми, опери, оперети, що вимагали неабиякої майстерності й наявності оперних солістів. Ролі-партії в операх «Наталка Полтавка», «Тарас Бульба», «Утоплена», «Різдвяна ніч», опереті «Енеїда» Миколи Лисенка, в операх «Запорожець за Дунаєм» Семена Гулака-Артемовського, «Катерина» Миколи Аркаса, «Роксолана» Дениса Січинського потребували професійної постановки голосу виконавців і неабияких природних вокальних даних. Однак і цей рубіж було успішно взято.</vt:lpstr>
      <vt:lpstr>Влітку 1884 року театр корифеїв гастролював у Воронежі. Газета «Воронежский телеграф» так відгукувалася про їхні постановки: «В останніх спектаклях трупа п. Старицького удостоїлась таких овацій, яких не пам’ятає Воронеж. Особливо захоплено проводжала публіка талановитого актора і виконавця п. Кропивницького і п. Заньковецьку, що стала улюбленицею публіки за задушевність у грі. Завіса підіймалася мінімум двадцять разів. Публіка почала розходитися тільки тоді, коли світло у театрі згасло. В цьому проявилась загальна думка, а власне, і найвірніша оцінка артистів».</vt:lpstr>
      <vt:lpstr>Заходи урядовців, спрямовані на придушення демократичних віянь в українському театрі, набули системного характеру. Керуючись поправкою до Емського указу, київський губернатор упродовж 1883 — 1893 років забороняв театрові корифеїв ставити українські п’єси на підлеглій йому території, тобто на Київщині, Полтавщині, Чернігівщині, Поділлі. Інші градоначальники та губернатори теж утискали права корифеїв, а цензура категорично заборонила ставити зарубіжні драми українською мовою і обмежила репертуар театру побутовою тематикою. Та й ці драми можна було грати лише після вистави російською мовою, причому кількість актів у російській п’єсі мала бути не меншою, ніж в українській. 1885 року театр корифеїв поділився на дві автономні трупи. Основний склад акторів залишився у Марка Кропивницького, а Михайло Старицький сформував новий колектив.</vt:lpstr>
      <vt:lpstr>У 1864 році при товаристві «Руська бесіда» у Львові було засновано Руський народний театр, який розпочав постановку п’єс українською мовою. Саме у цьому театрі розпочали діяльність такі генії сцени, як режисер Лесь Курбас (1885 — 1942) та актор Амвросій Бучма (1891 — 1957). У 1909 — 1914 роках на західноукраїнських землях великої популярності набув Гуцульський театр, створений письменником Гнатом Хоткевичем (1877 — 1938) зі звичайних горян, у переважній більшості — обдарованих селян.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«Українська драматургія і театр 70—90-х років ХІХ століття»</dc:title>
  <dc:creator>Илонка</dc:creator>
  <cp:lastModifiedBy>Илонка</cp:lastModifiedBy>
  <cp:revision>13</cp:revision>
  <dcterms:created xsi:type="dcterms:W3CDTF">2014-10-01T13:15:49Z</dcterms:created>
  <dcterms:modified xsi:type="dcterms:W3CDTF">2014-10-01T15:23:16Z</dcterms:modified>
</cp:coreProperties>
</file>