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Candara" pitchFamily="34" charset="0"/>
              </a:rPr>
              <a:t>Народні традиції, звичаї і побут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Candara" pitchFamily="34" charset="0"/>
              </a:rPr>
              <a:t>Українського народу у </a:t>
            </a:r>
            <a:r>
              <a:rPr lang="uk-UA" dirty="0" err="1" smtClean="0">
                <a:latin typeface="Candara" pitchFamily="34" charset="0"/>
              </a:rPr>
              <a:t>п.п</a:t>
            </a:r>
            <a:r>
              <a:rPr lang="uk-UA" dirty="0" smtClean="0">
                <a:latin typeface="Candara" pitchFamily="34" charset="0"/>
              </a:rPr>
              <a:t>.</a:t>
            </a:r>
            <a:r>
              <a:rPr lang="en-US" dirty="0" smtClean="0"/>
              <a:t> </a:t>
            </a:r>
            <a:r>
              <a:rPr lang="uk-UA" dirty="0" smtClean="0"/>
              <a:t>ХІХ ст.</a:t>
            </a:r>
            <a:endParaRPr lang="en-US" dirty="0" smtClean="0"/>
          </a:p>
        </p:txBody>
      </p:sp>
      <p:pic>
        <p:nvPicPr>
          <p:cNvPr id="5" name="Рисунок 4" descr="tumblr_mdm3ztB3Yj1qchk7to1_500_lar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643182"/>
            <a:ext cx="476250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 </a:t>
            </a:r>
            <a:r>
              <a:rPr lang="ru-RU" sz="2400" b="1" dirty="0" err="1" smtClean="0">
                <a:latin typeface="Candara" pitchFamily="34" charset="0"/>
              </a:rPr>
              <a:t>Основні</a:t>
            </a:r>
            <a:r>
              <a:rPr lang="ru-RU" sz="2400" b="1" dirty="0" smtClean="0">
                <a:latin typeface="Candara" pitchFamily="34" charset="0"/>
              </a:rPr>
              <a:t> </a:t>
            </a:r>
            <a:r>
              <a:rPr lang="ru-RU" sz="2400" b="1" dirty="0" err="1" smtClean="0">
                <a:latin typeface="Candara" pitchFamily="34" charset="0"/>
              </a:rPr>
              <a:t>риси</a:t>
            </a:r>
            <a:r>
              <a:rPr lang="ru-RU" sz="2400" b="1" dirty="0" smtClean="0">
                <a:latin typeface="Candara" pitchFamily="34" charset="0"/>
              </a:rPr>
              <a:t> </a:t>
            </a:r>
            <a:r>
              <a:rPr lang="ru-RU" sz="2400" b="1" dirty="0" err="1" smtClean="0">
                <a:latin typeface="Candara" pitchFamily="34" charset="0"/>
              </a:rPr>
              <a:t>господарського</a:t>
            </a:r>
            <a:r>
              <a:rPr lang="ru-RU" sz="2400" b="1" dirty="0" smtClean="0">
                <a:latin typeface="Candara" pitchFamily="34" charset="0"/>
              </a:rPr>
              <a:t> </a:t>
            </a:r>
            <a:r>
              <a:rPr lang="ru-RU" sz="2400" b="1" dirty="0" err="1" smtClean="0">
                <a:latin typeface="Candara" pitchFamily="34" charset="0"/>
              </a:rPr>
              <a:t>побуту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>
                <a:latin typeface="Candara" pitchFamily="34" charset="0"/>
              </a:rPr>
              <a:t>Більшість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українського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населення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період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другої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половини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XIII — </a:t>
            </a:r>
            <a:r>
              <a:rPr lang="ru-RU" dirty="0" smtClean="0">
                <a:latin typeface="Candara" pitchFamily="34" charset="0"/>
              </a:rPr>
              <a:t>початку </a:t>
            </a:r>
            <a:r>
              <a:rPr lang="en-US" dirty="0" smtClean="0">
                <a:latin typeface="Candara" pitchFamily="34" charset="0"/>
              </a:rPr>
              <a:t>XVII </a:t>
            </a:r>
            <a:r>
              <a:rPr lang="ru-RU" dirty="0" smtClean="0">
                <a:latin typeface="Candara" pitchFamily="34" charset="0"/>
              </a:rPr>
              <a:t>ст. </a:t>
            </a:r>
            <a:r>
              <a:rPr lang="ru-RU" dirty="0" err="1" smtClean="0">
                <a:latin typeface="Candara" pitchFamily="34" charset="0"/>
              </a:rPr>
              <a:t>займалася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землеробством</a:t>
            </a:r>
            <a:r>
              <a:rPr lang="ru-RU" dirty="0" smtClean="0">
                <a:latin typeface="Candara" pitchFamily="34" charset="0"/>
              </a:rPr>
              <a:t>. </a:t>
            </a:r>
          </a:p>
          <a:p>
            <a:r>
              <a:rPr lang="ru-RU" dirty="0" err="1" smtClean="0">
                <a:latin typeface="Candara" pitchFamily="34" charset="0"/>
              </a:rPr>
              <a:t>Феодально-кріпосницький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гніт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гальмував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розвиток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господарства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зокрема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уповільнював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поліпшення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землеробських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знарядь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праці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Дещо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удосконалений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зберігався</a:t>
            </a:r>
            <a:r>
              <a:rPr lang="ru-RU" dirty="0" smtClean="0">
                <a:latin typeface="Candara" pitchFamily="34" charset="0"/>
              </a:rPr>
              <a:t> плуг </a:t>
            </a:r>
            <a:r>
              <a:rPr lang="ru-RU" dirty="0" err="1" smtClean="0">
                <a:latin typeface="Candara" pitchFamily="34" charset="0"/>
              </a:rPr>
              <a:t>із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залізними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частинами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відомий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території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України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en-US" dirty="0" smtClean="0">
                <a:latin typeface="Candara" pitchFamily="34" charset="0"/>
              </a:rPr>
              <a:t>VIII—IX </a:t>
            </a:r>
            <a:r>
              <a:rPr lang="ru-RU" dirty="0" smtClean="0">
                <a:latin typeface="Candara" pitchFamily="34" charset="0"/>
              </a:rPr>
              <a:t>ст., а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соха, рало, </a:t>
            </a:r>
            <a:r>
              <a:rPr lang="ru-RU" dirty="0" smtClean="0">
                <a:latin typeface="Candara" pitchFamily="34" charset="0"/>
              </a:rPr>
              <a:t>заступ</a:t>
            </a:r>
            <a:r>
              <a:rPr lang="ru-RU" dirty="0" smtClean="0">
                <a:latin typeface="Candara" pitchFamily="34" charset="0"/>
              </a:rPr>
              <a:t>, сапа, коса-горбуша, </a:t>
            </a:r>
            <a:r>
              <a:rPr lang="ru-RU" dirty="0" err="1" smtClean="0">
                <a:latin typeface="Candara" pitchFamily="34" charset="0"/>
              </a:rPr>
              <a:t>граблі</a:t>
            </a:r>
            <a:r>
              <a:rPr lang="ru-RU" dirty="0" smtClean="0">
                <a:latin typeface="Candara" pitchFamily="34" charset="0"/>
              </a:rPr>
              <a:t>, серп. </a:t>
            </a:r>
          </a:p>
          <a:p>
            <a:r>
              <a:rPr lang="ru-RU" dirty="0" smtClean="0">
                <a:latin typeface="Candara" pitchFamily="34" charset="0"/>
              </a:rPr>
              <a:t>При </a:t>
            </a:r>
            <a:r>
              <a:rPr lang="ru-RU" dirty="0" err="1" smtClean="0">
                <a:latin typeface="Candara" pitchFamily="34" charset="0"/>
              </a:rPr>
              <a:t>молотьбі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користувалися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ціпом</a:t>
            </a:r>
            <a:r>
              <a:rPr lang="ru-RU" dirty="0" smtClean="0">
                <a:latin typeface="Candara" pitchFamily="34" charset="0"/>
              </a:rPr>
              <a:t> (</a:t>
            </a:r>
            <a:r>
              <a:rPr lang="ru-RU" dirty="0" err="1" smtClean="0">
                <a:latin typeface="Candara" pitchFamily="34" charset="0"/>
              </a:rPr>
              <a:t>складався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ударної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частини</a:t>
            </a:r>
            <a:r>
              <a:rPr lang="ru-RU" dirty="0" smtClean="0">
                <a:latin typeface="Candara" pitchFamily="34" charset="0"/>
              </a:rPr>
              <a:t> — бича та </a:t>
            </a:r>
            <a:r>
              <a:rPr lang="ru-RU" dirty="0" err="1" smtClean="0">
                <a:latin typeface="Candara" pitchFamily="34" charset="0"/>
              </a:rPr>
              <a:t>держака-ціпильна</a:t>
            </a:r>
            <a:r>
              <a:rPr lang="ru-RU" dirty="0" smtClean="0">
                <a:latin typeface="Candara" pitchFamily="34" charset="0"/>
              </a:rPr>
              <a:t>); в </a:t>
            </a:r>
            <a:r>
              <a:rPr lang="ru-RU" dirty="0" err="1" smtClean="0">
                <a:latin typeface="Candara" pitchFamily="34" charset="0"/>
              </a:rPr>
              <a:t>деяких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місцях</a:t>
            </a:r>
            <a:r>
              <a:rPr lang="ru-RU" dirty="0" smtClean="0">
                <a:latin typeface="Candara" pitchFamily="34" charset="0"/>
              </a:rPr>
              <a:t> зерна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колосся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витоптували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тваринами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або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витискували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возом.Віяли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зерно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допомогою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лопати</a:t>
            </a:r>
            <a:r>
              <a:rPr lang="ru-RU" dirty="0" smtClean="0">
                <a:latin typeface="Candara" pitchFamily="34" charset="0"/>
              </a:rPr>
              <a:t>, решета, сита, </a:t>
            </a:r>
            <a:r>
              <a:rPr lang="ru-RU" dirty="0" err="1" smtClean="0">
                <a:latin typeface="Candara" pitchFamily="34" charset="0"/>
              </a:rPr>
              <a:t>мірки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тощо</a:t>
            </a:r>
            <a:r>
              <a:rPr lang="ru-RU" dirty="0" smtClean="0">
                <a:latin typeface="Candara" pitchFamily="34" charset="0"/>
              </a:rPr>
              <a:t>; мололи на </a:t>
            </a:r>
            <a:r>
              <a:rPr lang="ru-RU" dirty="0" err="1" smtClean="0">
                <a:latin typeface="Candara" pitchFamily="34" charset="0"/>
              </a:rPr>
              <a:t>вітряних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водяних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млинах</a:t>
            </a:r>
            <a:r>
              <a:rPr lang="ru-RU" dirty="0" smtClean="0">
                <a:latin typeface="Candara" pitchFamily="34" charset="0"/>
              </a:rPr>
              <a:t>, а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ручними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жорнами</a:t>
            </a:r>
            <a:r>
              <a:rPr lang="ru-RU" dirty="0" smtClean="0">
                <a:latin typeface="Candara" pitchFamily="34" charset="0"/>
              </a:rPr>
              <a:t>. Для </a:t>
            </a:r>
            <a:r>
              <a:rPr lang="ru-RU" dirty="0" err="1" smtClean="0">
                <a:latin typeface="Candara" pitchFamily="34" charset="0"/>
              </a:rPr>
              <a:t>роздрібнення</a:t>
            </a:r>
            <a:r>
              <a:rPr lang="ru-RU" dirty="0" smtClean="0">
                <a:latin typeface="Candara" pitchFamily="34" charset="0"/>
              </a:rPr>
              <a:t> зерна на крупу </a:t>
            </a:r>
            <a:r>
              <a:rPr lang="ru-RU" dirty="0" err="1" smtClean="0">
                <a:latin typeface="Candara" pitchFamily="34" charset="0"/>
              </a:rPr>
              <a:t>застосовували</a:t>
            </a:r>
            <a:r>
              <a:rPr lang="ru-RU" dirty="0" smtClean="0">
                <a:latin typeface="Candara" pitchFamily="34" charset="0"/>
              </a:rPr>
              <a:t> ступу. Тканину </a:t>
            </a:r>
            <a:r>
              <a:rPr lang="ru-RU" dirty="0" err="1" smtClean="0">
                <a:latin typeface="Candara" pitchFamily="34" charset="0"/>
              </a:rPr>
              <a:t>виготовляли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ткацькому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верстаті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pimonenko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1571612"/>
            <a:ext cx="2486019" cy="43285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/>
              <a:t> </a:t>
            </a:r>
            <a:r>
              <a:rPr lang="ru-RU" sz="3100" b="1" dirty="0" smtClean="0">
                <a:latin typeface="Candara" pitchFamily="34" charset="0"/>
              </a:rPr>
              <a:t>2.Поселення</a:t>
            </a:r>
            <a:r>
              <a:rPr lang="ru-RU" sz="3100" b="1" dirty="0" smtClean="0">
                <a:latin typeface="Candara" pitchFamily="34" charset="0"/>
              </a:rPr>
              <a:t>, </a:t>
            </a:r>
            <a:r>
              <a:rPr lang="ru-RU" sz="3100" b="1" dirty="0" err="1" smtClean="0">
                <a:latin typeface="Candara" pitchFamily="34" charset="0"/>
              </a:rPr>
              <a:t>житло</a:t>
            </a:r>
            <a:r>
              <a:rPr lang="ru-RU" sz="3100" b="1" dirty="0" smtClean="0">
                <a:latin typeface="Candara" pitchFamily="34" charset="0"/>
              </a:rPr>
              <a:t/>
            </a:r>
            <a:br>
              <a:rPr lang="ru-RU" sz="3100" b="1" dirty="0" smtClean="0">
                <a:latin typeface="Candara" pitchFamily="34" charset="0"/>
              </a:rPr>
            </a:br>
            <a:endParaRPr lang="ru-RU" sz="3100" b="1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4643470" cy="5286412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 smtClean="0">
                <a:latin typeface="Candara" pitchFamily="34" charset="0"/>
              </a:rPr>
              <a:t>О</a:t>
            </a:r>
            <a:r>
              <a:rPr lang="ru-RU" sz="4000" dirty="0" smtClean="0">
                <a:latin typeface="Candara" pitchFamily="34" charset="0"/>
              </a:rPr>
              <a:t>сновною </a:t>
            </a:r>
            <a:r>
              <a:rPr lang="ru-RU" sz="4000" dirty="0" err="1" smtClean="0">
                <a:latin typeface="Candara" pitchFamily="34" charset="0"/>
              </a:rPr>
              <a:t>складовою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частиною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поселення</a:t>
            </a:r>
            <a:r>
              <a:rPr lang="ru-RU" sz="4000" dirty="0" smtClean="0">
                <a:latin typeface="Candara" pitchFamily="34" charset="0"/>
              </a:rPr>
              <a:t> в </a:t>
            </a:r>
            <a:r>
              <a:rPr lang="ru-RU" sz="4000" dirty="0" err="1" smtClean="0">
                <a:latin typeface="Candara" pitchFamily="34" charset="0"/>
              </a:rPr>
              <a:t>центральних</a:t>
            </a:r>
            <a:r>
              <a:rPr lang="ru-RU" sz="4000" dirty="0" smtClean="0">
                <a:latin typeface="Candara" pitchFamily="34" charset="0"/>
              </a:rPr>
              <a:t> районах </a:t>
            </a:r>
            <a:r>
              <a:rPr lang="ru-RU" sz="4000" dirty="0" err="1" smtClean="0">
                <a:latin typeface="Candara" pitchFamily="34" charset="0"/>
              </a:rPr>
              <a:t>України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було</a:t>
            </a:r>
            <a:r>
              <a:rPr lang="ru-RU" sz="4000" dirty="0" smtClean="0">
                <a:latin typeface="Candara" pitchFamily="34" charset="0"/>
              </a:rPr>
              <a:t> займище — дворище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кількох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осель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які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найчастіше</a:t>
            </a:r>
            <a:r>
              <a:rPr lang="ru-RU" sz="4000" dirty="0" smtClean="0">
                <a:latin typeface="Candara" pitchFamily="34" charset="0"/>
              </a:rPr>
              <a:t> належали </a:t>
            </a:r>
            <a:r>
              <a:rPr lang="ru-RU" sz="4000" dirty="0" err="1" smtClean="0">
                <a:latin typeface="Candara" pitchFamily="34" charset="0"/>
              </a:rPr>
              <a:t>близьким</a:t>
            </a:r>
            <a:r>
              <a:rPr lang="ru-RU" sz="4000" dirty="0" smtClean="0">
                <a:latin typeface="Candara" pitchFamily="34" charset="0"/>
              </a:rPr>
              <a:t> родичам. </a:t>
            </a:r>
            <a:r>
              <a:rPr lang="ru-RU" sz="4000" dirty="0" err="1" smtClean="0">
                <a:latin typeface="Candara" pitchFamily="34" charset="0"/>
              </a:rPr>
              <a:t>Група</a:t>
            </a:r>
            <a:r>
              <a:rPr lang="ru-RU" sz="4000" dirty="0" smtClean="0">
                <a:latin typeface="Candara" pitchFamily="34" charset="0"/>
              </a:rPr>
              <a:t> таких дворищ становила громаду (селище — село). </a:t>
            </a:r>
            <a:r>
              <a:rPr lang="ru-RU" sz="4000" dirty="0" err="1" smtClean="0">
                <a:latin typeface="Candara" pitchFamily="34" charset="0"/>
              </a:rPr>
              <a:t>Якщо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частина</a:t>
            </a:r>
            <a:r>
              <a:rPr lang="ru-RU" sz="4000" dirty="0" smtClean="0">
                <a:latin typeface="Candara" pitchFamily="34" charset="0"/>
              </a:rPr>
              <a:t> дворищ </a:t>
            </a:r>
            <a:r>
              <a:rPr lang="ru-RU" sz="4000" dirty="0" err="1" smtClean="0">
                <a:latin typeface="Candara" pitchFamily="34" charset="0"/>
              </a:rPr>
              <a:t>відокремлювалась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від</a:t>
            </a:r>
            <a:r>
              <a:rPr lang="ru-RU" sz="4000" dirty="0" smtClean="0">
                <a:latin typeface="Candara" pitchFamily="34" charset="0"/>
              </a:rPr>
              <a:t> села, </a:t>
            </a:r>
            <a:r>
              <a:rPr lang="ru-RU" sz="4000" dirty="0" err="1" smtClean="0">
                <a:latin typeface="Candara" pitchFamily="34" charset="0"/>
              </a:rPr>
              <a:t>таке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нове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поселення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називалося</a:t>
            </a:r>
            <a:r>
              <a:rPr lang="ru-RU" sz="4000" dirty="0" smtClean="0">
                <a:latin typeface="Candara" pitchFamily="34" charset="0"/>
              </a:rPr>
              <a:t> «</a:t>
            </a:r>
            <a:r>
              <a:rPr lang="ru-RU" sz="4000" dirty="0" err="1" smtClean="0">
                <a:latin typeface="Candara" pitchFamily="34" charset="0"/>
              </a:rPr>
              <a:t>висілком</a:t>
            </a:r>
            <a:r>
              <a:rPr lang="ru-RU" sz="4000" dirty="0" smtClean="0">
                <a:latin typeface="Candara" pitchFamily="34" charset="0"/>
              </a:rPr>
              <a:t>», «</a:t>
            </a:r>
            <a:r>
              <a:rPr lang="ru-RU" sz="4000" dirty="0" err="1" smtClean="0">
                <a:latin typeface="Candara" pitchFamily="34" charset="0"/>
              </a:rPr>
              <a:t>присілком</a:t>
            </a:r>
            <a:r>
              <a:rPr lang="ru-RU" sz="4000" dirty="0" smtClean="0">
                <a:latin typeface="Candara" pitchFamily="34" charset="0"/>
              </a:rPr>
              <a:t>», </a:t>
            </a:r>
            <a:r>
              <a:rPr lang="ru-RU" sz="4000" dirty="0" err="1" smtClean="0">
                <a:latin typeface="Candara" pitchFamily="34" charset="0"/>
              </a:rPr>
              <a:t>іноді</a:t>
            </a:r>
            <a:r>
              <a:rPr lang="ru-RU" sz="4000" dirty="0" smtClean="0">
                <a:latin typeface="Candara" pitchFamily="34" charset="0"/>
              </a:rPr>
              <a:t> «кутком», «землями».</a:t>
            </a:r>
          </a:p>
          <a:p>
            <a:r>
              <a:rPr lang="ru-RU" sz="4000" dirty="0" err="1" smtClean="0">
                <a:latin typeface="Candara" pitchFamily="34" charset="0"/>
              </a:rPr>
              <a:t>Будівельний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досвід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професійні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навички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художня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майстерність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передавалися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від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покоління</a:t>
            </a:r>
            <a:r>
              <a:rPr lang="ru-RU" sz="4000" dirty="0" smtClean="0">
                <a:latin typeface="Candara" pitchFamily="34" charset="0"/>
              </a:rPr>
              <a:t> до </a:t>
            </a:r>
            <a:r>
              <a:rPr lang="ru-RU" sz="4000" dirty="0" err="1" smtClean="0">
                <a:latin typeface="Candara" pitchFamily="34" charset="0"/>
              </a:rPr>
              <a:t>покоління</a:t>
            </a:r>
            <a:r>
              <a:rPr lang="ru-RU" sz="4000" dirty="0" smtClean="0">
                <a:latin typeface="Candara" pitchFamily="34" charset="0"/>
              </a:rPr>
              <a:t>. На </a:t>
            </a:r>
            <a:r>
              <a:rPr lang="ru-RU" sz="4000" dirty="0" err="1" smtClean="0">
                <a:latin typeface="Candara" pitchFamily="34" charset="0"/>
              </a:rPr>
              <a:t>типи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жител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садиб</a:t>
            </a:r>
            <a:r>
              <a:rPr lang="ru-RU" sz="4000" dirty="0" smtClean="0">
                <a:latin typeface="Candara" pitchFamily="34" charset="0"/>
              </a:rPr>
              <a:t> в </a:t>
            </a:r>
            <a:r>
              <a:rPr lang="ru-RU" sz="4000" dirty="0" err="1" smtClean="0">
                <a:latin typeface="Candara" pitchFamily="34" charset="0"/>
              </a:rPr>
              <a:t>цілому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безпосередньо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впливали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особливості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історичного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соціально-економічного</a:t>
            </a:r>
            <a:r>
              <a:rPr lang="ru-RU" sz="4000" dirty="0" smtClean="0">
                <a:latin typeface="Candara" pitchFamily="34" charset="0"/>
              </a:rPr>
              <a:t> становища </a:t>
            </a:r>
            <a:r>
              <a:rPr lang="ru-RU" sz="4000" dirty="0" err="1" smtClean="0">
                <a:latin typeface="Candara" pitchFamily="34" charset="0"/>
              </a:rPr>
              <a:t>окремих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регіонів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обставини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заселення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природно-географічні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умови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тощо</a:t>
            </a:r>
            <a:r>
              <a:rPr lang="ru-RU" sz="4000" dirty="0" smtClean="0">
                <a:latin typeface="Candara" pitchFamily="34" charset="0"/>
              </a:rPr>
              <a:t>. </a:t>
            </a:r>
            <a:r>
              <a:rPr lang="ru-RU" sz="4000" dirty="0" err="1" smtClean="0">
                <a:latin typeface="Candara" pitchFamily="34" charset="0"/>
              </a:rPr>
              <a:t>Найбільш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поширеним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Україні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здавен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відкритий</a:t>
            </a:r>
            <a:r>
              <a:rPr lang="ru-RU" sz="4000" dirty="0" smtClean="0">
                <a:latin typeface="Candara" pitchFamily="34" charset="0"/>
              </a:rPr>
              <a:t> тип </a:t>
            </a:r>
            <a:r>
              <a:rPr lang="ru-RU" sz="4000" dirty="0" err="1" smtClean="0">
                <a:latin typeface="Candara" pitchFamily="34" charset="0"/>
              </a:rPr>
              <a:t>садиби</a:t>
            </a:r>
            <a:r>
              <a:rPr lang="ru-RU" sz="4000" dirty="0" smtClean="0">
                <a:latin typeface="Candara" pitchFamily="34" charset="0"/>
              </a:rPr>
              <a:t> (</a:t>
            </a:r>
            <a:r>
              <a:rPr lang="ru-RU" sz="4000" dirty="0" err="1" smtClean="0">
                <a:latin typeface="Candara" pitchFamily="34" charset="0"/>
              </a:rPr>
              <a:t>розміщення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забудови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біля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вулиці</a:t>
            </a:r>
            <a:r>
              <a:rPr lang="ru-RU" sz="4000" dirty="0" smtClean="0">
                <a:latin typeface="Candara" pitchFamily="34" charset="0"/>
              </a:rPr>
              <a:t>). </a:t>
            </a:r>
          </a:p>
          <a:p>
            <a:r>
              <a:rPr lang="ru-RU" sz="4000" dirty="0" err="1" smtClean="0">
                <a:latin typeface="Candara" pitchFamily="34" charset="0"/>
              </a:rPr>
              <a:t>Найпоширенішим</a:t>
            </a:r>
            <a:r>
              <a:rPr lang="ru-RU" sz="4000" dirty="0" smtClean="0">
                <a:latin typeface="Candara" pitchFamily="34" charset="0"/>
              </a:rPr>
              <a:t> типом </a:t>
            </a:r>
            <a:r>
              <a:rPr lang="ru-RU" sz="4000" dirty="0" err="1" smtClean="0">
                <a:latin typeface="Candara" pitchFamily="34" charset="0"/>
              </a:rPr>
              <a:t>селянського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житла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зрубу</a:t>
            </a:r>
            <a:r>
              <a:rPr lang="ru-RU" sz="4000" dirty="0" smtClean="0">
                <a:latin typeface="Candara" pitchFamily="34" charset="0"/>
              </a:rPr>
              <a:t> в </a:t>
            </a:r>
            <a:r>
              <a:rPr lang="ru-RU" sz="4000" dirty="0" err="1" smtClean="0">
                <a:latin typeface="Candara" pitchFamily="34" charset="0"/>
              </a:rPr>
              <a:t>лісовій</a:t>
            </a:r>
            <a:r>
              <a:rPr lang="ru-RU" sz="4000" dirty="0" smtClean="0">
                <a:latin typeface="Candara" pitchFamily="34" charset="0"/>
              </a:rPr>
              <a:t> та </a:t>
            </a:r>
            <a:r>
              <a:rPr lang="ru-RU" sz="4000" dirty="0" err="1" smtClean="0">
                <a:latin typeface="Candara" pitchFamily="34" charset="0"/>
              </a:rPr>
              <a:t>лісостеповій</a:t>
            </a:r>
            <a:r>
              <a:rPr lang="ru-RU" sz="4000" dirty="0" smtClean="0">
                <a:latin typeface="Candara" pitchFamily="34" charset="0"/>
              </a:rPr>
              <a:t> зонах </a:t>
            </a:r>
            <a:r>
              <a:rPr lang="ru-RU" sz="4000" dirty="0" err="1" smtClean="0">
                <a:latin typeface="Candara" pitchFamily="34" charset="0"/>
              </a:rPr>
              <a:t>була</a:t>
            </a:r>
            <a:r>
              <a:rPr lang="ru-RU" sz="4000" dirty="0" smtClean="0">
                <a:latin typeface="Candara" pitchFamily="34" charset="0"/>
              </a:rPr>
              <a:t> хата,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мазанка — в </a:t>
            </a:r>
            <a:r>
              <a:rPr lang="ru-RU" sz="4000" dirty="0" err="1" smtClean="0">
                <a:latin typeface="Candara" pitchFamily="34" charset="0"/>
              </a:rPr>
              <a:t>степових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місцевостях</a:t>
            </a:r>
            <a:r>
              <a:rPr lang="ru-RU" sz="4000" dirty="0" smtClean="0">
                <a:latin typeface="Candara" pitchFamily="34" charset="0"/>
              </a:rPr>
              <a:t>. </a:t>
            </a:r>
            <a:r>
              <a:rPr lang="ru-RU" sz="4000" dirty="0" err="1" smtClean="0">
                <a:latin typeface="Candara" pitchFamily="34" charset="0"/>
              </a:rPr>
              <a:t>Житло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бідного</a:t>
            </a:r>
            <a:r>
              <a:rPr lang="ru-RU" sz="4000" dirty="0" smtClean="0">
                <a:latin typeface="Candara" pitchFamily="34" charset="0"/>
              </a:rPr>
              <a:t> селянина </a:t>
            </a:r>
            <a:r>
              <a:rPr lang="ru-RU" sz="4000" dirty="0" err="1" smtClean="0">
                <a:latin typeface="Candara" pitchFamily="34" charset="0"/>
              </a:rPr>
              <a:t>було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однокамерним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іноді</a:t>
            </a:r>
            <a:r>
              <a:rPr lang="ru-RU" sz="4000" dirty="0" smtClean="0">
                <a:latin typeface="Candara" pitchFamily="34" charset="0"/>
              </a:rPr>
              <a:t> хата мала одну </a:t>
            </a:r>
            <a:r>
              <a:rPr lang="ru-RU" sz="4000" dirty="0" err="1" smtClean="0">
                <a:latin typeface="Candara" pitchFamily="34" charset="0"/>
              </a:rPr>
              <a:t>кімнату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сіни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що</a:t>
            </a:r>
            <a:r>
              <a:rPr lang="ru-RU" sz="4000" dirty="0" smtClean="0">
                <a:latin typeface="Candara" pitchFamily="34" charset="0"/>
              </a:rPr>
              <a:t> служили </a:t>
            </a:r>
            <a:r>
              <a:rPr lang="ru-RU" sz="4000" dirty="0" err="1" smtClean="0">
                <a:latin typeface="Candara" pitchFamily="34" charset="0"/>
              </a:rPr>
              <a:t>одночасно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коморою</a:t>
            </a:r>
            <a:r>
              <a:rPr lang="ru-RU" sz="4000" dirty="0" smtClean="0">
                <a:latin typeface="Candara" pitchFamily="34" charset="0"/>
              </a:rPr>
              <a:t>. В таких </a:t>
            </a:r>
            <a:r>
              <a:rPr lang="ru-RU" sz="4000" dirty="0" err="1" smtClean="0">
                <a:latin typeface="Candara" pitchFamily="34" charset="0"/>
              </a:rPr>
              <a:t>приміщеннях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іноді</a:t>
            </a:r>
            <a:r>
              <a:rPr lang="ru-RU" sz="4000" dirty="0" smtClean="0">
                <a:latin typeface="Candara" pitchFamily="34" charset="0"/>
              </a:rPr>
              <a:t> жило </a:t>
            </a:r>
            <a:r>
              <a:rPr lang="ru-RU" sz="4000" dirty="0" err="1" smtClean="0">
                <a:latin typeface="Candara" pitchFamily="34" charset="0"/>
              </a:rPr>
              <a:t>дві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родини</a:t>
            </a:r>
            <a:r>
              <a:rPr lang="ru-RU" sz="4000" dirty="0" smtClean="0">
                <a:latin typeface="Candara" pitchFamily="34" charset="0"/>
              </a:rPr>
              <a:t>. У </a:t>
            </a:r>
            <a:r>
              <a:rPr lang="ru-RU" sz="4000" dirty="0" err="1" smtClean="0">
                <a:latin typeface="Candara" pitchFamily="34" charset="0"/>
              </a:rPr>
              <a:t>заможних</a:t>
            </a:r>
            <a:r>
              <a:rPr lang="ru-RU" sz="4000" dirty="0" smtClean="0">
                <a:latin typeface="Candara" pitchFamily="34" charset="0"/>
              </a:rPr>
              <a:t> селян, </a:t>
            </a:r>
            <a:r>
              <a:rPr lang="ru-RU" sz="4000" dirty="0" err="1" smtClean="0">
                <a:latin typeface="Candara" pitchFamily="34" charset="0"/>
              </a:rPr>
              <a:t>які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мали</a:t>
            </a:r>
            <a:r>
              <a:rPr lang="ru-RU" sz="4000" dirty="0" smtClean="0">
                <a:latin typeface="Candara" pitchFamily="34" charset="0"/>
              </a:rPr>
              <a:t> хату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двох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кімнат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сіни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посередині</a:t>
            </a:r>
            <a:r>
              <a:rPr lang="ru-RU" sz="4000" dirty="0" smtClean="0">
                <a:latin typeface="Candara" pitchFamily="34" charset="0"/>
              </a:rPr>
              <a:t>: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одного боку </a:t>
            </a:r>
            <a:r>
              <a:rPr lang="ru-RU" sz="4000" dirty="0" err="1" smtClean="0">
                <a:latin typeface="Candara" pitchFamily="34" charset="0"/>
              </a:rPr>
              <a:t>від</a:t>
            </a:r>
            <a:r>
              <a:rPr lang="ru-RU" sz="4000" dirty="0" smtClean="0">
                <a:latin typeface="Candara" pitchFamily="34" charset="0"/>
              </a:rPr>
              <a:t> них </a:t>
            </a:r>
            <a:r>
              <a:rPr lang="ru-RU" sz="4000" dirty="0" err="1" smtClean="0">
                <a:latin typeface="Candara" pitchFamily="34" charset="0"/>
              </a:rPr>
              <a:t>розташовувалася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кімната-світлиця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другого — </a:t>
            </a:r>
            <a:r>
              <a:rPr lang="ru-RU" sz="4000" dirty="0" err="1" smtClean="0">
                <a:latin typeface="Candara" pitchFamily="34" charset="0"/>
              </a:rPr>
              <a:t>менша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кімната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іноді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комірчина</a:t>
            </a:r>
            <a:r>
              <a:rPr lang="ru-RU" sz="4000" dirty="0" smtClean="0">
                <a:latin typeface="Candara" pitchFamily="34" charset="0"/>
              </a:rPr>
              <a:t>. </a:t>
            </a:r>
            <a:r>
              <a:rPr lang="ru-RU" sz="4000" dirty="0" err="1" smtClean="0">
                <a:latin typeface="Candara" pitchFamily="34" charset="0"/>
              </a:rPr>
              <a:t>Дах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переважно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чотирисхилий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критий</a:t>
            </a:r>
            <a:r>
              <a:rPr lang="ru-RU" sz="4000" dirty="0" smtClean="0">
                <a:latin typeface="Candara" pitchFamily="34" charset="0"/>
              </a:rPr>
              <a:t> соломою, дранкою. </a:t>
            </a:r>
            <a:r>
              <a:rPr lang="ru-RU" sz="4000" dirty="0" err="1" smtClean="0">
                <a:latin typeface="Candara" pitchFamily="34" charset="0"/>
              </a:rPr>
              <a:t>Стіни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долівка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змазувалися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жовтою</a:t>
            </a:r>
            <a:r>
              <a:rPr lang="ru-RU" sz="4000" dirty="0" smtClean="0">
                <a:latin typeface="Candara" pitchFamily="34" charset="0"/>
              </a:rPr>
              <a:t> глиною, </a:t>
            </a:r>
            <a:r>
              <a:rPr lang="ru-RU" sz="4000" dirty="0" err="1" smtClean="0">
                <a:latin typeface="Candara" pitchFamily="34" charset="0"/>
              </a:rPr>
              <a:t>стіни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зовні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зсередини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білилися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розчином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білої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глини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крейди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чи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вапна</a:t>
            </a:r>
            <a:r>
              <a:rPr lang="ru-RU" sz="4000" dirty="0" smtClean="0">
                <a:latin typeface="Candara" pitchFamily="34" charset="0"/>
              </a:rPr>
              <a:t>. Але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в </a:t>
            </a:r>
            <a:r>
              <a:rPr lang="ru-RU" sz="4000" dirty="0" err="1" smtClean="0">
                <a:latin typeface="Candara" pitchFamily="34" charset="0"/>
              </a:rPr>
              <a:t>цьому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всіх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етапах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історичного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розвитку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спостерігаються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відмінності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зокрема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запершу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стіни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білились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тільки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зсередини</a:t>
            </a:r>
            <a:r>
              <a:rPr lang="ru-RU" sz="4000" dirty="0" smtClean="0">
                <a:latin typeface="Candara" pitchFamily="34" charset="0"/>
              </a:rPr>
              <a:t> в </a:t>
            </a:r>
            <a:r>
              <a:rPr lang="ru-RU" sz="4000" dirty="0" err="1" smtClean="0">
                <a:latin typeface="Candara" pitchFamily="34" charset="0"/>
              </a:rPr>
              <a:t>кімнаті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бідняків</a:t>
            </a:r>
            <a:r>
              <a:rPr lang="ru-RU" sz="4000" dirty="0" smtClean="0">
                <a:latin typeface="Candara" pitchFamily="34" charset="0"/>
              </a:rPr>
              <a:t> же часто-густо хата </a:t>
            </a:r>
            <a:r>
              <a:rPr lang="ru-RU" sz="4000" dirty="0" err="1" smtClean="0">
                <a:latin typeface="Candara" pitchFamily="34" charset="0"/>
              </a:rPr>
              <a:t>була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небіленою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тощо</a:t>
            </a:r>
            <a:r>
              <a:rPr lang="ru-RU" sz="4000" dirty="0" smtClean="0">
                <a:latin typeface="Candara" pitchFamily="34" charset="0"/>
              </a:rPr>
              <a:t>. </a:t>
            </a:r>
            <a:r>
              <a:rPr lang="ru-RU" sz="4000" dirty="0" smtClean="0">
                <a:latin typeface="Candara" pitchFamily="34" charset="0"/>
              </a:rPr>
              <a:t>В </a:t>
            </a:r>
            <a:r>
              <a:rPr lang="ru-RU" sz="4000" dirty="0" smtClean="0">
                <a:latin typeface="Candara" pitchFamily="34" charset="0"/>
              </a:rPr>
              <a:t>хатах могло бути </a:t>
            </a:r>
            <a:r>
              <a:rPr lang="ru-RU" sz="4000" dirty="0" err="1" smtClean="0">
                <a:latin typeface="Candara" pitchFamily="34" charset="0"/>
              </a:rPr>
              <a:t>декілька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вікон</a:t>
            </a:r>
            <a:r>
              <a:rPr lang="ru-RU" sz="4000" dirty="0" smtClean="0">
                <a:latin typeface="Candara" pitchFamily="34" charset="0"/>
              </a:rPr>
              <a:t> (у </a:t>
            </a:r>
            <a:r>
              <a:rPr lang="ru-RU" sz="4000" dirty="0" err="1" smtClean="0">
                <a:latin typeface="Candara" pitchFamily="34" charset="0"/>
              </a:rPr>
              <a:t>бідних</a:t>
            </a:r>
            <a:r>
              <a:rPr lang="ru-RU" sz="4000" dirty="0" smtClean="0">
                <a:latin typeface="Candara" pitchFamily="34" charset="0"/>
              </a:rPr>
              <a:t> селян — </a:t>
            </a:r>
            <a:r>
              <a:rPr lang="ru-RU" sz="4000" dirty="0" err="1" smtClean="0">
                <a:latin typeface="Candara" pitchFamily="34" charset="0"/>
              </a:rPr>
              <a:t>одне-два</a:t>
            </a:r>
            <a:r>
              <a:rPr lang="ru-RU" sz="4000" dirty="0" smtClean="0">
                <a:latin typeface="Candara" pitchFamily="34" charset="0"/>
              </a:rPr>
              <a:t>). </a:t>
            </a:r>
            <a:r>
              <a:rPr lang="ru-RU" sz="4000" dirty="0" err="1" smtClean="0">
                <a:latin typeface="Candara" pitchFamily="34" charset="0"/>
              </a:rPr>
              <a:t>Майже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smtClean="0">
                <a:latin typeface="Candara" pitchFamily="34" charset="0"/>
              </a:rPr>
              <a:t>до </a:t>
            </a:r>
            <a:r>
              <a:rPr lang="en-US" sz="4000" dirty="0" smtClean="0">
                <a:latin typeface="Candara" pitchFamily="34" charset="0"/>
              </a:rPr>
              <a:t>XIX </a:t>
            </a:r>
            <a:r>
              <a:rPr lang="ru-RU" sz="4000" dirty="0" smtClean="0">
                <a:latin typeface="Candara" pitchFamily="34" charset="0"/>
              </a:rPr>
              <a:t>ст. в </a:t>
            </a:r>
            <a:r>
              <a:rPr lang="ru-RU" sz="4000" dirty="0" err="1" smtClean="0">
                <a:latin typeface="Candara" pitchFamily="34" charset="0"/>
              </a:rPr>
              <a:t>лісових</a:t>
            </a:r>
            <a:r>
              <a:rPr lang="ru-RU" sz="4000" dirty="0" smtClean="0">
                <a:latin typeface="Candara" pitchFamily="34" charset="0"/>
              </a:rPr>
              <a:t> та </a:t>
            </a:r>
            <a:r>
              <a:rPr lang="ru-RU" sz="4000" dirty="0" err="1" smtClean="0">
                <a:latin typeface="Candara" pitchFamily="34" charset="0"/>
              </a:rPr>
              <a:t>лісостепових</a:t>
            </a:r>
            <a:r>
              <a:rPr lang="ru-RU" sz="4000" dirty="0" smtClean="0">
                <a:latin typeface="Candara" pitchFamily="34" charset="0"/>
              </a:rPr>
              <a:t> районах </a:t>
            </a:r>
            <a:r>
              <a:rPr lang="ru-RU" sz="4000" dirty="0" err="1" smtClean="0">
                <a:latin typeface="Candara" pitchFamily="34" charset="0"/>
              </a:rPr>
              <a:t>хати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найбіднішого</a:t>
            </a:r>
            <a:r>
              <a:rPr lang="ru-RU" sz="4000" dirty="0" smtClean="0">
                <a:latin typeface="Candara" pitchFamily="34" charset="0"/>
              </a:rPr>
              <a:t> селянства </a:t>
            </a:r>
            <a:r>
              <a:rPr lang="ru-RU" sz="4000" dirty="0" err="1" smtClean="0">
                <a:latin typeface="Candara" pitchFamily="34" charset="0"/>
              </a:rPr>
              <a:t>були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курними</a:t>
            </a:r>
            <a:r>
              <a:rPr lang="ru-RU" sz="4000" dirty="0" smtClean="0">
                <a:latin typeface="Candara" pitchFamily="34" charset="0"/>
              </a:rPr>
              <a:t> (без </a:t>
            </a:r>
            <a:r>
              <a:rPr lang="ru-RU" sz="4000" dirty="0" err="1" smtClean="0">
                <a:latin typeface="Candara" pitchFamily="34" charset="0"/>
              </a:rPr>
              <a:t>димаря</a:t>
            </a:r>
            <a:r>
              <a:rPr lang="ru-RU" sz="4000" dirty="0" smtClean="0">
                <a:latin typeface="Candara" pitchFamily="34" charset="0"/>
              </a:rPr>
              <a:t>), </a:t>
            </a:r>
            <a:r>
              <a:rPr lang="ru-RU" sz="4000" dirty="0" err="1" smtClean="0">
                <a:latin typeface="Candara" pitchFamily="34" charset="0"/>
              </a:rPr>
              <a:t>опалювалися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глинобитними</a:t>
            </a:r>
            <a:r>
              <a:rPr lang="ru-RU" sz="4000" dirty="0" smtClean="0">
                <a:latin typeface="Candara" pitchFamily="34" charset="0"/>
              </a:rPr>
              <a:t> печами. </a:t>
            </a:r>
            <a:r>
              <a:rPr lang="ru-RU" sz="4000" dirty="0" smtClean="0">
                <a:latin typeface="Candara" pitchFamily="34" charset="0"/>
              </a:rPr>
              <a:t>Але </a:t>
            </a:r>
            <a:r>
              <a:rPr lang="ru-RU" sz="4000" dirty="0" smtClean="0">
                <a:latin typeface="Candara" pitchFamily="34" charset="0"/>
              </a:rPr>
              <a:t>не </a:t>
            </a:r>
            <a:r>
              <a:rPr lang="ru-RU" sz="4000" dirty="0" err="1" smtClean="0">
                <a:latin typeface="Candara" pitchFamily="34" charset="0"/>
              </a:rPr>
              <a:t>кожен</a:t>
            </a:r>
            <a:r>
              <a:rPr lang="ru-RU" sz="4000" dirty="0" smtClean="0">
                <a:latin typeface="Candara" pitchFamily="34" charset="0"/>
              </a:rPr>
              <a:t> селянин </a:t>
            </a:r>
            <a:r>
              <a:rPr lang="ru-RU" sz="4000" dirty="0" err="1" smtClean="0">
                <a:latin typeface="Candara" pitchFamily="34" charset="0"/>
              </a:rPr>
              <a:t>мав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власну</a:t>
            </a:r>
            <a:r>
              <a:rPr lang="ru-RU" sz="4000" dirty="0" smtClean="0">
                <a:latin typeface="Candara" pitchFamily="34" charset="0"/>
              </a:rPr>
              <a:t> хату. Так, </a:t>
            </a:r>
            <a:r>
              <a:rPr lang="ru-RU" sz="4000" dirty="0" err="1" smtClean="0">
                <a:latin typeface="Candara" pitchFamily="34" charset="0"/>
              </a:rPr>
              <a:t>частина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халупників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комірників</a:t>
            </a:r>
            <a:r>
              <a:rPr lang="ru-RU" sz="4000" dirty="0" smtClean="0">
                <a:latin typeface="Candara" pitchFamily="34" charset="0"/>
              </a:rPr>
              <a:t> жили у «</a:t>
            </a:r>
            <a:r>
              <a:rPr lang="ru-RU" sz="4000" dirty="0" err="1" smtClean="0">
                <a:latin typeface="Candara" pitchFamily="34" charset="0"/>
              </a:rPr>
              <a:t>хлівках</a:t>
            </a:r>
            <a:r>
              <a:rPr lang="ru-RU" sz="4000" dirty="0" smtClean="0">
                <a:latin typeface="Candara" pitchFamily="34" charset="0"/>
              </a:rPr>
              <a:t>», «стодолах» чужих господ.</a:t>
            </a:r>
          </a:p>
          <a:p>
            <a:r>
              <a:rPr lang="ru-RU" sz="4000" dirty="0" err="1" smtClean="0">
                <a:latin typeface="Candara" pitchFamily="34" charset="0"/>
              </a:rPr>
              <a:t>Загалом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селянські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хати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подібні</a:t>
            </a:r>
            <a:r>
              <a:rPr lang="ru-RU" sz="4000" dirty="0" smtClean="0">
                <a:latin typeface="Candara" pitchFamily="34" charset="0"/>
              </a:rPr>
              <a:t> одна до </a:t>
            </a:r>
            <a:r>
              <a:rPr lang="ru-RU" sz="4000" dirty="0" err="1" smtClean="0">
                <a:latin typeface="Candara" pitchFamily="34" charset="0"/>
              </a:rPr>
              <a:t>одної</a:t>
            </a:r>
            <a:r>
              <a:rPr lang="ru-RU" sz="4000" dirty="0" smtClean="0">
                <a:latin typeface="Candara" pitchFamily="34" charset="0"/>
              </a:rPr>
              <a:t>: </a:t>
            </a:r>
            <a:r>
              <a:rPr lang="ru-RU" sz="4000" dirty="0" err="1" smtClean="0">
                <a:latin typeface="Candara" pitchFamily="34" charset="0"/>
              </a:rPr>
              <a:t>приземкуваті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низькими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зовнішніми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дверима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високим</a:t>
            </a:r>
            <a:r>
              <a:rPr lang="ru-RU" sz="4000" dirty="0" smtClean="0">
                <a:latin typeface="Candara" pitchFamily="34" charset="0"/>
              </a:rPr>
              <a:t> порогом. У </a:t>
            </a:r>
            <a:r>
              <a:rPr lang="ru-RU" sz="4000" dirty="0" err="1" smtClean="0">
                <a:latin typeface="Candara" pitchFamily="34" charset="0"/>
              </a:rPr>
              <a:t>сінях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зберігалися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внаряддя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праці</a:t>
            </a:r>
            <a:r>
              <a:rPr lang="ru-RU" sz="4000" dirty="0" smtClean="0">
                <a:latin typeface="Candara" pitchFamily="34" charset="0"/>
              </a:rPr>
              <a:t> — </a:t>
            </a:r>
            <a:r>
              <a:rPr lang="ru-RU" sz="4000" dirty="0" err="1" smtClean="0">
                <a:latin typeface="Candara" pitchFamily="34" charset="0"/>
              </a:rPr>
              <a:t>лопати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граблі</a:t>
            </a:r>
            <a:r>
              <a:rPr lang="ru-RU" sz="4000" dirty="0" smtClean="0">
                <a:latin typeface="Candara" pitchFamily="34" charset="0"/>
              </a:rPr>
              <a:t> та </a:t>
            </a:r>
            <a:r>
              <a:rPr lang="ru-RU" sz="4000" dirty="0" err="1" smtClean="0">
                <a:latin typeface="Candara" pitchFamily="34" charset="0"/>
              </a:rPr>
              <a:t>ін</a:t>
            </a:r>
            <a:r>
              <a:rPr lang="ru-RU" sz="4000" dirty="0" smtClean="0">
                <a:latin typeface="Candara" pitchFamily="34" charset="0"/>
              </a:rPr>
              <a:t>. </a:t>
            </a:r>
            <a:r>
              <a:rPr lang="ru-RU" sz="4000" dirty="0" err="1" smtClean="0">
                <a:latin typeface="Candara" pitchFamily="34" charset="0"/>
              </a:rPr>
              <a:t>Упорядження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хати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було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дуже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просте</a:t>
            </a:r>
            <a:r>
              <a:rPr lang="ru-RU" sz="4000" dirty="0" smtClean="0">
                <a:latin typeface="Candara" pitchFamily="34" charset="0"/>
              </a:rPr>
              <a:t>: </a:t>
            </a:r>
            <a:r>
              <a:rPr lang="ru-RU" sz="4000" dirty="0" err="1" smtClean="0">
                <a:latin typeface="Candara" pitchFamily="34" charset="0"/>
              </a:rPr>
              <a:t>піл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smtClean="0">
                <a:latin typeface="Candara" pitchFamily="34" charset="0"/>
              </a:rPr>
              <a:t>,</a:t>
            </a:r>
            <a:r>
              <a:rPr lang="ru-RU" sz="4000" dirty="0" err="1" smtClean="0">
                <a:latin typeface="Candara" pitchFamily="34" charset="0"/>
              </a:rPr>
              <a:t>стіл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ослін</a:t>
            </a:r>
            <a:r>
              <a:rPr lang="ru-RU" sz="4000" dirty="0" smtClean="0">
                <a:latin typeface="Candara" pitchFamily="34" charset="0"/>
              </a:rPr>
              <a:t>, одна — </a:t>
            </a:r>
            <a:r>
              <a:rPr lang="ru-RU" sz="4000" dirty="0" err="1" smtClean="0">
                <a:latin typeface="Candara" pitchFamily="34" charset="0"/>
              </a:rPr>
              <a:t>дві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лави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колиска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мисник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із</a:t>
            </a:r>
            <a:r>
              <a:rPr lang="ru-RU" sz="4000" dirty="0" smtClean="0">
                <a:latin typeface="Candara" pitchFamily="34" charset="0"/>
              </a:rPr>
              <a:t> простим </a:t>
            </a:r>
            <a:r>
              <a:rPr lang="ru-RU" sz="4000" dirty="0" err="1" smtClean="0">
                <a:latin typeface="Candara" pitchFamily="34" charset="0"/>
              </a:rPr>
              <a:t>глиняним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посудом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інколи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ткацький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верстат</a:t>
            </a:r>
            <a:r>
              <a:rPr lang="ru-RU" sz="4000" dirty="0" smtClean="0">
                <a:latin typeface="Candara" pitchFamily="34" charset="0"/>
              </a:rPr>
              <a:t>, на </a:t>
            </a:r>
            <a:r>
              <a:rPr lang="ru-RU" sz="4000" dirty="0" err="1" smtClean="0">
                <a:latin typeface="Candara" pitchFamily="34" charset="0"/>
              </a:rPr>
              <a:t>стінах</a:t>
            </a:r>
            <a:r>
              <a:rPr lang="ru-RU" sz="4000" dirty="0" smtClean="0">
                <a:latin typeface="Candara" pitchFamily="34" charset="0"/>
              </a:rPr>
              <a:t> — </a:t>
            </a:r>
            <a:r>
              <a:rPr lang="ru-RU" sz="4000" dirty="0" err="1" smtClean="0">
                <a:latin typeface="Candara" pitchFamily="34" charset="0"/>
              </a:rPr>
              <a:t>божниця</a:t>
            </a:r>
            <a:r>
              <a:rPr lang="ru-RU" sz="4000" dirty="0" smtClean="0">
                <a:latin typeface="Candara" pitchFamily="34" charset="0"/>
              </a:rPr>
              <a:t>, рушники. </a:t>
            </a:r>
            <a:r>
              <a:rPr lang="ru-RU" sz="4000" dirty="0" err="1" smtClean="0">
                <a:latin typeface="Candara" pitchFamily="34" charset="0"/>
              </a:rPr>
              <a:t>Освітлювалася</a:t>
            </a:r>
            <a:r>
              <a:rPr lang="ru-RU" sz="4000" dirty="0" smtClean="0">
                <a:latin typeface="Candara" pitchFamily="34" charset="0"/>
              </a:rPr>
              <a:t> хата </a:t>
            </a:r>
            <a:r>
              <a:rPr lang="ru-RU" sz="4000" dirty="0" err="1" smtClean="0">
                <a:latin typeface="Candara" pitchFamily="34" charset="0"/>
              </a:rPr>
              <a:t>найчастіше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каганцем</a:t>
            </a:r>
            <a:r>
              <a:rPr lang="ru-RU" sz="4000" dirty="0" smtClean="0">
                <a:latin typeface="Candara" pitchFamily="34" charset="0"/>
              </a:rPr>
              <a:t> (мисочка </a:t>
            </a:r>
            <a:r>
              <a:rPr lang="ru-RU" sz="4000" dirty="0" err="1" smtClean="0">
                <a:latin typeface="Candara" pitchFamily="34" charset="0"/>
              </a:rPr>
              <a:t>або</a:t>
            </a:r>
            <a:r>
              <a:rPr lang="ru-RU" sz="4000" dirty="0" smtClean="0">
                <a:latin typeface="Candara" pitchFamily="34" charset="0"/>
              </a:rPr>
              <a:t> черепок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лоєм</a:t>
            </a:r>
            <a:r>
              <a:rPr lang="ru-RU" sz="4000" dirty="0" smtClean="0">
                <a:latin typeface="Candara" pitchFamily="34" charset="0"/>
              </a:rPr>
              <a:t> — </a:t>
            </a:r>
            <a:r>
              <a:rPr lang="ru-RU" sz="4000" dirty="0" err="1" smtClean="0">
                <a:latin typeface="Candara" pitchFamily="34" charset="0"/>
              </a:rPr>
              <a:t>баранячим</a:t>
            </a:r>
            <a:r>
              <a:rPr lang="ru-RU" sz="4000" dirty="0" smtClean="0">
                <a:latin typeface="Candara" pitchFamily="34" charset="0"/>
              </a:rPr>
              <a:t> жиром). </a:t>
            </a:r>
            <a:r>
              <a:rPr lang="ru-RU" sz="4000" dirty="0" err="1" smtClean="0">
                <a:latin typeface="Candara" pitchFamily="34" charset="0"/>
              </a:rPr>
              <a:t>Іноді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стіни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піч</a:t>
            </a:r>
            <a:r>
              <a:rPr lang="ru-RU" sz="4000" dirty="0" smtClean="0">
                <a:latin typeface="Candara" pitchFamily="34" charset="0"/>
              </a:rPr>
              <a:t>, сволок, </a:t>
            </a:r>
            <a:r>
              <a:rPr lang="ru-RU" sz="4000" dirty="0" err="1" smtClean="0">
                <a:latin typeface="Candara" pitchFamily="34" charset="0"/>
              </a:rPr>
              <a:t>двері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мисник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прикрашалися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рослинним</a:t>
            </a:r>
            <a:r>
              <a:rPr lang="ru-RU" sz="4000" dirty="0" smtClean="0">
                <a:latin typeface="Candara" pitchFamily="34" charset="0"/>
              </a:rPr>
              <a:t> орнаментом, </a:t>
            </a:r>
            <a:r>
              <a:rPr lang="ru-RU" sz="4000" dirty="0" err="1" smtClean="0">
                <a:latin typeface="Candara" pitchFamily="34" charset="0"/>
              </a:rPr>
              <a:t>зображеннями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казкових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птахів</a:t>
            </a:r>
            <a:r>
              <a:rPr lang="ru-RU" sz="4000" dirty="0" smtClean="0">
                <a:latin typeface="Candara" pitchFamily="34" charset="0"/>
              </a:rPr>
              <a:t>, сцен </a:t>
            </a:r>
            <a:r>
              <a:rPr lang="ru-RU" sz="4000" dirty="0" err="1" smtClean="0">
                <a:latin typeface="Candara" pitchFamily="34" charset="0"/>
              </a:rPr>
              <a:t>побутового</a:t>
            </a:r>
            <a:r>
              <a:rPr lang="ru-RU" sz="4000" dirty="0" smtClean="0">
                <a:latin typeface="Candara" pitchFamily="34" charset="0"/>
              </a:rPr>
              <a:t> характеру </a:t>
            </a:r>
            <a:r>
              <a:rPr lang="ru-RU" sz="4000" dirty="0" err="1" smtClean="0">
                <a:latin typeface="Candara" pitchFamily="34" charset="0"/>
              </a:rPr>
              <a:t>тощо</a:t>
            </a:r>
            <a:r>
              <a:rPr lang="ru-RU" sz="4000" dirty="0" smtClean="0">
                <a:latin typeface="Candara" pitchFamily="34" charset="0"/>
              </a:rPr>
              <a:t>.</a:t>
            </a:r>
          </a:p>
          <a:p>
            <a:r>
              <a:rPr lang="ru-RU" sz="4000" dirty="0" err="1" smtClean="0">
                <a:latin typeface="Candara" pitchFamily="34" charset="0"/>
              </a:rPr>
              <a:t>Українські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сільські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житла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можна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поділити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постійні</a:t>
            </a:r>
            <a:r>
              <a:rPr lang="ru-RU" sz="4000" dirty="0" smtClean="0">
                <a:latin typeface="Candara" pitchFamily="34" charset="0"/>
              </a:rPr>
              <a:t> (</a:t>
            </a:r>
            <a:r>
              <a:rPr lang="ru-RU" sz="4000" dirty="0" err="1" smtClean="0">
                <a:latin typeface="Candara" pitchFamily="34" charset="0"/>
              </a:rPr>
              <a:t>дерев'яні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кам'яні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глинобитні</a:t>
            </a:r>
            <a:r>
              <a:rPr lang="ru-RU" sz="4000" dirty="0" smtClean="0">
                <a:latin typeface="Candara" pitchFamily="34" charset="0"/>
              </a:rPr>
              <a:t>) </a:t>
            </a:r>
            <a:r>
              <a:rPr lang="ru-RU" sz="4000" dirty="0" err="1" smtClean="0">
                <a:latin typeface="Candara" pitchFamily="34" charset="0"/>
              </a:rPr>
              <a:t>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тимчасові</a:t>
            </a:r>
            <a:r>
              <a:rPr lang="ru-RU" sz="4000" dirty="0" smtClean="0">
                <a:latin typeface="Candara" pitchFamily="34" charset="0"/>
              </a:rPr>
              <a:t> (</a:t>
            </a:r>
            <a:r>
              <a:rPr lang="ru-RU" sz="4000" dirty="0" err="1" smtClean="0">
                <a:latin typeface="Candara" pitchFamily="34" charset="0"/>
              </a:rPr>
              <a:t>курені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хижі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халупи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колиби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smtClean="0">
                <a:latin typeface="Candara" pitchFamily="34" charset="0"/>
              </a:rPr>
              <a:t>—де </a:t>
            </a:r>
            <a:r>
              <a:rPr lang="ru-RU" sz="4000" dirty="0" smtClean="0">
                <a:latin typeface="Candara" pitchFamily="34" charset="0"/>
              </a:rPr>
              <a:t>жили </a:t>
            </a:r>
            <a:r>
              <a:rPr lang="ru-RU" sz="4000" dirty="0" err="1" smtClean="0">
                <a:latin typeface="Candara" pitchFamily="34" charset="0"/>
              </a:rPr>
              <a:t>переважно</a:t>
            </a:r>
            <a:r>
              <a:rPr lang="ru-RU" sz="4000" dirty="0" smtClean="0">
                <a:latin typeface="Candara" pitchFamily="34" charset="0"/>
              </a:rPr>
              <a:t> пастухи, </a:t>
            </a:r>
            <a:r>
              <a:rPr lang="ru-RU" sz="4000" dirty="0" err="1" smtClean="0">
                <a:latin typeface="Candara" pitchFamily="34" charset="0"/>
              </a:rPr>
              <a:t>рибалки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мисливці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козацька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сірома</a:t>
            </a:r>
            <a:r>
              <a:rPr lang="ru-RU" sz="4000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ff0f1e8a8ecc9655ddf26eda0b6bef6_600x1000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14818"/>
            <a:ext cx="3000396" cy="2357454"/>
          </a:xfrm>
          <a:prstGeom prst="rect">
            <a:avLst/>
          </a:prstGeom>
        </p:spPr>
      </p:pic>
      <p:pic>
        <p:nvPicPr>
          <p:cNvPr id="5" name="Рисунок 4" descr="11030902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85860"/>
            <a:ext cx="297545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latin typeface="Candara" pitchFamily="34" charset="0"/>
              </a:rPr>
              <a:t>3.Одяг,їжа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285860"/>
            <a:ext cx="3657600" cy="50006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Candara" pitchFamily="34" charset="0"/>
              </a:rPr>
              <a:t> </a:t>
            </a:r>
            <a:r>
              <a:rPr lang="ru-RU" sz="4400" b="1" dirty="0" smtClean="0">
                <a:latin typeface="Candara" pitchFamily="34" charset="0"/>
              </a:rPr>
              <a:t>           </a:t>
            </a:r>
            <a:r>
              <a:rPr lang="ru-RU" sz="4400" dirty="0" err="1" smtClean="0">
                <a:latin typeface="Candara" pitchFamily="34" charset="0"/>
              </a:rPr>
              <a:t>Збереглося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дуже</a:t>
            </a:r>
            <a:r>
              <a:rPr lang="ru-RU" sz="4400" dirty="0" smtClean="0">
                <a:latin typeface="Candara" pitchFamily="34" charset="0"/>
              </a:rPr>
              <a:t> мало </a:t>
            </a:r>
            <a:r>
              <a:rPr lang="ru-RU" sz="4400" dirty="0" err="1" smtClean="0">
                <a:latin typeface="Candara" pitchFamily="34" charset="0"/>
              </a:rPr>
              <a:t>даних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smtClean="0">
                <a:latin typeface="Candara" pitchFamily="34" charset="0"/>
              </a:rPr>
              <a:t>Але </a:t>
            </a:r>
            <a:r>
              <a:rPr lang="ru-RU" sz="4400" dirty="0" err="1" smtClean="0">
                <a:latin typeface="Candara" pitchFamily="34" charset="0"/>
              </a:rPr>
              <a:t>деякі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вказівки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літописів</a:t>
            </a:r>
            <a:r>
              <a:rPr lang="ru-RU" sz="4400" dirty="0" smtClean="0">
                <a:latin typeface="Candara" pitchFamily="34" charset="0"/>
              </a:rPr>
              <a:t>, фрески, </a:t>
            </a:r>
            <a:r>
              <a:rPr lang="ru-RU" sz="4400" dirty="0" err="1" smtClean="0">
                <a:latin typeface="Candara" pitchFamily="34" charset="0"/>
              </a:rPr>
              <a:t>малюнки</a:t>
            </a:r>
            <a:r>
              <a:rPr lang="ru-RU" sz="4400" dirty="0" smtClean="0">
                <a:latin typeface="Candara" pitchFamily="34" charset="0"/>
              </a:rPr>
              <a:t>, а </a:t>
            </a:r>
            <a:r>
              <a:rPr lang="ru-RU" sz="4400" dirty="0" err="1" smtClean="0">
                <a:latin typeface="Candara" pitchFamily="34" charset="0"/>
              </a:rPr>
              <a:t>також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матеріали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усної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народної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творчості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допомагають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відтворити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ці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елементи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побуту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Серед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селянського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одягу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найбільш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поширеними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були</a:t>
            </a:r>
            <a:r>
              <a:rPr lang="ru-RU" sz="4400" dirty="0" smtClean="0">
                <a:latin typeface="Candara" pitchFamily="34" charset="0"/>
              </a:rPr>
              <a:t> свита, </a:t>
            </a:r>
            <a:r>
              <a:rPr lang="ru-RU" sz="4400" dirty="0" err="1" smtClean="0">
                <a:latin typeface="Candara" pitchFamily="34" charset="0"/>
              </a:rPr>
              <a:t>сіряк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каптан</a:t>
            </a:r>
            <a:r>
              <a:rPr lang="ru-RU" sz="4400" dirty="0" smtClean="0">
                <a:latin typeface="Candara" pitchFamily="34" charset="0"/>
              </a:rPr>
              <a:t>, кожух, сорочка, </a:t>
            </a:r>
            <a:r>
              <a:rPr lang="ru-RU" sz="4400" dirty="0" err="1" smtClean="0">
                <a:latin typeface="Candara" pitchFamily="34" charset="0"/>
              </a:rPr>
              <a:t>штани</a:t>
            </a:r>
            <a:r>
              <a:rPr lang="ru-RU" sz="4400" dirty="0" smtClean="0">
                <a:latin typeface="Candara" pitchFamily="34" charset="0"/>
              </a:rPr>
              <a:t> (</a:t>
            </a:r>
            <a:r>
              <a:rPr lang="ru-RU" sz="4400" dirty="0" err="1" smtClean="0">
                <a:latin typeface="Candara" pitchFamily="34" charset="0"/>
              </a:rPr>
              <a:t>ногавиці</a:t>
            </a:r>
            <a:r>
              <a:rPr lang="ru-RU" sz="4400" dirty="0" smtClean="0">
                <a:latin typeface="Candara" pitchFamily="34" charset="0"/>
              </a:rPr>
              <a:t>) </a:t>
            </a:r>
            <a:r>
              <a:rPr lang="ru-RU" sz="4400" dirty="0" err="1" smtClean="0">
                <a:latin typeface="Candara" pitchFamily="34" charset="0"/>
              </a:rPr>
              <a:t>суконні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й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полотняні</a:t>
            </a:r>
            <a:r>
              <a:rPr lang="ru-RU" sz="4400" dirty="0" smtClean="0">
                <a:latin typeface="Candara" pitchFamily="34" charset="0"/>
              </a:rPr>
              <a:t>, а </a:t>
            </a:r>
            <a:r>
              <a:rPr lang="ru-RU" sz="4400" dirty="0" err="1" smtClean="0">
                <a:latin typeface="Candara" pitchFamily="34" charset="0"/>
              </a:rPr>
              <a:t>також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гуні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гачі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плащі</a:t>
            </a:r>
            <a:r>
              <a:rPr lang="ru-RU" sz="4400" dirty="0" smtClean="0">
                <a:latin typeface="Candara" pitchFamily="34" charset="0"/>
              </a:rPr>
              <a:t>.. </a:t>
            </a:r>
            <a:r>
              <a:rPr lang="ru-RU" sz="4400" dirty="0" smtClean="0">
                <a:latin typeface="Candara" pitchFamily="34" charset="0"/>
              </a:rPr>
              <a:t>У </a:t>
            </a:r>
            <a:r>
              <a:rPr lang="ru-RU" sz="4400" dirty="0" err="1" smtClean="0">
                <a:latin typeface="Candara" pitchFamily="34" charset="0"/>
              </a:rPr>
              <a:t>гуцулів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наприклад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сердак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шився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червоного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або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чорного</a:t>
            </a:r>
            <a:r>
              <a:rPr lang="ru-RU" sz="4400" dirty="0" smtClean="0">
                <a:latin typeface="Candara" pitchFamily="34" charset="0"/>
              </a:rPr>
              <a:t> сукна, </a:t>
            </a:r>
            <a:r>
              <a:rPr lang="ru-RU" sz="4400" dirty="0" err="1" smtClean="0">
                <a:latin typeface="Candara" pitchFamily="34" charset="0"/>
              </a:rPr>
              <a:t>прикрашався</a:t>
            </a:r>
            <a:r>
              <a:rPr lang="ru-RU" sz="4400" dirty="0" smtClean="0">
                <a:latin typeface="Candara" pitchFamily="34" charset="0"/>
              </a:rPr>
              <a:t> шнурками, обшивками, </a:t>
            </a:r>
            <a:r>
              <a:rPr lang="ru-RU" sz="4400" dirty="0" err="1" smtClean="0">
                <a:latin typeface="Candara" pitchFamily="34" charset="0"/>
              </a:rPr>
              <a:t>китицями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Селянський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одяг</a:t>
            </a:r>
            <a:r>
              <a:rPr lang="ru-RU" sz="4400" dirty="0" smtClean="0">
                <a:latin typeface="Candara" pitchFamily="34" charset="0"/>
              </a:rPr>
              <a:t> шили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домотканого полотна (конопляного </a:t>
            </a:r>
            <a:r>
              <a:rPr lang="ru-RU" sz="4400" dirty="0" err="1" smtClean="0">
                <a:latin typeface="Candara" pitchFamily="34" charset="0"/>
              </a:rPr>
              <a:t>або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лляного</a:t>
            </a:r>
            <a:r>
              <a:rPr lang="ru-RU" sz="4400" dirty="0" smtClean="0">
                <a:latin typeface="Candara" pitchFamily="34" charset="0"/>
              </a:rPr>
              <a:t>), сукна, </a:t>
            </a:r>
            <a:r>
              <a:rPr lang="ru-RU" sz="4400" dirty="0" err="1" smtClean="0">
                <a:latin typeface="Candara" pitchFamily="34" charset="0"/>
              </a:rPr>
              <a:t>смухів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Із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чоловічих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головних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уборів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слід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назвати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солом'яний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бриль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сукняну</a:t>
            </a:r>
            <a:r>
              <a:rPr lang="ru-RU" sz="4400" dirty="0" smtClean="0">
                <a:latin typeface="Candara" pitchFamily="34" charset="0"/>
              </a:rPr>
              <a:t> та </a:t>
            </a:r>
            <a:r>
              <a:rPr lang="ru-RU" sz="4400" dirty="0" err="1" smtClean="0">
                <a:latin typeface="Candara" pitchFamily="34" charset="0"/>
              </a:rPr>
              <a:t>баранячу</a:t>
            </a:r>
            <a:r>
              <a:rPr lang="ru-RU" sz="4400" dirty="0" smtClean="0">
                <a:latin typeface="Candara" pitchFamily="34" charset="0"/>
              </a:rPr>
              <a:t> шапки. Для </a:t>
            </a:r>
            <a:r>
              <a:rPr lang="ru-RU" sz="4400" dirty="0" err="1" smtClean="0">
                <a:latin typeface="Candara" pitchFamily="34" charset="0"/>
              </a:rPr>
              <a:t>жіночого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вбрання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характерними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були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вишиті</a:t>
            </a:r>
            <a:r>
              <a:rPr lang="ru-RU" sz="4400" dirty="0" smtClean="0">
                <a:latin typeface="Candara" pitchFamily="34" charset="0"/>
              </a:rPr>
              <a:t> сорочки, поясним </a:t>
            </a:r>
            <a:r>
              <a:rPr lang="ru-RU" sz="4400" dirty="0" err="1" smtClean="0">
                <a:latin typeface="Candara" pitchFamily="34" charset="0"/>
              </a:rPr>
              <a:t>одягом</a:t>
            </a:r>
            <a:r>
              <a:rPr lang="ru-RU" sz="4400" dirty="0" smtClean="0">
                <a:latin typeface="Candara" pitchFamily="34" charset="0"/>
              </a:rPr>
              <a:t> служили </a:t>
            </a:r>
            <a:r>
              <a:rPr lang="ru-RU" sz="4400" dirty="0" smtClean="0">
                <a:latin typeface="Candara" pitchFamily="34" charset="0"/>
              </a:rPr>
              <a:t>плахта, </a:t>
            </a:r>
            <a:r>
              <a:rPr lang="ru-RU" sz="4400" dirty="0" smtClean="0">
                <a:latin typeface="Candara" pitchFamily="34" charset="0"/>
              </a:rPr>
              <a:t>запаска та </a:t>
            </a:r>
            <a:r>
              <a:rPr lang="ru-RU" sz="4400" dirty="0" err="1" smtClean="0">
                <a:latin typeface="Candara" pitchFamily="34" charset="0"/>
              </a:rPr>
              <a:t>фартух</a:t>
            </a:r>
            <a:r>
              <a:rPr lang="ru-RU" sz="4400" dirty="0" smtClean="0">
                <a:latin typeface="Candara" pitchFamily="34" charset="0"/>
              </a:rPr>
              <a:t>, на голову </a:t>
            </a:r>
            <a:r>
              <a:rPr lang="ru-RU" sz="4400" dirty="0" err="1" smtClean="0">
                <a:latin typeface="Candara" pitchFamily="34" charset="0"/>
              </a:rPr>
              <a:t>одягали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хустку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Серед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жіночих</a:t>
            </a:r>
            <a:r>
              <a:rPr lang="ru-RU" sz="4400" dirty="0" smtClean="0">
                <a:latin typeface="Candara" pitchFamily="34" charset="0"/>
              </a:rPr>
              <a:t> прикрас </a:t>
            </a:r>
            <a:r>
              <a:rPr lang="ru-RU" sz="4400" dirty="0" err="1" smtClean="0">
                <a:latin typeface="Candara" pitchFamily="34" charset="0"/>
              </a:rPr>
              <a:t>відомі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намисто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коралів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і</a:t>
            </a:r>
            <a:r>
              <a:rPr lang="ru-RU" sz="4400" dirty="0" smtClean="0">
                <a:latin typeface="Candara" pitchFamily="34" charset="0"/>
              </a:rPr>
              <a:t> янтарю, </a:t>
            </a:r>
            <a:r>
              <a:rPr lang="ru-RU" sz="4400" dirty="0" err="1" smtClean="0">
                <a:latin typeface="Candara" pitchFamily="34" charset="0"/>
              </a:rPr>
              <a:t>персні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хрестики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стрічки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Заміжні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жінки</a:t>
            </a:r>
            <a:r>
              <a:rPr lang="ru-RU" sz="4400" dirty="0" smtClean="0">
                <a:latin typeface="Candara" pitchFamily="34" charset="0"/>
              </a:rPr>
              <a:t> на голову </a:t>
            </a:r>
            <a:r>
              <a:rPr lang="ru-RU" sz="4400" dirty="0" err="1" smtClean="0">
                <a:latin typeface="Candara" pitchFamily="34" charset="0"/>
              </a:rPr>
              <a:t>надівали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очіпок</a:t>
            </a:r>
            <a:r>
              <a:rPr lang="ru-RU" sz="4400" dirty="0" smtClean="0">
                <a:latin typeface="Candara" pitchFamily="34" charset="0"/>
              </a:rPr>
              <a:t>, поверх </a:t>
            </a:r>
            <a:r>
              <a:rPr lang="ru-RU" sz="4400" dirty="0" err="1" smtClean="0">
                <a:latin typeface="Candara" pitchFamily="34" charset="0"/>
              </a:rPr>
              <a:t>якого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пов'язувались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наміткою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Дівчата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заплітали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волосся</a:t>
            </a:r>
            <a:r>
              <a:rPr lang="ru-RU" sz="4400" dirty="0" smtClean="0">
                <a:latin typeface="Candara" pitchFamily="34" charset="0"/>
              </a:rPr>
              <a:t> в одну </a:t>
            </a:r>
            <a:r>
              <a:rPr lang="ru-RU" sz="4400" dirty="0" err="1" smtClean="0">
                <a:latin typeface="Candara" pitchFamily="34" charset="0"/>
              </a:rPr>
              <a:t>або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дві</a:t>
            </a:r>
            <a:r>
              <a:rPr lang="ru-RU" sz="4400" dirty="0" smtClean="0">
                <a:latin typeface="Candara" pitchFamily="34" charset="0"/>
              </a:rPr>
              <a:t> коси, </a:t>
            </a:r>
            <a:r>
              <a:rPr lang="ru-RU" sz="4400" dirty="0" err="1" smtClean="0">
                <a:latin typeface="Candara" pitchFamily="34" charset="0"/>
              </a:rPr>
              <a:t>укладаючи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їх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навколо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голови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Із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взуття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відомі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постоли</a:t>
            </a:r>
            <a:r>
              <a:rPr lang="ru-RU" sz="4400" dirty="0" smtClean="0">
                <a:latin typeface="Candara" pitchFamily="34" charset="0"/>
              </a:rPr>
              <a:t> (</a:t>
            </a:r>
            <a:r>
              <a:rPr lang="ru-RU" sz="4400" dirty="0" err="1" smtClean="0">
                <a:latin typeface="Candara" pitchFamily="34" charset="0"/>
              </a:rPr>
              <a:t>ходаки</a:t>
            </a:r>
            <a:r>
              <a:rPr lang="ru-RU" sz="4400" dirty="0" smtClean="0">
                <a:latin typeface="Candara" pitchFamily="34" charset="0"/>
              </a:rPr>
              <a:t>)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шкіри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лапті</a:t>
            </a:r>
            <a:r>
              <a:rPr lang="ru-RU" sz="4400" dirty="0" smtClean="0">
                <a:latin typeface="Candara" pitchFamily="34" charset="0"/>
              </a:rPr>
              <a:t> (</a:t>
            </a:r>
            <a:r>
              <a:rPr lang="ru-RU" sz="4400" dirty="0" err="1" smtClean="0">
                <a:latin typeface="Candara" pitchFamily="34" charset="0"/>
              </a:rPr>
              <a:t>личаки</a:t>
            </a:r>
            <a:r>
              <a:rPr lang="ru-RU" sz="4400" dirty="0" smtClean="0">
                <a:latin typeface="Candara" pitchFamily="34" charset="0"/>
              </a:rPr>
              <a:t>)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липової</a:t>
            </a:r>
            <a:r>
              <a:rPr lang="ru-RU" sz="4400" dirty="0" smtClean="0">
                <a:latin typeface="Candara" pitchFamily="34" charset="0"/>
              </a:rPr>
              <a:t> кори, </a:t>
            </a:r>
            <a:r>
              <a:rPr lang="ru-RU" sz="4400" dirty="0" err="1" smtClean="0">
                <a:latin typeface="Candara" pitchFamily="34" charset="0"/>
              </a:rPr>
              <a:t>чоботи</a:t>
            </a:r>
            <a:r>
              <a:rPr lang="ru-RU" sz="4400" dirty="0" smtClean="0">
                <a:latin typeface="Candara" pitchFamily="34" charset="0"/>
              </a:rPr>
              <a:t>.</a:t>
            </a:r>
          </a:p>
          <a:p>
            <a:r>
              <a:rPr lang="ru-RU" sz="4400" dirty="0" err="1" smtClean="0">
                <a:latin typeface="Candara" pitchFamily="34" charset="0"/>
              </a:rPr>
              <a:t>Одяг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феодальної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верхівки</a:t>
            </a:r>
            <a:r>
              <a:rPr lang="ru-RU" sz="4400" dirty="0" smtClean="0">
                <a:latin typeface="Candara" pitchFamily="34" charset="0"/>
              </a:rPr>
              <a:t>, на </a:t>
            </a:r>
            <a:r>
              <a:rPr lang="ru-RU" sz="4400" dirty="0" err="1" smtClean="0">
                <a:latin typeface="Candara" pitchFamily="34" charset="0"/>
              </a:rPr>
              <a:t>відміну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від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селянського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бідного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міщанського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виготовлявся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дорогого </a:t>
            </a:r>
            <a:r>
              <a:rPr lang="ru-RU" sz="4400" dirty="0" err="1" smtClean="0">
                <a:latin typeface="Candara" pitchFamily="34" charset="0"/>
              </a:rPr>
              <a:t>хутра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парчі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оксамиту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й</a:t>
            </a:r>
            <a:r>
              <a:rPr lang="ru-RU" sz="4400" dirty="0" smtClean="0">
                <a:latin typeface="Candara" pitchFamily="34" charset="0"/>
              </a:rPr>
              <a:t> атласу, </a:t>
            </a:r>
            <a:r>
              <a:rPr lang="ru-RU" sz="4400" dirty="0" err="1" smtClean="0">
                <a:latin typeface="Candara" pitchFamily="34" charset="0"/>
              </a:rPr>
              <a:t>шовку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гаптованої</a:t>
            </a:r>
            <a:r>
              <a:rPr lang="ru-RU" sz="4400" dirty="0" smtClean="0">
                <a:latin typeface="Candara" pitchFamily="34" charset="0"/>
              </a:rPr>
              <a:t> китайки, тонкого сукна та </a:t>
            </a:r>
            <a:r>
              <a:rPr lang="ru-RU" sz="4400" dirty="0" err="1" smtClean="0">
                <a:latin typeface="Candara" pitchFamily="34" charset="0"/>
              </a:rPr>
              <a:t>ін</a:t>
            </a:r>
            <a:r>
              <a:rPr lang="ru-RU" sz="4400" dirty="0" smtClean="0">
                <a:latin typeface="Candara" pitchFamily="34" charset="0"/>
              </a:rPr>
              <a:t>., </a:t>
            </a:r>
            <a:r>
              <a:rPr lang="ru-RU" sz="4400" dirty="0" err="1" smtClean="0">
                <a:latin typeface="Candara" pitchFamily="34" charset="0"/>
              </a:rPr>
              <a:t>прикрашався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золотими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й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срібними</a:t>
            </a:r>
            <a:r>
              <a:rPr lang="ru-RU" sz="4400" dirty="0" smtClean="0">
                <a:latin typeface="Candara" pitchFamily="34" charset="0"/>
              </a:rPr>
              <a:t> бляхами, перлами та </a:t>
            </a:r>
            <a:r>
              <a:rPr lang="ru-RU" sz="4400" dirty="0" err="1" smtClean="0">
                <a:latin typeface="Candara" pitchFamily="34" charset="0"/>
              </a:rPr>
              <a:t>іншим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коштовним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камінням</a:t>
            </a:r>
            <a:r>
              <a:rPr lang="ru-RU" sz="4400" dirty="0" smtClean="0">
                <a:latin typeface="Candara" pitchFamily="34" charset="0"/>
              </a:rPr>
              <a:t>. </a:t>
            </a:r>
            <a:r>
              <a:rPr lang="ru-RU" sz="4400" dirty="0" err="1" smtClean="0">
                <a:latin typeface="Candara" pitchFamily="34" charset="0"/>
              </a:rPr>
              <a:t>Поширеними</a:t>
            </a:r>
            <a:r>
              <a:rPr lang="ru-RU" sz="4400" dirty="0" smtClean="0">
                <a:latin typeface="Candara" pitchFamily="34" charset="0"/>
              </a:rPr>
              <a:t> в </a:t>
            </a:r>
            <a:r>
              <a:rPr lang="ru-RU" sz="4400" dirty="0" err="1" smtClean="0">
                <a:latin typeface="Candara" pitchFamily="34" charset="0"/>
              </a:rPr>
              <a:t>цих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верствах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були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соболині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шуби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жупани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кунтуші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позументом </a:t>
            </a:r>
            <a:r>
              <a:rPr lang="ru-RU" sz="4400" dirty="0" err="1" smtClean="0">
                <a:latin typeface="Candara" pitchFamily="34" charset="0"/>
              </a:rPr>
              <a:t>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вигаптованими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різнобарвними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візерунками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виткані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м'якої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золотистої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тканини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пояси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чоботи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із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шкіри</a:t>
            </a:r>
            <a:r>
              <a:rPr lang="ru-RU" sz="4400" dirty="0" smtClean="0">
                <a:latin typeface="Candara" pitchFamily="34" charset="0"/>
              </a:rPr>
              <a:t> зеленого, </a:t>
            </a:r>
            <a:r>
              <a:rPr lang="ru-RU" sz="4400" dirty="0" err="1" smtClean="0">
                <a:latin typeface="Candara" pitchFamily="34" charset="0"/>
              </a:rPr>
              <a:t>жовтого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й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червоного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кольору</a:t>
            </a:r>
            <a:r>
              <a:rPr lang="ru-RU" sz="4400" dirty="0" smtClean="0">
                <a:latin typeface="Candara" pitchFamily="34" charset="0"/>
              </a:rPr>
              <a:t>. За словами </a:t>
            </a:r>
            <a:r>
              <a:rPr lang="ru-RU" sz="4400" dirty="0" err="1" smtClean="0">
                <a:latin typeface="Candara" pitchFamily="34" charset="0"/>
              </a:rPr>
              <a:t>літописця</a:t>
            </a:r>
            <a:r>
              <a:rPr lang="ru-RU" sz="4400" dirty="0" smtClean="0">
                <a:latin typeface="Candara" pitchFamily="34" charset="0"/>
              </a:rPr>
              <a:t>, князь Данило </a:t>
            </a:r>
            <a:r>
              <a:rPr lang="ru-RU" sz="4400" dirty="0" err="1" smtClean="0">
                <a:latin typeface="Candara" pitchFamily="34" charset="0"/>
              </a:rPr>
              <a:t>Галицький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наприклад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одягався</a:t>
            </a:r>
            <a:r>
              <a:rPr lang="ru-RU" sz="4400" dirty="0" smtClean="0">
                <a:latin typeface="Candara" pitchFamily="34" charset="0"/>
              </a:rPr>
              <a:t> в кожух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грецького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оловира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обшитий</a:t>
            </a:r>
            <a:r>
              <a:rPr lang="ru-RU" sz="4400" dirty="0" smtClean="0">
                <a:latin typeface="Candara" pitchFamily="34" charset="0"/>
              </a:rPr>
              <a:t> золотим </a:t>
            </a:r>
            <a:r>
              <a:rPr lang="ru-RU" sz="4400" dirty="0" err="1" smtClean="0">
                <a:latin typeface="Candara" pitchFamily="34" charset="0"/>
              </a:rPr>
              <a:t>мереживом</a:t>
            </a:r>
            <a:r>
              <a:rPr lang="ru-RU" sz="4400" dirty="0" smtClean="0">
                <a:latin typeface="Candara" pitchFamily="34" charset="0"/>
              </a:rPr>
              <a:t>, носив </a:t>
            </a:r>
            <a:r>
              <a:rPr lang="ru-RU" sz="4400" dirty="0" err="1" smtClean="0">
                <a:latin typeface="Candara" pitchFamily="34" charset="0"/>
              </a:rPr>
              <a:t>чоботи</a:t>
            </a:r>
            <a:r>
              <a:rPr lang="ru-RU" sz="4400" dirty="0" smtClean="0">
                <a:latin typeface="Candara" pitchFamily="34" charset="0"/>
              </a:rPr>
              <a:t> </a:t>
            </a:r>
            <a:r>
              <a:rPr lang="ru-RU" sz="4400" dirty="0" err="1" smtClean="0">
                <a:latin typeface="Candara" pitchFamily="34" charset="0"/>
              </a:rPr>
              <a:t>з</a:t>
            </a:r>
            <a:r>
              <a:rPr lang="ru-RU" sz="4400" dirty="0" smtClean="0">
                <a:latin typeface="Candara" pitchFamily="34" charset="0"/>
              </a:rPr>
              <a:t> зеленого </a:t>
            </a:r>
            <a:r>
              <a:rPr lang="ru-RU" sz="4400" dirty="0" err="1" smtClean="0">
                <a:latin typeface="Candara" pitchFamily="34" charset="0"/>
              </a:rPr>
              <a:t>сап'янцю</a:t>
            </a:r>
            <a:r>
              <a:rPr lang="ru-RU" sz="4400" dirty="0" smtClean="0">
                <a:latin typeface="Candara" pitchFamily="34" charset="0"/>
              </a:rPr>
              <a:t>, </a:t>
            </a:r>
            <a:r>
              <a:rPr lang="ru-RU" sz="4400" dirty="0" err="1" smtClean="0">
                <a:latin typeface="Candara" pitchFamily="34" charset="0"/>
              </a:rPr>
              <a:t>вишиті</a:t>
            </a:r>
            <a:r>
              <a:rPr lang="ru-RU" sz="4400" dirty="0" smtClean="0">
                <a:latin typeface="Candara" pitchFamily="34" charset="0"/>
              </a:rPr>
              <a:t> золотом.</a:t>
            </a:r>
          </a:p>
          <a:p>
            <a:endParaRPr lang="ru-RU" dirty="0"/>
          </a:p>
        </p:txBody>
      </p:sp>
      <p:pic>
        <p:nvPicPr>
          <p:cNvPr id="5" name="Содержимое 4" descr="title_737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1071546"/>
            <a:ext cx="2863580" cy="2997214"/>
          </a:xfrm>
        </p:spPr>
      </p:pic>
      <p:pic>
        <p:nvPicPr>
          <p:cNvPr id="6" name="Рисунок 5" descr="Ukrayinska-zhin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357694"/>
            <a:ext cx="3012648" cy="2195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Candara" pitchFamily="34" charset="0"/>
              </a:rPr>
              <a:t>4. </a:t>
            </a:r>
            <a:r>
              <a:rPr lang="ru-RU" sz="3100" b="1" dirty="0" err="1" smtClean="0">
                <a:latin typeface="Candara" pitchFamily="34" charset="0"/>
              </a:rPr>
              <a:t>Сімейні</a:t>
            </a:r>
            <a:r>
              <a:rPr lang="ru-RU" sz="3100" b="1" dirty="0" smtClean="0">
                <a:latin typeface="Candara" pitchFamily="34" charset="0"/>
              </a:rPr>
              <a:t> </a:t>
            </a:r>
            <a:r>
              <a:rPr lang="ru-RU" sz="3100" b="1" dirty="0" err="1" smtClean="0">
                <a:latin typeface="Candara" pitchFamily="34" charset="0"/>
              </a:rPr>
              <a:t>звичаї</a:t>
            </a:r>
            <a:r>
              <a:rPr lang="ru-RU" sz="3100" b="1" dirty="0" smtClean="0">
                <a:latin typeface="Candara" pitchFamily="34" charset="0"/>
              </a:rPr>
              <a:t> та обряди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>
                <a:latin typeface="Candara" pitchFamily="34" charset="0"/>
              </a:rPr>
              <a:t>Звичаї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та обряди </a:t>
            </a:r>
            <a:r>
              <a:rPr lang="ru-RU" dirty="0" err="1" smtClean="0">
                <a:latin typeface="Candara" pitchFamily="34" charset="0"/>
              </a:rPr>
              <a:t>українського</a:t>
            </a:r>
            <a:r>
              <a:rPr lang="ru-RU" dirty="0" smtClean="0">
                <a:latin typeface="Candara" pitchFamily="34" charset="0"/>
              </a:rPr>
              <a:t> народу </a:t>
            </a:r>
            <a:r>
              <a:rPr lang="ru-RU" dirty="0" err="1" smtClean="0">
                <a:latin typeface="Candara" pitchFamily="34" charset="0"/>
              </a:rPr>
              <a:t>доби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розвинутого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феодалізму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простежуються</a:t>
            </a:r>
            <a:r>
              <a:rPr lang="ru-RU" dirty="0" smtClean="0">
                <a:latin typeface="Candara" pitchFamily="34" charset="0"/>
              </a:rPr>
              <a:t> особливо </a:t>
            </a:r>
            <a:r>
              <a:rPr lang="ru-RU" dirty="0" err="1" smtClean="0">
                <a:latin typeface="Candara" pitchFamily="34" charset="0"/>
              </a:rPr>
              <a:t>чітко</a:t>
            </a:r>
            <a:r>
              <a:rPr lang="ru-RU" dirty="0" smtClean="0">
                <a:latin typeface="Candara" pitchFamily="34" charset="0"/>
              </a:rPr>
              <a:t> на таких </a:t>
            </a:r>
            <a:r>
              <a:rPr lang="ru-RU" dirty="0" err="1" smtClean="0">
                <a:latin typeface="Candara" pitchFamily="34" charset="0"/>
              </a:rPr>
              <a:t>побутових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явищах</a:t>
            </a:r>
            <a:r>
              <a:rPr lang="ru-RU" dirty="0" smtClean="0">
                <a:latin typeface="Candara" pitchFamily="34" charset="0"/>
              </a:rPr>
              <a:t>, як </a:t>
            </a:r>
            <a:r>
              <a:rPr lang="ru-RU" dirty="0" err="1" smtClean="0">
                <a:latin typeface="Candara" pitchFamily="34" charset="0"/>
              </a:rPr>
              <a:t>шлюб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родини</a:t>
            </a:r>
            <a:r>
              <a:rPr lang="ru-RU" dirty="0" smtClean="0">
                <a:latin typeface="Candara" pitchFamily="34" charset="0"/>
              </a:rPr>
              <a:t>, похорон, </a:t>
            </a:r>
            <a:r>
              <a:rPr lang="ru-RU" dirty="0" err="1" smtClean="0">
                <a:latin typeface="Candara" pitchFamily="34" charset="0"/>
              </a:rPr>
              <a:t>розваги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r>
              <a:rPr lang="ru-RU" dirty="0" err="1" smtClean="0">
                <a:latin typeface="Candara" pitchFamily="34" charset="0"/>
              </a:rPr>
              <a:t>Весіллям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здавна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відзначали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появу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нової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сім'ї</a:t>
            </a:r>
            <a:r>
              <a:rPr lang="ru-RU" dirty="0" smtClean="0">
                <a:latin typeface="Candara" pitchFamily="34" charset="0"/>
              </a:rPr>
              <a:t>; </a:t>
            </a:r>
            <a:r>
              <a:rPr lang="ru-RU" dirty="0" err="1" smtClean="0">
                <a:latin typeface="Candara" pitchFamily="34" charset="0"/>
              </a:rPr>
              <a:t>весільна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обрядовість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отже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виконувала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соціальну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функцію</a:t>
            </a:r>
            <a:r>
              <a:rPr lang="ru-RU" dirty="0" smtClean="0">
                <a:latin typeface="Candara" pitchFamily="34" charset="0"/>
              </a:rPr>
              <a:t>, вона по </a:t>
            </a:r>
            <a:r>
              <a:rPr lang="ru-RU" dirty="0" err="1" smtClean="0">
                <a:latin typeface="Candara" pitchFamily="34" charset="0"/>
              </a:rPr>
              <a:t>суті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стверджувала</a:t>
            </a:r>
            <a:r>
              <a:rPr lang="ru-RU" dirty="0" smtClean="0">
                <a:latin typeface="Candara" pitchFamily="34" charset="0"/>
              </a:rPr>
              <a:t> акт </a:t>
            </a:r>
            <a:r>
              <a:rPr lang="ru-RU" dirty="0" err="1" smtClean="0">
                <a:latin typeface="Candara" pitchFamily="34" charset="0"/>
              </a:rPr>
              <a:t>вінчання</a:t>
            </a:r>
            <a:r>
              <a:rPr lang="ru-RU" dirty="0" smtClean="0">
                <a:latin typeface="Candara" pitchFamily="34" charset="0"/>
              </a:rPr>
              <a:t>. Справляли </a:t>
            </a:r>
            <a:r>
              <a:rPr lang="ru-RU" dirty="0" err="1" smtClean="0">
                <a:latin typeface="Candara" pitchFamily="34" charset="0"/>
              </a:rPr>
              <a:t>весілля</a:t>
            </a:r>
            <a:r>
              <a:rPr lang="ru-RU" dirty="0" smtClean="0">
                <a:latin typeface="Candara" pitchFamily="34" charset="0"/>
              </a:rPr>
              <a:t> у </a:t>
            </a:r>
            <a:r>
              <a:rPr lang="ru-RU" dirty="0" err="1" smtClean="0">
                <a:latin typeface="Candara" pitchFamily="34" charset="0"/>
              </a:rPr>
              <a:t>вільний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польових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робіт</a:t>
            </a:r>
            <a:r>
              <a:rPr lang="ru-RU" dirty="0" smtClean="0">
                <a:latin typeface="Candara" pitchFamily="34" charset="0"/>
              </a:rPr>
              <a:t> час: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великодня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трійці</a:t>
            </a:r>
            <a:r>
              <a:rPr lang="ru-RU" dirty="0" smtClean="0">
                <a:latin typeface="Candara" pitchFamily="34" charset="0"/>
              </a:rPr>
              <a:t> — весною,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жовтня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середини</a:t>
            </a:r>
            <a:r>
              <a:rPr lang="ru-RU" dirty="0" smtClean="0">
                <a:latin typeface="Candara" pitchFamily="34" charset="0"/>
              </a:rPr>
              <a:t> листопада — </a:t>
            </a:r>
            <a:r>
              <a:rPr lang="ru-RU" dirty="0" err="1" smtClean="0">
                <a:latin typeface="Candara" pitchFamily="34" charset="0"/>
              </a:rPr>
              <a:t>восени</a:t>
            </a:r>
            <a:r>
              <a:rPr lang="ru-RU" dirty="0" smtClean="0">
                <a:latin typeface="Candara" pitchFamily="34" charset="0"/>
              </a:rPr>
              <a:t>, на </a:t>
            </a:r>
            <a:r>
              <a:rPr lang="ru-RU" dirty="0" err="1" smtClean="0">
                <a:latin typeface="Candara" pitchFamily="34" charset="0"/>
              </a:rPr>
              <a:t>м'ясниці</a:t>
            </a:r>
            <a:r>
              <a:rPr lang="ru-RU" dirty="0" smtClean="0">
                <a:latin typeface="Candara" pitchFamily="34" charset="0"/>
              </a:rPr>
              <a:t> — </a:t>
            </a:r>
            <a:r>
              <a:rPr lang="ru-RU" dirty="0" err="1" smtClean="0">
                <a:latin typeface="Candara" pitchFamily="34" charset="0"/>
              </a:rPr>
              <a:t>взимку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тобто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різдва</a:t>
            </a:r>
            <a:r>
              <a:rPr lang="ru-RU" dirty="0" smtClean="0">
                <a:latin typeface="Candara" pitchFamily="34" charset="0"/>
              </a:rPr>
              <a:t> (25 </a:t>
            </a:r>
            <a:r>
              <a:rPr lang="ru-RU" dirty="0" err="1" smtClean="0">
                <a:latin typeface="Candara" pitchFamily="34" charset="0"/>
              </a:rPr>
              <a:t>грудня</a:t>
            </a:r>
            <a:r>
              <a:rPr lang="ru-RU" dirty="0" smtClean="0">
                <a:latin typeface="Candara" pitchFamily="34" charset="0"/>
              </a:rPr>
              <a:t>) до </a:t>
            </a:r>
            <a:r>
              <a:rPr lang="ru-RU" dirty="0" err="1" smtClean="0">
                <a:latin typeface="Candara" pitchFamily="34" charset="0"/>
              </a:rPr>
              <a:t>кінця</a:t>
            </a:r>
            <a:r>
              <a:rPr lang="ru-RU" dirty="0" smtClean="0">
                <a:latin typeface="Candara" pitchFamily="34" charset="0"/>
              </a:rPr>
              <a:t> лютого. Як </a:t>
            </a:r>
            <a:r>
              <a:rPr lang="ru-RU" dirty="0" err="1" smtClean="0">
                <a:latin typeface="Candara" pitchFamily="34" charset="0"/>
              </a:rPr>
              <a:t>більшість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інших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обрядів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українське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весілля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виникло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основі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давньоруського</a:t>
            </a:r>
            <a:r>
              <a:rPr lang="ru-RU" dirty="0" smtClean="0">
                <a:latin typeface="Candara" pitchFamily="34" charset="0"/>
              </a:rPr>
              <a:t>. Так, </a:t>
            </a:r>
            <a:r>
              <a:rPr lang="ru-RU" dirty="0" err="1" smtClean="0">
                <a:latin typeface="Candara" pitchFamily="34" charset="0"/>
              </a:rPr>
              <a:t>викрадення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нареченої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що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відбувалося</a:t>
            </a:r>
            <a:r>
              <a:rPr lang="ru-RU" dirty="0" smtClean="0">
                <a:latin typeface="Candara" pitchFamily="34" charset="0"/>
              </a:rPr>
              <a:t> за </a:t>
            </a:r>
            <a:r>
              <a:rPr lang="ru-RU" dirty="0" err="1" smtClean="0">
                <a:latin typeface="Candara" pitchFamily="34" charset="0"/>
              </a:rPr>
              <a:t>згодою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дівчини</a:t>
            </a:r>
            <a:r>
              <a:rPr lang="ru-RU" dirty="0" smtClean="0">
                <a:latin typeface="Candara" pitchFamily="34" charset="0"/>
              </a:rPr>
              <a:t>, як одна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найдавніших</a:t>
            </a:r>
            <a:r>
              <a:rPr lang="ru-RU" dirty="0" smtClean="0">
                <a:latin typeface="Candara" pitchFamily="34" charset="0"/>
              </a:rPr>
              <a:t> форм </a:t>
            </a:r>
            <a:r>
              <a:rPr lang="ru-RU" dirty="0" err="1" smtClean="0">
                <a:latin typeface="Candara" pitchFamily="34" charset="0"/>
              </a:rPr>
              <a:t>одруження</a:t>
            </a:r>
            <a:r>
              <a:rPr lang="ru-RU" dirty="0" smtClean="0">
                <a:latin typeface="Candara" pitchFamily="34" charset="0"/>
              </a:rPr>
              <a:t> (</a:t>
            </a:r>
            <a:r>
              <a:rPr lang="ru-RU" dirty="0" err="1" smtClean="0">
                <a:latin typeface="Candara" pitchFamily="34" charset="0"/>
              </a:rPr>
              <a:t>згадується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ще</a:t>
            </a:r>
            <a:r>
              <a:rPr lang="ru-RU" dirty="0" smtClean="0">
                <a:latin typeface="Candara" pitchFamily="34" charset="0"/>
              </a:rPr>
              <a:t> в «</a:t>
            </a:r>
            <a:r>
              <a:rPr lang="ru-RU" dirty="0" err="1" smtClean="0">
                <a:latin typeface="Candara" pitchFamily="34" charset="0"/>
              </a:rPr>
              <a:t>Повісті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временних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літ</a:t>
            </a:r>
            <a:r>
              <a:rPr lang="ru-RU" dirty="0" smtClean="0">
                <a:latin typeface="Candara" pitchFamily="34" charset="0"/>
              </a:rPr>
              <a:t>»), </a:t>
            </a:r>
            <a:r>
              <a:rPr lang="ru-RU" dirty="0" err="1" smtClean="0">
                <a:latin typeface="Candara" pitchFamily="34" charset="0"/>
              </a:rPr>
              <a:t>побутувало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Україні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en-US" dirty="0" smtClean="0">
                <a:latin typeface="Candara" pitchFamily="34" charset="0"/>
              </a:rPr>
              <a:t>XVII </a:t>
            </a:r>
            <a:r>
              <a:rPr lang="ru-RU" dirty="0" smtClean="0">
                <a:latin typeface="Candara" pitchFamily="34" charset="0"/>
              </a:rPr>
              <a:t>ст. Одним </a:t>
            </a:r>
            <a:r>
              <a:rPr lang="ru-RU" dirty="0" err="1" smtClean="0">
                <a:latin typeface="Candara" pitchFamily="34" charset="0"/>
              </a:rPr>
              <a:t>із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давніх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обрядів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укладення</a:t>
            </a:r>
            <a:r>
              <a:rPr lang="ru-RU" dirty="0" smtClean="0">
                <a:latin typeface="Candara" pitchFamily="34" charset="0"/>
              </a:rPr>
              <a:t> угоди про </a:t>
            </a:r>
            <a:r>
              <a:rPr lang="ru-RU" dirty="0" err="1" smtClean="0">
                <a:latin typeface="Candara" pitchFamily="34" charset="0"/>
              </a:rPr>
              <a:t>шлюб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домовленість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про</a:t>
            </a:r>
            <a:r>
              <a:rPr lang="ru-RU" dirty="0" smtClean="0">
                <a:latin typeface="Candara" pitchFamily="34" charset="0"/>
              </a:rPr>
              <a:t> «</a:t>
            </a:r>
            <a:r>
              <a:rPr lang="ru-RU" dirty="0" err="1" smtClean="0">
                <a:latin typeface="Candara" pitchFamily="34" charset="0"/>
              </a:rPr>
              <a:t>віно</a:t>
            </a:r>
            <a:r>
              <a:rPr lang="ru-RU" dirty="0" smtClean="0">
                <a:latin typeface="Candara" pitchFamily="34" charset="0"/>
              </a:rPr>
              <a:t>» (</a:t>
            </a:r>
            <a:r>
              <a:rPr lang="ru-RU" dirty="0" err="1" smtClean="0">
                <a:latin typeface="Candara" pitchFamily="34" charset="0"/>
              </a:rPr>
              <a:t>посаг</a:t>
            </a:r>
            <a:r>
              <a:rPr lang="ru-RU" dirty="0" smtClean="0">
                <a:latin typeface="Candara" pitchFamily="34" charset="0"/>
              </a:rPr>
              <a:t>), обряд </a:t>
            </a:r>
            <a:r>
              <a:rPr lang="ru-RU" dirty="0" err="1" smtClean="0">
                <a:latin typeface="Candara" pitchFamily="34" charset="0"/>
              </a:rPr>
              <a:t>викупу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молодої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замінений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пізніше</a:t>
            </a:r>
            <a:r>
              <a:rPr lang="ru-RU" dirty="0" smtClean="0">
                <a:latin typeface="Candara" pitchFamily="34" charset="0"/>
              </a:rPr>
              <a:t> договором </a:t>
            </a:r>
            <a:r>
              <a:rPr lang="ru-RU" dirty="0" err="1" smtClean="0">
                <a:latin typeface="Candara" pitchFamily="34" charset="0"/>
              </a:rPr>
              <a:t>батьків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r>
              <a:rPr lang="ru-RU" dirty="0" err="1" smtClean="0">
                <a:latin typeface="Candara" pitchFamily="34" charset="0"/>
              </a:rPr>
              <a:t>Основні</a:t>
            </a:r>
            <a:r>
              <a:rPr lang="ru-RU" dirty="0" smtClean="0">
                <a:latin typeface="Candara" pitchFamily="34" charset="0"/>
              </a:rPr>
              <a:t> обряди, </a:t>
            </a:r>
            <a:r>
              <a:rPr lang="ru-RU" dirty="0" err="1" smtClean="0">
                <a:latin typeface="Candara" pitchFamily="34" charset="0"/>
              </a:rPr>
              <a:t>якими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супроводжувався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шлюб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складалися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сватання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заручин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весілля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Зміст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сватання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полягав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укладенні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попередньої</a:t>
            </a:r>
            <a:r>
              <a:rPr lang="ru-RU" dirty="0" smtClean="0">
                <a:latin typeface="Candara" pitchFamily="34" charset="0"/>
              </a:rPr>
              <a:t> угоди </a:t>
            </a:r>
            <a:r>
              <a:rPr lang="ru-RU" dirty="0" err="1" smtClean="0">
                <a:latin typeface="Candara" pitchFamily="34" charset="0"/>
              </a:rPr>
              <a:t>між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представниками</a:t>
            </a:r>
            <a:r>
              <a:rPr lang="ru-RU" dirty="0" smtClean="0">
                <a:latin typeface="Candara" pitchFamily="34" charset="0"/>
              </a:rPr>
              <a:t> молодого — старостами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батьками </a:t>
            </a:r>
            <a:r>
              <a:rPr lang="ru-RU" dirty="0" err="1" smtClean="0">
                <a:latin typeface="Candara" pitchFamily="34" charset="0"/>
              </a:rPr>
              <a:t>молодої</a:t>
            </a:r>
            <a:r>
              <a:rPr lang="ru-RU" dirty="0" smtClean="0">
                <a:latin typeface="Candara" pitchFamily="34" charset="0"/>
              </a:rPr>
              <a:t> (</a:t>
            </a:r>
            <a:r>
              <a:rPr lang="ru-RU" dirty="0" err="1" smtClean="0">
                <a:latin typeface="Candara" pitchFamily="34" charset="0"/>
              </a:rPr>
              <a:t>траплялися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випадки</a:t>
            </a:r>
            <a:r>
              <a:rPr lang="ru-RU" dirty="0" smtClean="0">
                <a:latin typeface="Candara" pitchFamily="34" charset="0"/>
              </a:rPr>
              <a:t>, коли </a:t>
            </a:r>
            <a:r>
              <a:rPr lang="ru-RU" dirty="0" err="1" smtClean="0">
                <a:latin typeface="Candara" pitchFamily="34" charset="0"/>
              </a:rPr>
              <a:t>сватів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засилала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дівчина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хлопця</a:t>
            </a:r>
            <a:r>
              <a:rPr lang="ru-RU" dirty="0" smtClean="0">
                <a:latin typeface="Candara" pitchFamily="34" charset="0"/>
              </a:rPr>
              <a:t>). </a:t>
            </a:r>
            <a:r>
              <a:rPr lang="ru-RU" dirty="0" err="1" smtClean="0">
                <a:latin typeface="Candara" pitchFamily="34" charset="0"/>
              </a:rPr>
              <a:t>Після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сватання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якому</a:t>
            </a:r>
            <a:r>
              <a:rPr lang="ru-RU" dirty="0" smtClean="0">
                <a:latin typeface="Candara" pitchFamily="34" charset="0"/>
              </a:rPr>
              <a:t> часто передували </a:t>
            </a:r>
            <a:r>
              <a:rPr lang="ru-RU" dirty="0" err="1" smtClean="0">
                <a:latin typeface="Candara" pitchFamily="34" charset="0"/>
              </a:rPr>
              <a:t>оглядини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відбувалися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заручини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участю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родичів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наречених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більш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урочистій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обстановці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291620496_5.-divich-vech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2412" y="3571877"/>
            <a:ext cx="3341567" cy="2500329"/>
          </a:xfrm>
        </p:spPr>
      </p:pic>
      <p:pic>
        <p:nvPicPr>
          <p:cNvPr id="6" name="Рисунок 5" descr="pimonenko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92" y="1142985"/>
            <a:ext cx="340139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ndara" pitchFamily="34" charset="0"/>
              </a:rPr>
              <a:t>4. </a:t>
            </a:r>
            <a:r>
              <a:rPr lang="ru-RU" sz="2800" b="1" dirty="0" err="1" smtClean="0">
                <a:latin typeface="Candara" pitchFamily="34" charset="0"/>
              </a:rPr>
              <a:t>Сімейні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звичаї</a:t>
            </a:r>
            <a:r>
              <a:rPr lang="ru-RU" sz="2800" b="1" dirty="0" smtClean="0">
                <a:latin typeface="Candara" pitchFamily="34" charset="0"/>
              </a:rPr>
              <a:t> та обряди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Candara" pitchFamily="34" charset="0"/>
              </a:rPr>
              <a:t>Існував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звичай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згідно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яким</a:t>
            </a:r>
            <a:r>
              <a:rPr lang="ru-RU" dirty="0" smtClean="0">
                <a:latin typeface="Candara" pitchFamily="34" charset="0"/>
              </a:rPr>
              <a:t> при </a:t>
            </a:r>
            <a:r>
              <a:rPr lang="ru-RU" dirty="0" err="1" smtClean="0">
                <a:latin typeface="Candara" pitchFamily="34" charset="0"/>
              </a:rPr>
              <a:t>похороні</a:t>
            </a:r>
            <a:r>
              <a:rPr lang="ru-RU" dirty="0" smtClean="0">
                <a:latin typeface="Candara" pitchFamily="34" charset="0"/>
              </a:rPr>
              <a:t> вбитого </a:t>
            </a:r>
            <a:r>
              <a:rPr lang="ru-RU" dirty="0" err="1" smtClean="0">
                <a:latin typeface="Candara" pitchFamily="34" charset="0"/>
              </a:rPr>
              <a:t>оголошувалося</a:t>
            </a:r>
            <a:r>
              <a:rPr lang="ru-RU" dirty="0" smtClean="0">
                <a:latin typeface="Candara" pitchFamily="34" charset="0"/>
              </a:rPr>
              <a:t> у </a:t>
            </a:r>
            <a:r>
              <a:rPr lang="ru-RU" dirty="0" err="1" smtClean="0">
                <a:latin typeface="Candara" pitchFamily="34" charset="0"/>
              </a:rPr>
              <a:t>супроводі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прокльонів</a:t>
            </a:r>
            <a:r>
              <a:rPr lang="ru-RU" dirty="0" smtClean="0">
                <a:latin typeface="Candara" pitchFamily="34" charset="0"/>
              </a:rPr>
              <a:t> та </a:t>
            </a:r>
            <a:r>
              <a:rPr lang="ru-RU" dirty="0" err="1" smtClean="0">
                <a:latin typeface="Candara" pitchFamily="34" charset="0"/>
              </a:rPr>
              <a:t>заклинань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ім'я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вбивці</a:t>
            </a:r>
            <a:r>
              <a:rPr lang="ru-RU" dirty="0" smtClean="0">
                <a:latin typeface="Candara" pitchFamily="34" charset="0"/>
              </a:rPr>
              <a:t> (коли </a:t>
            </a:r>
            <a:r>
              <a:rPr lang="ru-RU" dirty="0" err="1" smtClean="0">
                <a:latin typeface="Candara" pitchFamily="34" charset="0"/>
              </a:rPr>
              <a:t>воно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відоме</a:t>
            </a:r>
            <a:r>
              <a:rPr lang="ru-RU" dirty="0" smtClean="0">
                <a:latin typeface="Candara" pitchFamily="34" charset="0"/>
              </a:rPr>
              <a:t>), </a:t>
            </a:r>
            <a:r>
              <a:rPr lang="ru-RU" dirty="0" err="1" smtClean="0">
                <a:latin typeface="Candara" pitchFamily="34" charset="0"/>
              </a:rPr>
              <a:t>що</a:t>
            </a:r>
            <a:r>
              <a:rPr lang="ru-RU" dirty="0" smtClean="0">
                <a:latin typeface="Candara" pitchFamily="34" charset="0"/>
              </a:rPr>
              <a:t> мало </a:t>
            </a:r>
            <a:r>
              <a:rPr lang="ru-RU" dirty="0" err="1" smtClean="0">
                <a:latin typeface="Candara" pitchFamily="34" charset="0"/>
              </a:rPr>
              <a:t>значення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громадського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вироку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який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засуджував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винуватця</a:t>
            </a:r>
            <a:r>
              <a:rPr lang="ru-RU" dirty="0" smtClean="0">
                <a:latin typeface="Candara" pitchFamily="34" charset="0"/>
              </a:rPr>
              <a:t> на смерть (</a:t>
            </a:r>
            <a:r>
              <a:rPr lang="ru-RU" dirty="0" err="1" smtClean="0">
                <a:latin typeface="Candara" pitchFamily="34" charset="0"/>
              </a:rPr>
              <a:t>родова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помста</a:t>
            </a:r>
            <a:r>
              <a:rPr lang="ru-RU" dirty="0" smtClean="0">
                <a:latin typeface="Candara" pitchFamily="34" charset="0"/>
              </a:rPr>
              <a:t>). </a:t>
            </a:r>
            <a:r>
              <a:rPr lang="ru-RU" dirty="0" err="1" smtClean="0">
                <a:latin typeface="Candara" pitchFamily="34" charset="0"/>
              </a:rPr>
              <a:t>Похоронний</a:t>
            </a:r>
            <a:r>
              <a:rPr lang="ru-RU" dirty="0" smtClean="0">
                <a:latin typeface="Candara" pitchFamily="34" charset="0"/>
              </a:rPr>
              <a:t> обряд </a:t>
            </a:r>
            <a:r>
              <a:rPr lang="ru-RU" dirty="0" err="1" smtClean="0">
                <a:latin typeface="Candara" pitchFamily="34" charset="0"/>
              </a:rPr>
              <a:t>неодруженої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молоді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мав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свої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особливості</a:t>
            </a:r>
            <a:r>
              <a:rPr lang="ru-RU" dirty="0" smtClean="0">
                <a:latin typeface="Candara" pitchFamily="34" charset="0"/>
              </a:rPr>
              <a:t>: </a:t>
            </a:r>
            <a:r>
              <a:rPr lang="ru-RU" dirty="0" err="1" smtClean="0">
                <a:latin typeface="Candara" pitchFamily="34" charset="0"/>
              </a:rPr>
              <a:t>померлих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одягали</a:t>
            </a:r>
            <a:r>
              <a:rPr lang="ru-RU" dirty="0" smtClean="0">
                <a:latin typeface="Candara" pitchFamily="34" charset="0"/>
              </a:rPr>
              <a:t> у </a:t>
            </a:r>
            <a:r>
              <a:rPr lang="ru-RU" dirty="0" err="1" smtClean="0">
                <a:latin typeface="Candara" pitchFamily="34" charset="0"/>
              </a:rPr>
              <a:t>весільне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вбрання</a:t>
            </a:r>
            <a:r>
              <a:rPr lang="ru-RU" dirty="0" smtClean="0">
                <a:latin typeface="Candara" pitchFamily="34" charset="0"/>
              </a:rPr>
              <a:t>, як </a:t>
            </a:r>
            <a:r>
              <a:rPr lang="ru-RU" dirty="0" err="1" smtClean="0">
                <a:latin typeface="Candara" pitchFamily="34" charset="0"/>
              </a:rPr>
              <a:t>наречених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небіжницю</a:t>
            </a:r>
            <a:r>
              <a:rPr lang="ru-RU" dirty="0" smtClean="0">
                <a:latin typeface="Candara" pitchFamily="34" charset="0"/>
              </a:rPr>
              <a:t> несли </a:t>
            </a:r>
            <a:r>
              <a:rPr lang="ru-RU" dirty="0" err="1" smtClean="0">
                <a:latin typeface="Candara" pitchFamily="34" charset="0"/>
              </a:rPr>
              <a:t>тільки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хлопці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небіжчика</a:t>
            </a:r>
            <a:r>
              <a:rPr lang="ru-RU" dirty="0" smtClean="0">
                <a:latin typeface="Candara" pitchFamily="34" charset="0"/>
              </a:rPr>
              <a:t> — </a:t>
            </a:r>
            <a:r>
              <a:rPr lang="ru-RU" dirty="0" err="1" smtClean="0">
                <a:latin typeface="Candara" pitchFamily="34" charset="0"/>
              </a:rPr>
              <a:t>дівчата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Виконувалися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суто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весільні</a:t>
            </a:r>
            <a:r>
              <a:rPr lang="ru-RU" dirty="0" smtClean="0">
                <a:latin typeface="Candara" pitchFamily="34" charset="0"/>
              </a:rPr>
              <a:t> обряди: в похоронному </a:t>
            </a:r>
            <a:r>
              <a:rPr lang="ru-RU" dirty="0" err="1" smtClean="0">
                <a:latin typeface="Candara" pitchFamily="34" charset="0"/>
              </a:rPr>
              <a:t>почті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йшли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світилки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бояри</a:t>
            </a:r>
            <a:r>
              <a:rPr lang="ru-RU" dirty="0" smtClean="0">
                <a:latin typeface="Candara" pitchFamily="34" charset="0"/>
              </a:rPr>
              <a:t>, дружки, </a:t>
            </a:r>
            <a:r>
              <a:rPr lang="ru-RU" dirty="0" err="1" smtClean="0">
                <a:latin typeface="Candara" pitchFamily="34" charset="0"/>
              </a:rPr>
              <a:t>перев'язані</a:t>
            </a:r>
            <a:r>
              <a:rPr lang="ru-RU" dirty="0" smtClean="0">
                <a:latin typeface="Candara" pitchFamily="34" charset="0"/>
              </a:rPr>
              <a:t> рушниками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хустками</a:t>
            </a:r>
            <a:r>
              <a:rPr lang="ru-RU" dirty="0" smtClean="0">
                <a:latin typeface="Candara" pitchFamily="34" charset="0"/>
              </a:rPr>
              <a:t>, несли </a:t>
            </a:r>
            <a:r>
              <a:rPr lang="ru-RU" dirty="0" err="1" smtClean="0">
                <a:latin typeface="Candara" pitchFamily="34" charset="0"/>
              </a:rPr>
              <a:t>коровай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r>
              <a:rPr lang="ru-RU" dirty="0" err="1" smtClean="0">
                <a:latin typeface="Candara" pitchFamily="34" charset="0"/>
              </a:rPr>
              <a:t>Кожний</a:t>
            </a:r>
            <a:r>
              <a:rPr lang="ru-RU" dirty="0" smtClean="0">
                <a:latin typeface="Candara" pitchFamily="34" charset="0"/>
              </a:rPr>
              <a:t> похорон </a:t>
            </a:r>
            <a:r>
              <a:rPr lang="ru-RU" dirty="0" err="1" smtClean="0">
                <a:latin typeface="Candara" pitchFamily="34" charset="0"/>
              </a:rPr>
              <a:t>закінчувався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поминальним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обідом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Церковний</a:t>
            </a:r>
            <a:r>
              <a:rPr lang="ru-RU" dirty="0" smtClean="0">
                <a:latin typeface="Candara" pitchFamily="34" charset="0"/>
              </a:rPr>
              <a:t> обряд </a:t>
            </a:r>
            <a:r>
              <a:rPr lang="ru-RU" dirty="0" err="1" smtClean="0">
                <a:latin typeface="Candara" pitchFamily="34" charset="0"/>
              </a:rPr>
              <a:t>поминання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померлих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був</a:t>
            </a:r>
            <a:r>
              <a:rPr lang="ru-RU" dirty="0" smtClean="0">
                <a:latin typeface="Candara" pitchFamily="34" charset="0"/>
              </a:rPr>
              <a:t> густо </a:t>
            </a:r>
            <a:r>
              <a:rPr lang="ru-RU" dirty="0" err="1" smtClean="0">
                <a:latin typeface="Candara" pitchFamily="34" charset="0"/>
              </a:rPr>
              <a:t>оплетений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звичаями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давніх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язичницьких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часів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1030902_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696310"/>
            <a:ext cx="3657600" cy="23194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Candara" pitchFamily="34" charset="0"/>
              </a:rPr>
              <a:t>5. </a:t>
            </a:r>
            <a:r>
              <a:rPr lang="ru-RU" sz="3100" b="1" dirty="0" err="1" smtClean="0">
                <a:latin typeface="Candara" pitchFamily="34" charset="0"/>
              </a:rPr>
              <a:t>Народні</a:t>
            </a:r>
            <a:r>
              <a:rPr lang="ru-RU" sz="3100" b="1" dirty="0" smtClean="0">
                <a:latin typeface="Candara" pitchFamily="34" charset="0"/>
              </a:rPr>
              <a:t> </a:t>
            </a:r>
            <a:r>
              <a:rPr lang="ru-RU" sz="3100" b="1" dirty="0" err="1" smtClean="0">
                <a:latin typeface="Candara" pitchFamily="34" charset="0"/>
              </a:rPr>
              <a:t>повір'я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000" dirty="0" err="1" smtClean="0">
                <a:latin typeface="Candara" pitchFamily="34" charset="0"/>
              </a:rPr>
              <a:t>Народні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повір'я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породжені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вірою</a:t>
            </a:r>
            <a:r>
              <a:rPr lang="ru-RU" sz="4000" dirty="0" smtClean="0">
                <a:latin typeface="Candara" pitchFamily="34" charset="0"/>
              </a:rPr>
              <a:t> у </a:t>
            </a:r>
            <a:r>
              <a:rPr lang="ru-RU" sz="4000" dirty="0" err="1" smtClean="0">
                <a:latin typeface="Candara" pitchFamily="34" charset="0"/>
              </a:rPr>
              <a:t>надприродні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сили</a:t>
            </a:r>
            <a:r>
              <a:rPr lang="ru-RU" sz="4000" dirty="0" smtClean="0">
                <a:latin typeface="Candara" pitchFamily="34" charset="0"/>
              </a:rPr>
              <a:t> та </a:t>
            </a:r>
            <a:r>
              <a:rPr lang="ru-RU" sz="4000" dirty="0" err="1" smtClean="0">
                <a:latin typeface="Candara" pitchFamily="34" charset="0"/>
              </a:rPr>
              <a:t>різні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чудодійства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довго</a:t>
            </a:r>
            <a:r>
              <a:rPr lang="ru-RU" sz="4000" dirty="0" smtClean="0">
                <a:latin typeface="Candara" pitchFamily="34" charset="0"/>
              </a:rPr>
              <a:t> жили в </a:t>
            </a:r>
            <a:r>
              <a:rPr lang="ru-RU" sz="4000" dirty="0" err="1" smtClean="0">
                <a:latin typeface="Candara" pitchFamily="34" charset="0"/>
              </a:rPr>
              <a:t>народі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передавалися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покоління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покоління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мали</a:t>
            </a:r>
            <a:r>
              <a:rPr lang="ru-RU" sz="4000" dirty="0" smtClean="0">
                <a:latin typeface="Candara" pitchFamily="34" charset="0"/>
              </a:rPr>
              <a:t> великий </a:t>
            </a:r>
            <a:r>
              <a:rPr lang="ru-RU" sz="4000" dirty="0" err="1" smtClean="0">
                <a:latin typeface="Candara" pitchFamily="34" charset="0"/>
              </a:rPr>
              <a:t>вплив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народну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психологію</a:t>
            </a:r>
            <a:r>
              <a:rPr lang="ru-RU" sz="4000" dirty="0" smtClean="0">
                <a:latin typeface="Candara" pitchFamily="34" charset="0"/>
              </a:rPr>
              <a:t>.</a:t>
            </a:r>
          </a:p>
          <a:p>
            <a:r>
              <a:rPr lang="ru-RU" sz="4000" dirty="0" smtClean="0">
                <a:latin typeface="Candara" pitchFamily="34" charset="0"/>
              </a:rPr>
              <a:t>В </a:t>
            </a:r>
            <a:r>
              <a:rPr lang="ru-RU" sz="4000" dirty="0" err="1" smtClean="0">
                <a:latin typeface="Candara" pitchFamily="34" charset="0"/>
              </a:rPr>
              <a:t>обрядовості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віруваннях</a:t>
            </a:r>
            <a:r>
              <a:rPr lang="ru-RU" sz="4000" dirty="0" smtClean="0">
                <a:latin typeface="Candara" pitchFamily="34" charset="0"/>
              </a:rPr>
              <a:t> та </a:t>
            </a:r>
            <a:r>
              <a:rPr lang="ru-RU" sz="4000" dirty="0" err="1" smtClean="0">
                <a:latin typeface="Candara" pitchFamily="34" charset="0"/>
              </a:rPr>
              <a:t>повір'ях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українців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важливу</a:t>
            </a:r>
            <a:r>
              <a:rPr lang="ru-RU" sz="4000" dirty="0" smtClean="0">
                <a:latin typeface="Candara" pitchFamily="34" charset="0"/>
              </a:rPr>
              <a:t> роль </a:t>
            </a:r>
            <a:r>
              <a:rPr lang="ru-RU" sz="4000" dirty="0" err="1" smtClean="0">
                <a:latin typeface="Candara" pitchFamily="34" charset="0"/>
              </a:rPr>
              <a:t>відігравав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він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супроводив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людину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від</a:t>
            </a:r>
            <a:r>
              <a:rPr lang="ru-RU" sz="4000" dirty="0" smtClean="0">
                <a:latin typeface="Candara" pitchFamily="34" charset="0"/>
              </a:rPr>
              <a:t> дня </a:t>
            </a:r>
            <a:r>
              <a:rPr lang="ru-RU" sz="4000" dirty="0" err="1" smtClean="0">
                <a:latin typeface="Candara" pitchFamily="34" charset="0"/>
              </a:rPr>
              <a:t>народження</a:t>
            </a:r>
            <a:r>
              <a:rPr lang="ru-RU" sz="4000" dirty="0" smtClean="0">
                <a:latin typeface="Candara" pitchFamily="34" charset="0"/>
              </a:rPr>
              <a:t> до </a:t>
            </a:r>
            <a:r>
              <a:rPr lang="ru-RU" sz="4000" dirty="0" err="1" smtClean="0">
                <a:latin typeface="Candara" pitchFamily="34" charset="0"/>
              </a:rPr>
              <a:t>смерті</a:t>
            </a:r>
            <a:r>
              <a:rPr lang="ru-RU" sz="4000" dirty="0" smtClean="0">
                <a:latin typeface="Candara" pitchFamily="34" charset="0"/>
              </a:rPr>
              <a:t>. «В </a:t>
            </a:r>
            <a:r>
              <a:rPr lang="ru-RU" sz="4000" dirty="0" err="1" smtClean="0">
                <a:latin typeface="Candara" pitchFamily="34" charset="0"/>
              </a:rPr>
              <a:t>житті</a:t>
            </a:r>
            <a:r>
              <a:rPr lang="ru-RU" sz="4000" dirty="0" smtClean="0">
                <a:latin typeface="Candara" pitchFamily="34" charset="0"/>
              </a:rPr>
              <a:t> —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усьому</a:t>
            </a:r>
            <a:r>
              <a:rPr lang="ru-RU" sz="4000" dirty="0" smtClean="0">
                <a:latin typeface="Candara" pitchFamily="34" charset="0"/>
              </a:rPr>
              <a:t> голова», — говорили в </a:t>
            </a:r>
            <a:r>
              <a:rPr lang="ru-RU" sz="4000" dirty="0" err="1" smtClean="0">
                <a:latin typeface="Candara" pitchFamily="34" charset="0"/>
              </a:rPr>
              <a:t>народі</a:t>
            </a:r>
            <a:r>
              <a:rPr lang="ru-RU" sz="4000" dirty="0" smtClean="0">
                <a:latin typeface="Candara" pitchFamily="34" charset="0"/>
              </a:rPr>
              <a:t>. З </a:t>
            </a:r>
            <a:r>
              <a:rPr lang="ru-RU" sz="4000" dirty="0" err="1" smtClean="0">
                <a:latin typeface="Candara" pitchFamily="34" charset="0"/>
              </a:rPr>
              <a:t>хлібом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батько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запрошував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хрестини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хлібом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йшли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свататися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запрошували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на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весілля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коровай</a:t>
            </a:r>
            <a:r>
              <a:rPr lang="ru-RU" sz="4000" dirty="0" smtClean="0">
                <a:latin typeface="Candara" pitchFamily="34" charset="0"/>
              </a:rPr>
              <a:t> у </a:t>
            </a:r>
            <a:r>
              <a:rPr lang="ru-RU" sz="4000" dirty="0" err="1" smtClean="0">
                <a:latin typeface="Candara" pitchFamily="34" charset="0"/>
              </a:rPr>
              <a:t>весільному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обряді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грав</a:t>
            </a:r>
            <a:r>
              <a:rPr lang="ru-RU" sz="4000" dirty="0" smtClean="0">
                <a:latin typeface="Candara" pitchFamily="34" charset="0"/>
              </a:rPr>
              <a:t> одну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основних</a:t>
            </a:r>
            <a:r>
              <a:rPr lang="ru-RU" sz="4000" dirty="0" smtClean="0">
                <a:latin typeface="Candara" pitchFamily="34" charset="0"/>
              </a:rPr>
              <a:t> ролей, </a:t>
            </a:r>
            <a:r>
              <a:rPr lang="ru-RU" sz="4000" dirty="0" err="1" smtClean="0">
                <a:latin typeface="Candara" pitchFamily="34" charset="0"/>
              </a:rPr>
              <a:t>хлібом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мати</a:t>
            </a:r>
            <a:r>
              <a:rPr lang="ru-RU" sz="4000" dirty="0" smtClean="0">
                <a:latin typeface="Candara" pitchFamily="34" charset="0"/>
              </a:rPr>
              <a:t> благословляла </a:t>
            </a:r>
            <a:r>
              <a:rPr lang="ru-RU" sz="4000" dirty="0" err="1" smtClean="0">
                <a:latin typeface="Candara" pitchFamily="34" charset="0"/>
              </a:rPr>
              <a:t>молодих</a:t>
            </a:r>
            <a:r>
              <a:rPr lang="ru-RU" sz="4000" dirty="0" smtClean="0">
                <a:latin typeface="Candara" pitchFamily="34" charset="0"/>
              </a:rPr>
              <a:t> до </a:t>
            </a:r>
            <a:r>
              <a:rPr lang="ru-RU" sz="4000" dirty="0" err="1" smtClean="0">
                <a:latin typeface="Candara" pitchFamily="34" charset="0"/>
              </a:rPr>
              <a:t>вінця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ним </a:t>
            </a:r>
            <a:r>
              <a:rPr lang="ru-RU" sz="4000" dirty="0" err="1" smtClean="0">
                <a:latin typeface="Candara" pitchFamily="34" charset="0"/>
              </a:rPr>
              <a:t>зустрічала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хлібом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сіллю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вітали</a:t>
            </a:r>
            <a:r>
              <a:rPr lang="ru-RU" sz="4000" dirty="0" smtClean="0">
                <a:latin typeface="Candara" pitchFamily="34" charset="0"/>
              </a:rPr>
              <a:t> гостей, на </a:t>
            </a:r>
            <a:r>
              <a:rPr lang="ru-RU" sz="4000" dirty="0" err="1" smtClean="0">
                <a:latin typeface="Candara" pitchFamily="34" charset="0"/>
              </a:rPr>
              <a:t>домовині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померлого</a:t>
            </a:r>
            <a:r>
              <a:rPr lang="ru-RU" sz="4000" dirty="0" smtClean="0">
                <a:latin typeface="Candara" pitchFamily="34" charset="0"/>
              </a:rPr>
              <a:t> клали </a:t>
            </a:r>
            <a:r>
              <a:rPr lang="ru-RU" sz="4000" dirty="0" err="1" smtClean="0">
                <a:latin typeface="Candara" pitchFamily="34" charset="0"/>
              </a:rPr>
              <a:t>загорнутий</a:t>
            </a:r>
            <a:r>
              <a:rPr lang="ru-RU" sz="4000" dirty="0" smtClean="0">
                <a:latin typeface="Candara" pitchFamily="34" charset="0"/>
              </a:rPr>
              <a:t> в рушник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прощання</a:t>
            </a:r>
            <a:r>
              <a:rPr lang="ru-RU" sz="4000" dirty="0" smtClean="0">
                <a:latin typeface="Candara" pitchFamily="34" charset="0"/>
              </a:rPr>
              <a:t>. У перший день </a:t>
            </a:r>
            <a:r>
              <a:rPr lang="ru-RU" sz="4000" dirty="0" err="1" smtClean="0">
                <a:latin typeface="Candara" pitchFamily="34" charset="0"/>
              </a:rPr>
              <a:t>сівби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господар</a:t>
            </a:r>
            <a:r>
              <a:rPr lang="ru-RU" sz="4000" dirty="0" smtClean="0">
                <a:latin typeface="Candara" pitchFamily="34" charset="0"/>
              </a:rPr>
              <a:t> клав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сіллю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межі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щоб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добрий</a:t>
            </a:r>
            <a:r>
              <a:rPr lang="ru-RU" sz="4000" dirty="0" smtClean="0">
                <a:latin typeface="Candara" pitchFamily="34" charset="0"/>
              </a:rPr>
              <a:t> урожай. При </a:t>
            </a:r>
            <a:r>
              <a:rPr lang="ru-RU" sz="4000" dirty="0" err="1" smtClean="0">
                <a:latin typeface="Candara" pitchFamily="34" charset="0"/>
              </a:rPr>
              <a:t>переході</a:t>
            </a:r>
            <a:r>
              <a:rPr lang="ru-RU" sz="4000" dirty="0" smtClean="0">
                <a:latin typeface="Candara" pitchFamily="34" charset="0"/>
              </a:rPr>
              <a:t> до </a:t>
            </a:r>
            <a:r>
              <a:rPr lang="ru-RU" sz="4000" dirty="0" err="1" smtClean="0">
                <a:latin typeface="Candara" pitchFamily="34" charset="0"/>
              </a:rPr>
              <a:t>нової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хати</a:t>
            </a:r>
            <a:r>
              <a:rPr lang="ru-RU" sz="4000" dirty="0" smtClean="0">
                <a:latin typeface="Candara" pitchFamily="34" charset="0"/>
              </a:rPr>
              <a:t> на </a:t>
            </a:r>
            <a:r>
              <a:rPr lang="ru-RU" sz="4000" dirty="0" err="1" smtClean="0">
                <a:latin typeface="Candara" pitchFamily="34" charset="0"/>
              </a:rPr>
              <a:t>ніч</a:t>
            </a:r>
            <a:r>
              <a:rPr lang="ru-RU" sz="4000" dirty="0" smtClean="0">
                <a:latin typeface="Candara" pitchFamily="34" charset="0"/>
              </a:rPr>
              <a:t> клали в </a:t>
            </a:r>
            <a:r>
              <a:rPr lang="ru-RU" sz="4000" dirty="0" err="1" smtClean="0">
                <a:latin typeface="Candara" pitchFamily="34" charset="0"/>
              </a:rPr>
              <a:t>ній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, </a:t>
            </a:r>
            <a:r>
              <a:rPr lang="ru-RU" sz="4000" dirty="0" err="1" smtClean="0">
                <a:latin typeface="Candara" pitchFamily="34" charset="0"/>
              </a:rPr>
              <a:t>сіль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і</a:t>
            </a:r>
            <a:r>
              <a:rPr lang="ru-RU" sz="4000" dirty="0" smtClean="0">
                <a:latin typeface="Candara" pitchFamily="34" charset="0"/>
              </a:rPr>
              <a:t> жито. У перший день </a:t>
            </a:r>
            <a:r>
              <a:rPr lang="ru-RU" sz="4000" dirty="0" err="1" smtClean="0">
                <a:latin typeface="Candara" pitchFamily="34" charset="0"/>
              </a:rPr>
              <a:t>новосілля</a:t>
            </a:r>
            <a:r>
              <a:rPr lang="ru-RU" sz="4000" dirty="0" smtClean="0">
                <a:latin typeface="Candara" pitchFamily="34" charset="0"/>
              </a:rPr>
              <a:t> в хату вносили </a:t>
            </a:r>
            <a:r>
              <a:rPr lang="ru-RU" sz="4000" dirty="0" err="1" smtClean="0">
                <a:latin typeface="Candara" pitchFamily="34" charset="0"/>
              </a:rPr>
              <a:t>діжу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тістом</a:t>
            </a:r>
            <a:r>
              <a:rPr lang="ru-RU" sz="4000" dirty="0" smtClean="0">
                <a:latin typeface="Candara" pitchFamily="34" charset="0"/>
              </a:rPr>
              <a:t>. На </a:t>
            </a:r>
            <a:r>
              <a:rPr lang="ru-RU" sz="4000" dirty="0" err="1" smtClean="0">
                <a:latin typeface="Candara" pitchFamily="34" charset="0"/>
              </a:rPr>
              <a:t>Бойківщині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був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звичай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класти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хліб</a:t>
            </a:r>
            <a:r>
              <a:rPr lang="ru-RU" sz="4000" dirty="0" smtClean="0">
                <a:latin typeface="Candara" pitchFamily="34" charset="0"/>
              </a:rPr>
              <a:t> у фундамент при </a:t>
            </a:r>
            <a:r>
              <a:rPr lang="ru-RU" sz="4000" dirty="0" err="1" smtClean="0">
                <a:latin typeface="Candara" pitchFamily="34" charset="0"/>
              </a:rPr>
              <a:t>закладанні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підвалин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нової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хати</a:t>
            </a:r>
            <a:r>
              <a:rPr lang="ru-RU" sz="4000" dirty="0" smtClean="0">
                <a:latin typeface="Candara" pitchFamily="34" charset="0"/>
              </a:rPr>
              <a:t> (для </a:t>
            </a:r>
            <a:r>
              <a:rPr lang="ru-RU" sz="4000" dirty="0" err="1" smtClean="0">
                <a:latin typeface="Candara" pitchFamily="34" charset="0"/>
              </a:rPr>
              <a:t>забезпечення</a:t>
            </a:r>
            <a:r>
              <a:rPr lang="ru-RU" sz="4000" dirty="0" smtClean="0">
                <a:latin typeface="Candara" pitchFamily="34" charset="0"/>
              </a:rPr>
              <a:t> </a:t>
            </a:r>
            <a:r>
              <a:rPr lang="ru-RU" sz="4000" dirty="0" err="1" smtClean="0">
                <a:latin typeface="Candara" pitchFamily="34" charset="0"/>
              </a:rPr>
              <a:t>добробуту</a:t>
            </a:r>
            <a:r>
              <a:rPr lang="ru-RU" sz="4000" dirty="0" smtClean="0">
                <a:latin typeface="Candara" pitchFamily="34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5d489836-39a7-da8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246312"/>
            <a:ext cx="3657600" cy="32194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ndara" pitchFamily="34" charset="0"/>
              </a:rPr>
              <a:t>5. </a:t>
            </a:r>
            <a:r>
              <a:rPr lang="ru-RU" sz="2800" b="1" dirty="0" err="1" smtClean="0">
                <a:latin typeface="Candara" pitchFamily="34" charset="0"/>
              </a:rPr>
              <a:t>Народні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повір'я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>
                <a:latin typeface="Candara" pitchFamily="34" charset="0"/>
              </a:rPr>
              <a:t>Ряд </a:t>
            </a:r>
            <a:r>
              <a:rPr lang="ru-RU" dirty="0" err="1" smtClean="0">
                <a:latin typeface="Candara" pitchFamily="34" charset="0"/>
              </a:rPr>
              <a:t>повір'їв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стосувався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новосілля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спорудження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житла</a:t>
            </a:r>
            <a:r>
              <a:rPr lang="ru-RU" dirty="0" smtClean="0">
                <a:latin typeface="Candara" pitchFamily="34" charset="0"/>
              </a:rPr>
              <a:t>. Перед </a:t>
            </a:r>
            <a:r>
              <a:rPr lang="ru-RU" dirty="0" err="1" smtClean="0">
                <a:latin typeface="Candara" pitchFamily="34" charset="0"/>
              </a:rPr>
              <a:t>тим</a:t>
            </a:r>
            <a:r>
              <a:rPr lang="ru-RU" dirty="0" smtClean="0">
                <a:latin typeface="Candara" pitchFamily="34" charset="0"/>
              </a:rPr>
              <a:t>, як </a:t>
            </a:r>
            <a:r>
              <a:rPr lang="ru-RU" dirty="0" err="1" smtClean="0">
                <a:latin typeface="Candara" pitchFamily="34" charset="0"/>
              </a:rPr>
              <a:t>увійти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нову</a:t>
            </a:r>
            <a:r>
              <a:rPr lang="ru-RU" dirty="0" smtClean="0">
                <a:latin typeface="Candara" pitchFamily="34" charset="0"/>
              </a:rPr>
              <a:t> хату, впускали </a:t>
            </a:r>
            <a:r>
              <a:rPr lang="ru-RU" dirty="0" err="1" smtClean="0">
                <a:latin typeface="Candara" pitchFamily="34" charset="0"/>
              </a:rPr>
              <a:t>туди</a:t>
            </a:r>
            <a:r>
              <a:rPr lang="ru-RU" dirty="0" smtClean="0">
                <a:latin typeface="Candara" pitchFamily="34" charset="0"/>
              </a:rPr>
              <a:t> курку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півня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або</a:t>
            </a:r>
            <a:r>
              <a:rPr lang="ru-RU" dirty="0" smtClean="0">
                <a:latin typeface="Candara" pitchFamily="34" charset="0"/>
              </a:rPr>
              <a:t> собаку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кота (</a:t>
            </a:r>
            <a:r>
              <a:rPr lang="ru-RU" dirty="0" err="1" smtClean="0">
                <a:latin typeface="Candara" pitchFamily="34" charset="0"/>
              </a:rPr>
              <a:t>щоб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першою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сконала</a:t>
            </a:r>
            <a:r>
              <a:rPr lang="ru-RU" dirty="0" smtClean="0">
                <a:latin typeface="Candara" pitchFamily="34" charset="0"/>
              </a:rPr>
              <a:t> та </a:t>
            </a:r>
            <a:r>
              <a:rPr lang="ru-RU" dirty="0" err="1" smtClean="0">
                <a:latin typeface="Candara" pitchFamily="34" charset="0"/>
              </a:rPr>
              <a:t>істота</a:t>
            </a:r>
            <a:r>
              <a:rPr lang="ru-RU" dirty="0" smtClean="0">
                <a:latin typeface="Candara" pitchFamily="34" charset="0"/>
              </a:rPr>
              <a:t>, яка </a:t>
            </a:r>
            <a:r>
              <a:rPr lang="ru-RU" dirty="0" err="1" smtClean="0">
                <a:latin typeface="Candara" pitchFamily="34" charset="0"/>
              </a:rPr>
              <a:t>першою</a:t>
            </a:r>
            <a:r>
              <a:rPr lang="ru-RU" dirty="0" smtClean="0">
                <a:latin typeface="Candara" pitchFamily="34" charset="0"/>
              </a:rPr>
              <a:t> переступить </a:t>
            </a:r>
            <a:r>
              <a:rPr lang="ru-RU" dirty="0" err="1" smtClean="0">
                <a:latin typeface="Candara" pitchFamily="34" charset="0"/>
              </a:rPr>
              <a:t>поріг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нової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хати</a:t>
            </a:r>
            <a:r>
              <a:rPr lang="ru-RU" dirty="0" smtClean="0">
                <a:latin typeface="Candara" pitchFamily="34" charset="0"/>
              </a:rPr>
              <a:t>). При </a:t>
            </a:r>
            <a:r>
              <a:rPr lang="ru-RU" dirty="0" err="1" smtClean="0">
                <a:latin typeface="Candara" pitchFamily="34" charset="0"/>
              </a:rPr>
              <a:t>будівництві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житла</a:t>
            </a:r>
            <a:r>
              <a:rPr lang="ru-RU" dirty="0" smtClean="0">
                <a:latin typeface="Candara" pitchFamily="34" charset="0"/>
              </a:rPr>
              <a:t> не </a:t>
            </a:r>
            <a:r>
              <a:rPr lang="ru-RU" dirty="0" err="1" smtClean="0">
                <a:latin typeface="Candara" pitchFamily="34" charset="0"/>
              </a:rPr>
              <a:t>використовували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поваленого</a:t>
            </a:r>
            <a:r>
              <a:rPr lang="ru-RU" dirty="0" smtClean="0">
                <a:latin typeface="Candara" pitchFamily="34" charset="0"/>
              </a:rPr>
              <a:t> бурею дерева (за </a:t>
            </a:r>
            <a:r>
              <a:rPr lang="ru-RU" dirty="0" err="1" smtClean="0">
                <a:latin typeface="Candara" pitchFamily="34" charset="0"/>
              </a:rPr>
              <a:t>повір'ям</a:t>
            </a:r>
            <a:r>
              <a:rPr lang="ru-RU" dirty="0" smtClean="0">
                <a:latin typeface="Candara" pitchFamily="34" charset="0"/>
              </a:rPr>
              <a:t>, буря — </a:t>
            </a:r>
            <a:r>
              <a:rPr lang="ru-RU" dirty="0" err="1" smtClean="0">
                <a:latin typeface="Candara" pitchFamily="34" charset="0"/>
              </a:rPr>
              <a:t>дія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злих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духів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повалене</a:t>
            </a:r>
            <a:r>
              <a:rPr lang="ru-RU" dirty="0" smtClean="0">
                <a:latin typeface="Candara" pitchFamily="34" charset="0"/>
              </a:rPr>
              <a:t> дерево приносить лихо).</a:t>
            </a:r>
          </a:p>
          <a:p>
            <a:r>
              <a:rPr lang="ru-RU" dirty="0" err="1" smtClean="0">
                <a:latin typeface="Candara" pitchFamily="34" charset="0"/>
              </a:rPr>
              <a:t>Частина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народних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повір'їв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пов'язувалася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хатнім</a:t>
            </a:r>
            <a:r>
              <a:rPr lang="ru-RU" dirty="0" smtClean="0">
                <a:latin typeface="Candara" pitchFamily="34" charset="0"/>
              </a:rPr>
              <a:t> порогом, </a:t>
            </a:r>
            <a:r>
              <a:rPr lang="ru-RU" dirty="0" err="1" smtClean="0">
                <a:latin typeface="Candara" pitchFamily="34" charset="0"/>
              </a:rPr>
              <a:t>піччю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покуттю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тощо</a:t>
            </a:r>
            <a:r>
              <a:rPr lang="ru-RU" dirty="0" smtClean="0">
                <a:latin typeface="Candara" pitchFamily="34" charset="0"/>
              </a:rPr>
              <a:t>. Так, через </a:t>
            </a:r>
            <a:r>
              <a:rPr lang="ru-RU" dirty="0" err="1" smtClean="0">
                <a:latin typeface="Candara" pitchFamily="34" charset="0"/>
              </a:rPr>
              <a:t>поріг</a:t>
            </a:r>
            <a:r>
              <a:rPr lang="ru-RU" dirty="0" smtClean="0">
                <a:latin typeface="Candara" pitchFamily="34" charset="0"/>
              </a:rPr>
              <a:t> не </a:t>
            </a:r>
            <a:r>
              <a:rPr lang="ru-RU" dirty="0" err="1" smtClean="0">
                <a:latin typeface="Candara" pitchFamily="34" charset="0"/>
              </a:rPr>
              <a:t>можна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вітатися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Піч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вважалася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місцем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перебування</a:t>
            </a:r>
            <a:r>
              <a:rPr lang="ru-RU" dirty="0" smtClean="0">
                <a:latin typeface="Candara" pitchFamily="34" charset="0"/>
              </a:rPr>
              <a:t> домовика. </a:t>
            </a:r>
            <a:r>
              <a:rPr lang="ru-RU" dirty="0" err="1" smtClean="0">
                <a:latin typeface="Candara" pitchFamily="34" charset="0"/>
              </a:rPr>
              <a:t>Покуть</a:t>
            </a:r>
            <a:r>
              <a:rPr lang="ru-RU" dirty="0" smtClean="0">
                <a:latin typeface="Candara" pitchFamily="34" charset="0"/>
              </a:rPr>
              <a:t> — </a:t>
            </a:r>
            <a:r>
              <a:rPr lang="ru-RU" dirty="0" err="1" smtClean="0">
                <a:latin typeface="Candara" pitchFamily="34" charset="0"/>
              </a:rPr>
              <a:t>це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почесне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місце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нього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садовили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завжди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поважну</a:t>
            </a:r>
            <a:r>
              <a:rPr lang="ru-RU" dirty="0" smtClean="0">
                <a:latin typeface="Candara" pitchFamily="34" charset="0"/>
              </a:rPr>
              <a:t> особу, гостя; в </a:t>
            </a:r>
            <a:r>
              <a:rPr lang="ru-RU" dirty="0" err="1" smtClean="0">
                <a:latin typeface="Candara" pitchFamily="34" charset="0"/>
              </a:rPr>
              <a:t>різдвяну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ніч</a:t>
            </a:r>
            <a:r>
              <a:rPr lang="ru-RU" dirty="0" smtClean="0">
                <a:latin typeface="Candara" pitchFamily="34" charset="0"/>
              </a:rPr>
              <a:t> на </a:t>
            </a:r>
            <a:r>
              <a:rPr lang="ru-RU" dirty="0" err="1" smtClean="0">
                <a:latin typeface="Candara" pitchFamily="34" charset="0"/>
              </a:rPr>
              <a:t>покуті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залишали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кутю</a:t>
            </a:r>
            <a:r>
              <a:rPr lang="ru-RU" dirty="0" smtClean="0">
                <a:latin typeface="Candara" pitchFamily="34" charset="0"/>
              </a:rPr>
              <a:t>, вечерю.</a:t>
            </a:r>
          </a:p>
          <a:p>
            <a:r>
              <a:rPr lang="ru-RU" dirty="0" err="1" smtClean="0">
                <a:latin typeface="Candara" pitchFamily="34" charset="0"/>
              </a:rPr>
              <a:t>Українська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демонологія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розвивалася</a:t>
            </a:r>
            <a:r>
              <a:rPr lang="ru-RU" dirty="0" smtClean="0">
                <a:latin typeface="Candara" pitchFamily="34" charset="0"/>
              </a:rPr>
              <a:t> у </a:t>
            </a:r>
            <a:r>
              <a:rPr lang="ru-RU" dirty="0" err="1" smtClean="0">
                <a:latin typeface="Candara" pitchFamily="34" charset="0"/>
              </a:rPr>
              <a:t>тісному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зв'язку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демонологією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сусідніх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народів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Наприклад</a:t>
            </a:r>
            <a:r>
              <a:rPr lang="ru-RU" dirty="0" smtClean="0">
                <a:latin typeface="Candara" pitchFamily="34" charset="0"/>
              </a:rPr>
              <a:t>, в </a:t>
            </a:r>
            <a:r>
              <a:rPr lang="ru-RU" dirty="0" err="1" smtClean="0">
                <a:latin typeface="Candara" pitchFamily="34" charset="0"/>
              </a:rPr>
              <a:t>українському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фольклорі</a:t>
            </a:r>
            <a:r>
              <a:rPr lang="ru-RU" dirty="0" smtClean="0">
                <a:latin typeface="Candara" pitchFamily="34" charset="0"/>
              </a:rPr>
              <a:t>, як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російському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білоруському</a:t>
            </a:r>
            <a:r>
              <a:rPr lang="ru-RU" dirty="0" smtClean="0">
                <a:latin typeface="Candara" pitchFamily="34" charset="0"/>
              </a:rPr>
              <a:t> та </a:t>
            </a:r>
            <a:r>
              <a:rPr lang="ru-RU" dirty="0" err="1" smtClean="0">
                <a:latin typeface="Candara" pitchFamily="34" charset="0"/>
              </a:rPr>
              <a:t>молдавському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чорт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завжди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волохатий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рогатий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хвостатий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чорний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живе</a:t>
            </a:r>
            <a:r>
              <a:rPr lang="ru-RU" dirty="0" smtClean="0">
                <a:latin typeface="Candara" pitchFamily="34" charset="0"/>
              </a:rPr>
              <a:t> в кущах </a:t>
            </a:r>
            <a:r>
              <a:rPr lang="ru-RU" dirty="0" err="1" smtClean="0">
                <a:latin typeface="Candara" pitchFamily="34" charset="0"/>
              </a:rPr>
              <a:t>або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руїнах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будов</a:t>
            </a:r>
            <a:r>
              <a:rPr lang="ru-RU" dirty="0" smtClean="0">
                <a:latin typeface="Candara" pitchFamily="34" charset="0"/>
              </a:rPr>
              <a:t>; </a:t>
            </a:r>
            <a:r>
              <a:rPr lang="ru-RU" dirty="0" err="1" smtClean="0">
                <a:latin typeface="Candara" pitchFamily="34" charset="0"/>
              </a:rPr>
              <a:t>він</a:t>
            </a:r>
            <a:r>
              <a:rPr lang="ru-RU" dirty="0" smtClean="0">
                <a:latin typeface="Candara" pitchFamily="34" charset="0"/>
              </a:rPr>
              <a:t> часто </a:t>
            </a:r>
            <a:r>
              <a:rPr lang="ru-RU" dirty="0" err="1" smtClean="0">
                <a:latin typeface="Candara" pitchFamily="34" charset="0"/>
              </a:rPr>
              <a:t>буває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об'єктом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глузувань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r>
              <a:rPr lang="ru-RU" dirty="0" err="1" smtClean="0">
                <a:latin typeface="Candara" pitchFamily="34" charset="0"/>
              </a:rPr>
              <a:t>Українці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вірили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існування</a:t>
            </a:r>
            <a:r>
              <a:rPr lang="ru-RU" dirty="0" smtClean="0">
                <a:latin typeface="Candara" pitchFamily="34" charset="0"/>
              </a:rPr>
              <a:t> русалок. Русалками (</a:t>
            </a:r>
            <a:r>
              <a:rPr lang="ru-RU" dirty="0" err="1" smtClean="0">
                <a:latin typeface="Candara" pitchFamily="34" charset="0"/>
              </a:rPr>
              <a:t>нявками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мавками</a:t>
            </a:r>
            <a:r>
              <a:rPr lang="ru-RU" dirty="0" smtClean="0">
                <a:latin typeface="Candara" pitchFamily="34" charset="0"/>
              </a:rPr>
              <a:t>) </a:t>
            </a:r>
            <a:r>
              <a:rPr lang="ru-RU" dirty="0" err="1" smtClean="0">
                <a:latin typeface="Candara" pitchFamily="34" charset="0"/>
              </a:rPr>
              <a:t>вважалися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дівчата-утоплениці</a:t>
            </a:r>
            <a:r>
              <a:rPr lang="ru-RU" dirty="0" smtClean="0">
                <a:latin typeface="Candara" pitchFamily="34" charset="0"/>
              </a:rPr>
              <a:t>, а в </a:t>
            </a:r>
            <a:r>
              <a:rPr lang="ru-RU" dirty="0" err="1" smtClean="0">
                <a:latin typeface="Candara" pitchFamily="34" charset="0"/>
              </a:rPr>
              <a:t>деяких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місцевостях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що</a:t>
            </a:r>
            <a:r>
              <a:rPr lang="ru-RU" dirty="0" smtClean="0">
                <a:latin typeface="Candara" pitchFamily="34" charset="0"/>
              </a:rPr>
              <a:t> померли на </a:t>
            </a:r>
            <a:r>
              <a:rPr lang="ru-RU" dirty="0" err="1" smtClean="0">
                <a:latin typeface="Candara" pitchFamily="34" charset="0"/>
              </a:rPr>
              <a:t>трійцю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або</a:t>
            </a:r>
            <a:r>
              <a:rPr lang="ru-RU" dirty="0" smtClean="0">
                <a:latin typeface="Candara" pitchFamily="34" charset="0"/>
              </a:rPr>
              <a:t> не </a:t>
            </a:r>
            <a:r>
              <a:rPr lang="ru-RU" dirty="0" err="1" smtClean="0">
                <a:latin typeface="Candara" pitchFamily="34" charset="0"/>
              </a:rPr>
              <a:t>охрещеними</a:t>
            </a:r>
            <a:r>
              <a:rPr lang="ru-RU" dirty="0" smtClean="0">
                <a:latin typeface="Candara" pitchFamily="34" charset="0"/>
              </a:rPr>
              <a:t>. Мешкали вони у </a:t>
            </a:r>
            <a:r>
              <a:rPr lang="ru-RU" dirty="0" err="1" smtClean="0">
                <a:latin typeface="Candara" pitchFamily="34" charset="0"/>
              </a:rPr>
              <a:t>воді</a:t>
            </a:r>
            <a:r>
              <a:rPr lang="ru-RU" dirty="0" smtClean="0">
                <a:latin typeface="Candara" pitchFamily="34" charset="0"/>
              </a:rPr>
              <a:t>, а в </a:t>
            </a:r>
            <a:r>
              <a:rPr lang="ru-RU" dirty="0" err="1" smtClean="0">
                <a:latin typeface="Candara" pitchFamily="34" charset="0"/>
              </a:rPr>
              <a:t>певні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часи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збиралися</a:t>
            </a:r>
            <a:r>
              <a:rPr lang="ru-RU" dirty="0" smtClean="0">
                <a:latin typeface="Candara" pitchFamily="34" charset="0"/>
              </a:rPr>
              <a:t> на берегах </a:t>
            </a:r>
            <a:r>
              <a:rPr lang="ru-RU" dirty="0" err="1" smtClean="0">
                <a:latin typeface="Candara" pitchFamily="34" charset="0"/>
              </a:rPr>
              <a:t>річок</a:t>
            </a:r>
            <a:r>
              <a:rPr lang="ru-RU" dirty="0" smtClean="0">
                <a:latin typeface="Candara" pitchFamily="34" charset="0"/>
              </a:rPr>
              <a:t> та озер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принаджували</a:t>
            </a:r>
            <a:r>
              <a:rPr lang="ru-RU" dirty="0" smtClean="0">
                <a:latin typeface="Candara" pitchFamily="34" charset="0"/>
              </a:rPr>
              <a:t> людей, </a:t>
            </a:r>
            <a:r>
              <a:rPr lang="ru-RU" dirty="0" err="1" smtClean="0">
                <a:latin typeface="Candara" pitchFamily="34" charset="0"/>
              </a:rPr>
              <a:t>щоб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залоскотати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утопити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їх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rusalki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1214422"/>
            <a:ext cx="2647938" cy="2544669"/>
          </a:xfrm>
        </p:spPr>
      </p:pic>
      <p:pic>
        <p:nvPicPr>
          <p:cNvPr id="6" name="Рисунок 5" descr="1102070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357694"/>
            <a:ext cx="24765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ndara" pitchFamily="34" charset="0"/>
              </a:rPr>
              <a:t>5. </a:t>
            </a:r>
            <a:r>
              <a:rPr lang="ru-RU" sz="2800" b="1" dirty="0" err="1" smtClean="0">
                <a:latin typeface="Candara" pitchFamily="34" charset="0"/>
              </a:rPr>
              <a:t>Народні</a:t>
            </a:r>
            <a:r>
              <a:rPr lang="ru-RU" sz="2800" b="1" dirty="0" smtClean="0">
                <a:latin typeface="Candara" pitchFamily="34" charset="0"/>
              </a:rPr>
              <a:t> </a:t>
            </a:r>
            <a:r>
              <a:rPr lang="ru-RU" sz="2800" b="1" dirty="0" err="1" smtClean="0">
                <a:latin typeface="Candara" pitchFamily="34" charset="0"/>
              </a:rPr>
              <a:t>повір'я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Candara" pitchFamily="34" charset="0"/>
              </a:rPr>
              <a:t>Існувало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також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чимало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повір'їв</a:t>
            </a:r>
            <a:r>
              <a:rPr lang="ru-RU" dirty="0" smtClean="0">
                <a:latin typeface="Candara" pitchFamily="34" charset="0"/>
              </a:rPr>
              <a:t> про </a:t>
            </a:r>
            <a:r>
              <a:rPr lang="ru-RU" dirty="0" err="1" smtClean="0">
                <a:latin typeface="Candara" pitchFamily="34" charset="0"/>
              </a:rPr>
              <a:t>вовкулаків</a:t>
            </a:r>
            <a:r>
              <a:rPr lang="ru-RU" dirty="0" smtClean="0">
                <a:latin typeface="Candara" pitchFamily="34" charset="0"/>
              </a:rPr>
              <a:t> (</a:t>
            </a:r>
            <a:r>
              <a:rPr lang="ru-RU" dirty="0" err="1" smtClean="0">
                <a:latin typeface="Candara" pitchFamily="34" charset="0"/>
              </a:rPr>
              <a:t>людей-перевертнів</a:t>
            </a:r>
            <a:r>
              <a:rPr lang="ru-RU" dirty="0" smtClean="0">
                <a:latin typeface="Candara" pitchFamily="34" charset="0"/>
              </a:rPr>
              <a:t>), </a:t>
            </a:r>
            <a:r>
              <a:rPr lang="ru-RU" dirty="0" err="1" smtClean="0">
                <a:latin typeface="Candara" pitchFamily="34" charset="0"/>
              </a:rPr>
              <a:t>нечисту</a:t>
            </a:r>
            <a:r>
              <a:rPr lang="ru-RU" dirty="0" smtClean="0">
                <a:latin typeface="Candara" pitchFamily="34" charset="0"/>
              </a:rPr>
              <a:t> силу, </a:t>
            </a:r>
            <a:r>
              <a:rPr lang="ru-RU" dirty="0" err="1" smtClean="0">
                <a:latin typeface="Candara" pitchFamily="34" charset="0"/>
              </a:rPr>
              <a:t>мару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домовиків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водяників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відьом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перелесників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злиднів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упирів</a:t>
            </a:r>
            <a:r>
              <a:rPr lang="ru-RU" dirty="0" smtClean="0">
                <a:latin typeface="Candara" pitchFamily="34" charset="0"/>
              </a:rPr>
              <a:t>. </a:t>
            </a:r>
            <a:r>
              <a:rPr lang="ru-RU" dirty="0" err="1" smtClean="0">
                <a:latin typeface="Candara" pitchFamily="34" charset="0"/>
              </a:rPr>
              <a:t>Вірили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наприклад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що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упирі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виходять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уночі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могил, </a:t>
            </a:r>
            <a:r>
              <a:rPr lang="ru-RU" dirty="0" err="1" smtClean="0">
                <a:latin typeface="Candara" pitchFamily="34" charset="0"/>
              </a:rPr>
              <a:t>нападають</a:t>
            </a:r>
            <a:r>
              <a:rPr lang="ru-RU" dirty="0" smtClean="0">
                <a:latin typeface="Candara" pitchFamily="34" charset="0"/>
              </a:rPr>
              <a:t> на людей, </a:t>
            </a:r>
            <a:r>
              <a:rPr lang="ru-RU" dirty="0" err="1" smtClean="0">
                <a:latin typeface="Candara" pitchFamily="34" charset="0"/>
              </a:rPr>
              <a:t>висмоктують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із</a:t>
            </a:r>
            <a:r>
              <a:rPr lang="ru-RU" dirty="0" smtClean="0">
                <a:latin typeface="Candara" pitchFamily="34" charset="0"/>
              </a:rPr>
              <a:t> них кров. </a:t>
            </a:r>
          </a:p>
          <a:p>
            <a:r>
              <a:rPr lang="ru-RU" dirty="0" err="1" smtClean="0">
                <a:latin typeface="Candara" pitchFamily="34" charset="0"/>
              </a:rPr>
              <a:t>Захист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від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ворожих</a:t>
            </a:r>
            <a:r>
              <a:rPr lang="ru-RU" dirty="0" smtClean="0">
                <a:latin typeface="Candara" pitchFamily="34" charset="0"/>
              </a:rPr>
              <a:t> сил, </a:t>
            </a:r>
            <a:r>
              <a:rPr lang="ru-RU" dirty="0" err="1" smtClean="0">
                <a:latin typeface="Candara" pitchFamily="34" charset="0"/>
              </a:rPr>
              <a:t>зокрема</a:t>
            </a:r>
            <a:r>
              <a:rPr lang="ru-RU" dirty="0" smtClean="0">
                <a:latin typeface="Candara" pitchFamily="34" charset="0"/>
              </a:rPr>
              <a:t> при </a:t>
            </a:r>
            <a:r>
              <a:rPr lang="ru-RU" dirty="0" err="1" smtClean="0">
                <a:latin typeface="Candara" pitchFamily="34" charset="0"/>
              </a:rPr>
              <a:t>лікуванні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вбачали</a:t>
            </a:r>
            <a:r>
              <a:rPr lang="ru-RU" dirty="0" smtClean="0">
                <a:latin typeface="Candara" pitchFamily="34" charset="0"/>
              </a:rPr>
              <a:t> в </a:t>
            </a:r>
            <a:r>
              <a:rPr lang="ru-RU" dirty="0" err="1" smtClean="0">
                <a:latin typeface="Candara" pitchFamily="34" charset="0"/>
              </a:rPr>
              <a:t>різних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магічних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діях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шептанні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заклинанні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виконавцями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яких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виступали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чародії</a:t>
            </a:r>
            <a:r>
              <a:rPr lang="ru-RU" dirty="0" smtClean="0">
                <a:latin typeface="Candara" pitchFamily="34" charset="0"/>
              </a:rPr>
              <a:t> (</a:t>
            </a:r>
            <a:r>
              <a:rPr lang="ru-RU" dirty="0" err="1" smtClean="0">
                <a:latin typeface="Candara" pitchFamily="34" charset="0"/>
              </a:rPr>
              <a:t>чарівники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чарівниці</a:t>
            </a:r>
            <a:r>
              <a:rPr lang="ru-RU" dirty="0" smtClean="0">
                <a:latin typeface="Candara" pitchFamily="34" charset="0"/>
              </a:rPr>
              <a:t>), </a:t>
            </a:r>
            <a:r>
              <a:rPr lang="ru-RU" dirty="0" err="1" smtClean="0">
                <a:latin typeface="Candara" pitchFamily="34" charset="0"/>
              </a:rPr>
              <a:t>тобто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ті</a:t>
            </a:r>
            <a:r>
              <a:rPr lang="ru-RU" dirty="0" smtClean="0">
                <a:latin typeface="Candara" pitchFamily="34" charset="0"/>
              </a:rPr>
              <a:t>, </a:t>
            </a:r>
            <a:r>
              <a:rPr lang="ru-RU" dirty="0" err="1" smtClean="0">
                <a:latin typeface="Candara" pitchFamily="34" charset="0"/>
              </a:rPr>
              <a:t>хто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спілкувався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з</a:t>
            </a:r>
            <a:r>
              <a:rPr lang="ru-RU" dirty="0" smtClean="0">
                <a:latin typeface="Candara" pitchFamily="34" charset="0"/>
              </a:rPr>
              <a:t> нечистою силою. </a:t>
            </a:r>
            <a:r>
              <a:rPr lang="ru-RU" dirty="0" err="1" smtClean="0">
                <a:latin typeface="Candara" pitchFamily="34" charset="0"/>
              </a:rPr>
              <a:t>Близько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чарівників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чарівниць</a:t>
            </a:r>
            <a:r>
              <a:rPr lang="ru-RU" dirty="0" smtClean="0">
                <a:latin typeface="Candara" pitchFamily="34" charset="0"/>
              </a:rPr>
              <a:t> стояли </a:t>
            </a:r>
            <a:r>
              <a:rPr lang="ru-RU" dirty="0" err="1" smtClean="0">
                <a:latin typeface="Candara" pitchFamily="34" charset="0"/>
              </a:rPr>
              <a:t>знахарі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знахарки, </a:t>
            </a:r>
            <a:r>
              <a:rPr lang="ru-RU" dirty="0" err="1" smtClean="0">
                <a:latin typeface="Candara" pitchFamily="34" charset="0"/>
              </a:rPr>
              <a:t>що</a:t>
            </a:r>
            <a:r>
              <a:rPr lang="ru-RU" dirty="0" smtClean="0">
                <a:latin typeface="Candara" pitchFamily="34" charset="0"/>
              </a:rPr>
              <a:t> разом </a:t>
            </a:r>
            <a:r>
              <a:rPr lang="ru-RU" dirty="0" err="1" smtClean="0">
                <a:latin typeface="Candara" pitchFamily="34" charset="0"/>
              </a:rPr>
              <a:t>із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раціональними</a:t>
            </a:r>
            <a:r>
              <a:rPr lang="ru-RU" dirty="0" smtClean="0">
                <a:latin typeface="Candara" pitchFamily="34" charset="0"/>
              </a:rPr>
              <a:t> методами </a:t>
            </a:r>
            <a:r>
              <a:rPr lang="ru-RU" dirty="0" err="1" smtClean="0">
                <a:latin typeface="Candara" pitchFamily="34" charset="0"/>
              </a:rPr>
              <a:t>лікування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вдавалися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й</a:t>
            </a:r>
            <a:r>
              <a:rPr lang="ru-RU" dirty="0" smtClean="0">
                <a:latin typeface="Candara" pitchFamily="34" charset="0"/>
              </a:rPr>
              <a:t> до </a:t>
            </a:r>
            <a:r>
              <a:rPr lang="ru-RU" dirty="0" err="1" smtClean="0">
                <a:latin typeface="Candara" pitchFamily="34" charset="0"/>
              </a:rPr>
              <a:t>магічних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 err="1" smtClean="0">
                <a:latin typeface="Candara" pitchFamily="34" charset="0"/>
              </a:rPr>
              <a:t>прийомів</a:t>
            </a:r>
            <a:r>
              <a:rPr lang="ru-RU" dirty="0" smtClean="0">
                <a:latin typeface="Candar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291620496_5.-divich-vech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692463"/>
            <a:ext cx="3657600" cy="2327148"/>
          </a:xfrm>
        </p:spPr>
      </p:pic>
    </p:spTree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rgbClr val="EFEADD"/>
      </a:lt1>
      <a:dk2>
        <a:srgbClr val="4F271C"/>
      </a:dk2>
      <a:lt2>
        <a:srgbClr val="D9CBAB"/>
      </a:lt2>
      <a:accent1>
        <a:srgbClr val="C32D2E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1761</Words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Народні традиції, звичаї і побут</vt:lpstr>
      <vt:lpstr>1. Основні риси господарського побуту </vt:lpstr>
      <vt:lpstr>  2.Поселення, житло </vt:lpstr>
      <vt:lpstr> 3.Одяг,їжа </vt:lpstr>
      <vt:lpstr>4. Сімейні звичаї та обряди </vt:lpstr>
      <vt:lpstr>4. Сімейні звичаї та обряди</vt:lpstr>
      <vt:lpstr>5. Народні повір'я </vt:lpstr>
      <vt:lpstr>5. Народні повір'я</vt:lpstr>
      <vt:lpstr>5. Народні повір'я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Народні традиції, звичаї і побут</dc:title>
  <dc:creator>User</dc:creator>
  <cp:lastModifiedBy>User</cp:lastModifiedBy>
  <cp:revision>6</cp:revision>
  <dcterms:created xsi:type="dcterms:W3CDTF">2012-12-20T17:55:36Z</dcterms:created>
  <dcterms:modified xsi:type="dcterms:W3CDTF">2012-12-20T18:53:38Z</dcterms:modified>
</cp:coreProperties>
</file>