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4" r:id="rId5"/>
    <p:sldId id="259" r:id="rId6"/>
    <p:sldId id="263" r:id="rId7"/>
    <p:sldId id="262" r:id="rId8"/>
    <p:sldId id="265" r:id="rId9"/>
    <p:sldId id="260"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7E0D9A-BD04-4DBF-8FB3-AC77A5F712F6}"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ru-RU"/>
        </a:p>
      </dgm:t>
    </dgm:pt>
    <dgm:pt modelId="{20546B67-7031-4AEA-AF35-5CAA19D19358}">
      <dgm:prSet phldrT="[Текст]" custT="1"/>
      <dgm:spPr/>
      <dgm:t>
        <a:bodyPr/>
        <a:lstStyle/>
        <a:p>
          <a:r>
            <a:rPr lang="uk-UA" sz="2000" b="1" i="1" dirty="0" smtClean="0"/>
            <a:t>Основні причини проведення операції</a:t>
          </a:r>
          <a:endParaRPr lang="ru-RU" sz="2000" b="1" i="1" dirty="0"/>
        </a:p>
      </dgm:t>
    </dgm:pt>
    <dgm:pt modelId="{93287ED1-C9A8-4BBF-A1AE-5BACCCA0008F}" type="parTrans" cxnId="{831DF465-6B26-4D70-AED6-751AA2EBD820}">
      <dgm:prSet/>
      <dgm:spPr/>
      <dgm:t>
        <a:bodyPr/>
        <a:lstStyle/>
        <a:p>
          <a:endParaRPr lang="ru-RU"/>
        </a:p>
      </dgm:t>
    </dgm:pt>
    <dgm:pt modelId="{7EC5DF65-AA2F-44A9-AC6C-0D55A41CD15C}" type="sibTrans" cxnId="{831DF465-6B26-4D70-AED6-751AA2EBD820}">
      <dgm:prSet/>
      <dgm:spPr/>
      <dgm:t>
        <a:bodyPr/>
        <a:lstStyle/>
        <a:p>
          <a:endParaRPr lang="ru-RU"/>
        </a:p>
      </dgm:t>
    </dgm:pt>
    <dgm:pt modelId="{50F70C85-40C9-480F-BE2E-53ABA34DF6EE}">
      <dgm:prSet/>
      <dgm:spPr/>
      <dgm:t>
        <a:bodyPr/>
        <a:lstStyle/>
        <a:p>
          <a:r>
            <a:rPr lang="uk-UA" dirty="0" smtClean="0"/>
            <a:t>Страх перед СРСР з його постійними планами </a:t>
          </a:r>
          <a:r>
            <a:rPr lang="uk-UA" dirty="0" err="1" smtClean="0"/>
            <a:t>“визволення</a:t>
          </a:r>
          <a:r>
            <a:rPr lang="uk-UA" dirty="0" smtClean="0"/>
            <a:t> західних </a:t>
          </a:r>
          <a:r>
            <a:rPr lang="uk-UA" dirty="0" err="1" smtClean="0"/>
            <a:t>братів”</a:t>
          </a:r>
          <a:r>
            <a:rPr lang="uk-UA" dirty="0" smtClean="0"/>
            <a:t> та змінного кордону внаслідок цього</a:t>
          </a:r>
          <a:endParaRPr lang="ru-RU" dirty="0"/>
        </a:p>
      </dgm:t>
    </dgm:pt>
    <dgm:pt modelId="{100CF407-D418-4AE5-8D1F-2274C0ADCD61}" type="parTrans" cxnId="{A5BAC423-6473-4398-B9F4-94DF3665A08B}">
      <dgm:prSet/>
      <dgm:spPr/>
      <dgm:t>
        <a:bodyPr/>
        <a:lstStyle/>
        <a:p>
          <a:endParaRPr lang="ru-RU"/>
        </a:p>
      </dgm:t>
    </dgm:pt>
    <dgm:pt modelId="{3132C4E9-94E3-4D37-85CD-CD19AEF8A171}" type="sibTrans" cxnId="{A5BAC423-6473-4398-B9F4-94DF3665A08B}">
      <dgm:prSet/>
      <dgm:spPr/>
      <dgm:t>
        <a:bodyPr/>
        <a:lstStyle/>
        <a:p>
          <a:endParaRPr lang="ru-RU"/>
        </a:p>
      </dgm:t>
    </dgm:pt>
    <dgm:pt modelId="{4FDC784C-2FB9-45B3-833B-BE8E80B4817A}">
      <dgm:prSet/>
      <dgm:spPr/>
      <dgm:t>
        <a:bodyPr/>
        <a:lstStyle/>
        <a:p>
          <a:r>
            <a:rPr lang="uk-UA" dirty="0" smtClean="0"/>
            <a:t>Остаточне прагнення асимілювати українців.</a:t>
          </a:r>
          <a:endParaRPr lang="ru-RU" dirty="0"/>
        </a:p>
      </dgm:t>
    </dgm:pt>
    <dgm:pt modelId="{9B6ACDF4-AE2F-4A2D-A57C-1CBF00E73399}" type="parTrans" cxnId="{1637DEE3-F6DB-499C-AD7A-999EB53B819F}">
      <dgm:prSet/>
      <dgm:spPr/>
      <dgm:t>
        <a:bodyPr/>
        <a:lstStyle/>
        <a:p>
          <a:endParaRPr lang="ru-RU"/>
        </a:p>
      </dgm:t>
    </dgm:pt>
    <dgm:pt modelId="{36C15F7F-B155-43DD-9199-6EBD5E98DA53}" type="sibTrans" cxnId="{1637DEE3-F6DB-499C-AD7A-999EB53B819F}">
      <dgm:prSet/>
      <dgm:spPr/>
      <dgm:t>
        <a:bodyPr/>
        <a:lstStyle/>
        <a:p>
          <a:endParaRPr lang="ru-RU"/>
        </a:p>
      </dgm:t>
    </dgm:pt>
    <dgm:pt modelId="{7518AA71-BCAC-4C7E-8838-2569C731D491}" type="pres">
      <dgm:prSet presAssocID="{C37E0D9A-BD04-4DBF-8FB3-AC77A5F712F6}" presName="hierChild1" presStyleCnt="0">
        <dgm:presLayoutVars>
          <dgm:chPref val="1"/>
          <dgm:dir/>
          <dgm:animOne val="branch"/>
          <dgm:animLvl val="lvl"/>
          <dgm:resizeHandles/>
        </dgm:presLayoutVars>
      </dgm:prSet>
      <dgm:spPr/>
      <dgm:t>
        <a:bodyPr/>
        <a:lstStyle/>
        <a:p>
          <a:endParaRPr lang="uk-UA"/>
        </a:p>
      </dgm:t>
    </dgm:pt>
    <dgm:pt modelId="{FB4EACE4-30F5-4376-9E5F-10B00F18BC13}" type="pres">
      <dgm:prSet presAssocID="{20546B67-7031-4AEA-AF35-5CAA19D19358}" presName="hierRoot1" presStyleCnt="0"/>
      <dgm:spPr/>
    </dgm:pt>
    <dgm:pt modelId="{EC44029A-4B5C-490B-8DB9-CEB42AA7DB7E}" type="pres">
      <dgm:prSet presAssocID="{20546B67-7031-4AEA-AF35-5CAA19D19358}" presName="composite" presStyleCnt="0"/>
      <dgm:spPr/>
    </dgm:pt>
    <dgm:pt modelId="{EE8E5AF2-E36E-44E8-AEA7-2EA940BC6E16}" type="pres">
      <dgm:prSet presAssocID="{20546B67-7031-4AEA-AF35-5CAA19D19358}" presName="background" presStyleLbl="node0" presStyleIdx="0" presStyleCnt="1"/>
      <dgm:spPr/>
    </dgm:pt>
    <dgm:pt modelId="{A8B67056-A3B6-4AC1-8174-7809BFB469F0}" type="pres">
      <dgm:prSet presAssocID="{20546B67-7031-4AEA-AF35-5CAA19D19358}" presName="text" presStyleLbl="fgAcc0" presStyleIdx="0" presStyleCnt="1" custScaleY="64686" custLinFactNeighborX="-5373" custLinFactNeighborY="-88464">
        <dgm:presLayoutVars>
          <dgm:chPref val="3"/>
        </dgm:presLayoutVars>
      </dgm:prSet>
      <dgm:spPr/>
      <dgm:t>
        <a:bodyPr/>
        <a:lstStyle/>
        <a:p>
          <a:endParaRPr lang="uk-UA"/>
        </a:p>
      </dgm:t>
    </dgm:pt>
    <dgm:pt modelId="{1A205403-2321-494D-BECA-7FA4515A9F96}" type="pres">
      <dgm:prSet presAssocID="{20546B67-7031-4AEA-AF35-5CAA19D19358}" presName="hierChild2" presStyleCnt="0"/>
      <dgm:spPr/>
    </dgm:pt>
    <dgm:pt modelId="{96172C4E-27D0-4C51-B194-747886DF5950}" type="pres">
      <dgm:prSet presAssocID="{100CF407-D418-4AE5-8D1F-2274C0ADCD61}" presName="Name10" presStyleLbl="parChTrans1D2" presStyleIdx="0" presStyleCnt="2"/>
      <dgm:spPr/>
      <dgm:t>
        <a:bodyPr/>
        <a:lstStyle/>
        <a:p>
          <a:endParaRPr lang="uk-UA"/>
        </a:p>
      </dgm:t>
    </dgm:pt>
    <dgm:pt modelId="{95A8A92C-ED06-4B44-B68E-460CDFEF38B2}" type="pres">
      <dgm:prSet presAssocID="{50F70C85-40C9-480F-BE2E-53ABA34DF6EE}" presName="hierRoot2" presStyleCnt="0"/>
      <dgm:spPr/>
    </dgm:pt>
    <dgm:pt modelId="{92803D1C-16B9-4BFE-91FD-F95E10A40D5E}" type="pres">
      <dgm:prSet presAssocID="{50F70C85-40C9-480F-BE2E-53ABA34DF6EE}" presName="composite2" presStyleCnt="0"/>
      <dgm:spPr/>
    </dgm:pt>
    <dgm:pt modelId="{BE61868D-FF02-46B7-892B-98F59F1BDFBF}" type="pres">
      <dgm:prSet presAssocID="{50F70C85-40C9-480F-BE2E-53ABA34DF6EE}" presName="background2" presStyleLbl="node2" presStyleIdx="0" presStyleCnt="2"/>
      <dgm:spPr/>
    </dgm:pt>
    <dgm:pt modelId="{1789FB33-B161-43A1-AAB9-2B873BFE4F67}" type="pres">
      <dgm:prSet presAssocID="{50F70C85-40C9-480F-BE2E-53ABA34DF6EE}" presName="text2" presStyleLbl="fgAcc2" presStyleIdx="0" presStyleCnt="2" custScaleY="87739">
        <dgm:presLayoutVars>
          <dgm:chPref val="3"/>
        </dgm:presLayoutVars>
      </dgm:prSet>
      <dgm:spPr/>
      <dgm:t>
        <a:bodyPr/>
        <a:lstStyle/>
        <a:p>
          <a:endParaRPr lang="ru-RU"/>
        </a:p>
      </dgm:t>
    </dgm:pt>
    <dgm:pt modelId="{25617740-3214-4064-8648-EF8BC441E332}" type="pres">
      <dgm:prSet presAssocID="{50F70C85-40C9-480F-BE2E-53ABA34DF6EE}" presName="hierChild3" presStyleCnt="0"/>
      <dgm:spPr/>
    </dgm:pt>
    <dgm:pt modelId="{BCBBE29A-28CC-45F6-B605-94EFCF80CC9C}" type="pres">
      <dgm:prSet presAssocID="{9B6ACDF4-AE2F-4A2D-A57C-1CBF00E73399}" presName="Name10" presStyleLbl="parChTrans1D2" presStyleIdx="1" presStyleCnt="2"/>
      <dgm:spPr/>
      <dgm:t>
        <a:bodyPr/>
        <a:lstStyle/>
        <a:p>
          <a:endParaRPr lang="uk-UA"/>
        </a:p>
      </dgm:t>
    </dgm:pt>
    <dgm:pt modelId="{DEC0935A-0F0E-415D-8285-4A246C94DD58}" type="pres">
      <dgm:prSet presAssocID="{4FDC784C-2FB9-45B3-833B-BE8E80B4817A}" presName="hierRoot2" presStyleCnt="0"/>
      <dgm:spPr/>
    </dgm:pt>
    <dgm:pt modelId="{2238C008-32F9-44F2-87C0-1553AE989384}" type="pres">
      <dgm:prSet presAssocID="{4FDC784C-2FB9-45B3-833B-BE8E80B4817A}" presName="composite2" presStyleCnt="0"/>
      <dgm:spPr/>
    </dgm:pt>
    <dgm:pt modelId="{60054B40-BC77-4FCA-AEE0-96EE0B1D5F88}" type="pres">
      <dgm:prSet presAssocID="{4FDC784C-2FB9-45B3-833B-BE8E80B4817A}" presName="background2" presStyleLbl="node2" presStyleIdx="1" presStyleCnt="2"/>
      <dgm:spPr/>
    </dgm:pt>
    <dgm:pt modelId="{7CA12985-F08D-4A81-B8B2-CD9883FBCF9A}" type="pres">
      <dgm:prSet presAssocID="{4FDC784C-2FB9-45B3-833B-BE8E80B4817A}" presName="text2" presStyleLbl="fgAcc2" presStyleIdx="1" presStyleCnt="2" custScaleY="87862">
        <dgm:presLayoutVars>
          <dgm:chPref val="3"/>
        </dgm:presLayoutVars>
      </dgm:prSet>
      <dgm:spPr/>
      <dgm:t>
        <a:bodyPr/>
        <a:lstStyle/>
        <a:p>
          <a:endParaRPr lang="ru-RU"/>
        </a:p>
      </dgm:t>
    </dgm:pt>
    <dgm:pt modelId="{FDB6EBCD-413B-4031-9681-73624D06D8C4}" type="pres">
      <dgm:prSet presAssocID="{4FDC784C-2FB9-45B3-833B-BE8E80B4817A}" presName="hierChild3" presStyleCnt="0"/>
      <dgm:spPr/>
    </dgm:pt>
  </dgm:ptLst>
  <dgm:cxnLst>
    <dgm:cxn modelId="{88E5A347-A63E-41EF-9939-60B007949F14}" type="presOf" srcId="{50F70C85-40C9-480F-BE2E-53ABA34DF6EE}" destId="{1789FB33-B161-43A1-AAB9-2B873BFE4F67}" srcOrd="0" destOrd="0" presId="urn:microsoft.com/office/officeart/2005/8/layout/hierarchy1"/>
    <dgm:cxn modelId="{6B6F0C8F-7EC0-4FE6-903C-9BE9CDE1C7C8}" type="presOf" srcId="{100CF407-D418-4AE5-8D1F-2274C0ADCD61}" destId="{96172C4E-27D0-4C51-B194-747886DF5950}" srcOrd="0" destOrd="0" presId="urn:microsoft.com/office/officeart/2005/8/layout/hierarchy1"/>
    <dgm:cxn modelId="{9BD02819-5C89-4122-A3E0-96D5BA4E6A67}" type="presOf" srcId="{4FDC784C-2FB9-45B3-833B-BE8E80B4817A}" destId="{7CA12985-F08D-4A81-B8B2-CD9883FBCF9A}" srcOrd="0" destOrd="0" presId="urn:microsoft.com/office/officeart/2005/8/layout/hierarchy1"/>
    <dgm:cxn modelId="{A5BAC423-6473-4398-B9F4-94DF3665A08B}" srcId="{20546B67-7031-4AEA-AF35-5CAA19D19358}" destId="{50F70C85-40C9-480F-BE2E-53ABA34DF6EE}" srcOrd="0" destOrd="0" parTransId="{100CF407-D418-4AE5-8D1F-2274C0ADCD61}" sibTransId="{3132C4E9-94E3-4D37-85CD-CD19AEF8A171}"/>
    <dgm:cxn modelId="{831DF465-6B26-4D70-AED6-751AA2EBD820}" srcId="{C37E0D9A-BD04-4DBF-8FB3-AC77A5F712F6}" destId="{20546B67-7031-4AEA-AF35-5CAA19D19358}" srcOrd="0" destOrd="0" parTransId="{93287ED1-C9A8-4BBF-A1AE-5BACCCA0008F}" sibTransId="{7EC5DF65-AA2F-44A9-AC6C-0D55A41CD15C}"/>
    <dgm:cxn modelId="{693A5640-906B-46CD-BC41-6BF07B7FC807}" type="presOf" srcId="{9B6ACDF4-AE2F-4A2D-A57C-1CBF00E73399}" destId="{BCBBE29A-28CC-45F6-B605-94EFCF80CC9C}" srcOrd="0" destOrd="0" presId="urn:microsoft.com/office/officeart/2005/8/layout/hierarchy1"/>
    <dgm:cxn modelId="{CDF2F110-BFB1-4A47-9981-A8C8ABFCFF97}" type="presOf" srcId="{C37E0D9A-BD04-4DBF-8FB3-AC77A5F712F6}" destId="{7518AA71-BCAC-4C7E-8838-2569C731D491}" srcOrd="0" destOrd="0" presId="urn:microsoft.com/office/officeart/2005/8/layout/hierarchy1"/>
    <dgm:cxn modelId="{F9FAFCF6-61F4-4F5A-B263-FFEA50AF8EEE}" type="presOf" srcId="{20546B67-7031-4AEA-AF35-5CAA19D19358}" destId="{A8B67056-A3B6-4AC1-8174-7809BFB469F0}" srcOrd="0" destOrd="0" presId="urn:microsoft.com/office/officeart/2005/8/layout/hierarchy1"/>
    <dgm:cxn modelId="{1637DEE3-F6DB-499C-AD7A-999EB53B819F}" srcId="{20546B67-7031-4AEA-AF35-5CAA19D19358}" destId="{4FDC784C-2FB9-45B3-833B-BE8E80B4817A}" srcOrd="1" destOrd="0" parTransId="{9B6ACDF4-AE2F-4A2D-A57C-1CBF00E73399}" sibTransId="{36C15F7F-B155-43DD-9199-6EBD5E98DA53}"/>
    <dgm:cxn modelId="{04C6DF4E-9905-422F-8809-22362F9B1F14}" type="presParOf" srcId="{7518AA71-BCAC-4C7E-8838-2569C731D491}" destId="{FB4EACE4-30F5-4376-9E5F-10B00F18BC13}" srcOrd="0" destOrd="0" presId="urn:microsoft.com/office/officeart/2005/8/layout/hierarchy1"/>
    <dgm:cxn modelId="{4B575AFD-E4B8-4EEF-B8D9-E2A3DBBA3156}" type="presParOf" srcId="{FB4EACE4-30F5-4376-9E5F-10B00F18BC13}" destId="{EC44029A-4B5C-490B-8DB9-CEB42AA7DB7E}" srcOrd="0" destOrd="0" presId="urn:microsoft.com/office/officeart/2005/8/layout/hierarchy1"/>
    <dgm:cxn modelId="{C50900A7-C97C-49B3-8A1C-EE8C768D0F2F}" type="presParOf" srcId="{EC44029A-4B5C-490B-8DB9-CEB42AA7DB7E}" destId="{EE8E5AF2-E36E-44E8-AEA7-2EA940BC6E16}" srcOrd="0" destOrd="0" presId="urn:microsoft.com/office/officeart/2005/8/layout/hierarchy1"/>
    <dgm:cxn modelId="{BE6A5017-E3A5-4F09-87A1-95793516CB31}" type="presParOf" srcId="{EC44029A-4B5C-490B-8DB9-CEB42AA7DB7E}" destId="{A8B67056-A3B6-4AC1-8174-7809BFB469F0}" srcOrd="1" destOrd="0" presId="urn:microsoft.com/office/officeart/2005/8/layout/hierarchy1"/>
    <dgm:cxn modelId="{E9E497DC-EAF1-425D-B4E8-BA4079AA4AB7}" type="presParOf" srcId="{FB4EACE4-30F5-4376-9E5F-10B00F18BC13}" destId="{1A205403-2321-494D-BECA-7FA4515A9F96}" srcOrd="1" destOrd="0" presId="urn:microsoft.com/office/officeart/2005/8/layout/hierarchy1"/>
    <dgm:cxn modelId="{8459FBDA-DBA8-4A92-846C-2C82B9D72EF2}" type="presParOf" srcId="{1A205403-2321-494D-BECA-7FA4515A9F96}" destId="{96172C4E-27D0-4C51-B194-747886DF5950}" srcOrd="0" destOrd="0" presId="urn:microsoft.com/office/officeart/2005/8/layout/hierarchy1"/>
    <dgm:cxn modelId="{C12C4349-B72B-41CA-88DB-49E5F6BE534C}" type="presParOf" srcId="{1A205403-2321-494D-BECA-7FA4515A9F96}" destId="{95A8A92C-ED06-4B44-B68E-460CDFEF38B2}" srcOrd="1" destOrd="0" presId="urn:microsoft.com/office/officeart/2005/8/layout/hierarchy1"/>
    <dgm:cxn modelId="{F15BC895-31A7-4763-A64B-7878366D1DFA}" type="presParOf" srcId="{95A8A92C-ED06-4B44-B68E-460CDFEF38B2}" destId="{92803D1C-16B9-4BFE-91FD-F95E10A40D5E}" srcOrd="0" destOrd="0" presId="urn:microsoft.com/office/officeart/2005/8/layout/hierarchy1"/>
    <dgm:cxn modelId="{A46BF49E-D230-40A9-9FEA-D9FC676C73DC}" type="presParOf" srcId="{92803D1C-16B9-4BFE-91FD-F95E10A40D5E}" destId="{BE61868D-FF02-46B7-892B-98F59F1BDFBF}" srcOrd="0" destOrd="0" presId="urn:microsoft.com/office/officeart/2005/8/layout/hierarchy1"/>
    <dgm:cxn modelId="{ADAB96FB-5B7C-48FD-A8C9-8A246B988A2B}" type="presParOf" srcId="{92803D1C-16B9-4BFE-91FD-F95E10A40D5E}" destId="{1789FB33-B161-43A1-AAB9-2B873BFE4F67}" srcOrd="1" destOrd="0" presId="urn:microsoft.com/office/officeart/2005/8/layout/hierarchy1"/>
    <dgm:cxn modelId="{FE767528-6418-4018-A7B5-A0A38AA3BE35}" type="presParOf" srcId="{95A8A92C-ED06-4B44-B68E-460CDFEF38B2}" destId="{25617740-3214-4064-8648-EF8BC441E332}" srcOrd="1" destOrd="0" presId="urn:microsoft.com/office/officeart/2005/8/layout/hierarchy1"/>
    <dgm:cxn modelId="{6167D477-ED34-44B9-B81D-B3261054E52D}" type="presParOf" srcId="{1A205403-2321-494D-BECA-7FA4515A9F96}" destId="{BCBBE29A-28CC-45F6-B605-94EFCF80CC9C}" srcOrd="2" destOrd="0" presId="urn:microsoft.com/office/officeart/2005/8/layout/hierarchy1"/>
    <dgm:cxn modelId="{50D84E69-0626-495B-925A-5A678C3C6B50}" type="presParOf" srcId="{1A205403-2321-494D-BECA-7FA4515A9F96}" destId="{DEC0935A-0F0E-415D-8285-4A246C94DD58}" srcOrd="3" destOrd="0" presId="urn:microsoft.com/office/officeart/2005/8/layout/hierarchy1"/>
    <dgm:cxn modelId="{4D2DC095-42A5-4846-8AFF-FEDBF1CCA65D}" type="presParOf" srcId="{DEC0935A-0F0E-415D-8285-4A246C94DD58}" destId="{2238C008-32F9-44F2-87C0-1553AE989384}" srcOrd="0" destOrd="0" presId="urn:microsoft.com/office/officeart/2005/8/layout/hierarchy1"/>
    <dgm:cxn modelId="{5CF937F3-3D5A-4358-8F4B-8ED26496FB36}" type="presParOf" srcId="{2238C008-32F9-44F2-87C0-1553AE989384}" destId="{60054B40-BC77-4FCA-AEE0-96EE0B1D5F88}" srcOrd="0" destOrd="0" presId="urn:microsoft.com/office/officeart/2005/8/layout/hierarchy1"/>
    <dgm:cxn modelId="{F55154C4-1F71-49EF-B91B-F029CE9E4C7E}" type="presParOf" srcId="{2238C008-32F9-44F2-87C0-1553AE989384}" destId="{7CA12985-F08D-4A81-B8B2-CD9883FBCF9A}" srcOrd="1" destOrd="0" presId="urn:microsoft.com/office/officeart/2005/8/layout/hierarchy1"/>
    <dgm:cxn modelId="{CA49986B-B13A-49EB-9739-382A73BBA22F}" type="presParOf" srcId="{DEC0935A-0F0E-415D-8285-4A246C94DD58}" destId="{FDB6EBCD-413B-4031-9681-73624D06D8C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BE29A-28CC-45F6-B605-94EFCF80CC9C}">
      <dsp:nvSpPr>
        <dsp:cNvPr id="0" name=""/>
        <dsp:cNvSpPr/>
      </dsp:nvSpPr>
      <dsp:spPr>
        <a:xfrm>
          <a:off x="2762553" y="797163"/>
          <a:ext cx="1736520" cy="1074276"/>
        </a:xfrm>
        <a:custGeom>
          <a:avLst/>
          <a:gdLst/>
          <a:ahLst/>
          <a:cxnLst/>
          <a:rect l="0" t="0" r="0" b="0"/>
          <a:pathLst>
            <a:path>
              <a:moveTo>
                <a:pt x="0" y="0"/>
              </a:moveTo>
              <a:lnTo>
                <a:pt x="0" y="832309"/>
              </a:lnTo>
              <a:lnTo>
                <a:pt x="1736520" y="832309"/>
              </a:lnTo>
              <a:lnTo>
                <a:pt x="1736520" y="107427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172C4E-27D0-4C51-B194-747886DF5950}">
      <dsp:nvSpPr>
        <dsp:cNvPr id="0" name=""/>
        <dsp:cNvSpPr/>
      </dsp:nvSpPr>
      <dsp:spPr>
        <a:xfrm>
          <a:off x="1306710" y="797163"/>
          <a:ext cx="1455842" cy="1074276"/>
        </a:xfrm>
        <a:custGeom>
          <a:avLst/>
          <a:gdLst/>
          <a:ahLst/>
          <a:cxnLst/>
          <a:rect l="0" t="0" r="0" b="0"/>
          <a:pathLst>
            <a:path>
              <a:moveTo>
                <a:pt x="1455842" y="0"/>
              </a:moveTo>
              <a:lnTo>
                <a:pt x="1455842" y="832309"/>
              </a:lnTo>
              <a:lnTo>
                <a:pt x="0" y="832309"/>
              </a:lnTo>
              <a:lnTo>
                <a:pt x="0" y="107427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8E5AF2-E36E-44E8-AEA7-2EA940BC6E16}">
      <dsp:nvSpPr>
        <dsp:cNvPr id="0" name=""/>
        <dsp:cNvSpPr/>
      </dsp:nvSpPr>
      <dsp:spPr>
        <a:xfrm>
          <a:off x="1456586" y="-275704"/>
          <a:ext cx="2611933" cy="107286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B67056-A3B6-4AC1-8174-7809BFB469F0}">
      <dsp:nvSpPr>
        <dsp:cNvPr id="0" name=""/>
        <dsp:cNvSpPr/>
      </dsp:nvSpPr>
      <dsp:spPr>
        <a:xfrm>
          <a:off x="1746801" y="0"/>
          <a:ext cx="2611933" cy="1072867"/>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i="1" kern="1200" dirty="0" smtClean="0"/>
            <a:t>Основні причини проведення операції</a:t>
          </a:r>
          <a:endParaRPr lang="ru-RU" sz="2000" b="1" i="1" kern="1200" dirty="0"/>
        </a:p>
      </dsp:txBody>
      <dsp:txXfrm>
        <a:off x="1778224" y="31423"/>
        <a:ext cx="2549087" cy="1010021"/>
      </dsp:txXfrm>
    </dsp:sp>
    <dsp:sp modelId="{BE61868D-FF02-46B7-892B-98F59F1BDFBF}">
      <dsp:nvSpPr>
        <dsp:cNvPr id="0" name=""/>
        <dsp:cNvSpPr/>
      </dsp:nvSpPr>
      <dsp:spPr>
        <a:xfrm>
          <a:off x="744" y="1871439"/>
          <a:ext cx="2611933" cy="145521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89FB33-B161-43A1-AAB9-2B873BFE4F67}">
      <dsp:nvSpPr>
        <dsp:cNvPr id="0" name=""/>
        <dsp:cNvSpPr/>
      </dsp:nvSpPr>
      <dsp:spPr>
        <a:xfrm>
          <a:off x="290958" y="2147143"/>
          <a:ext cx="2611933" cy="1455219"/>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uk-UA" sz="1700" kern="1200" dirty="0" smtClean="0"/>
            <a:t>Страх перед СРСР з його постійними планами </a:t>
          </a:r>
          <a:r>
            <a:rPr lang="uk-UA" sz="1700" kern="1200" dirty="0" err="1" smtClean="0"/>
            <a:t>“визволення</a:t>
          </a:r>
          <a:r>
            <a:rPr lang="uk-UA" sz="1700" kern="1200" dirty="0" smtClean="0"/>
            <a:t> західних </a:t>
          </a:r>
          <a:r>
            <a:rPr lang="uk-UA" sz="1700" kern="1200" dirty="0" err="1" smtClean="0"/>
            <a:t>братів”</a:t>
          </a:r>
          <a:r>
            <a:rPr lang="uk-UA" sz="1700" kern="1200" dirty="0" smtClean="0"/>
            <a:t> та змінного кордону внаслідок цього</a:t>
          </a:r>
          <a:endParaRPr lang="ru-RU" sz="1700" kern="1200" dirty="0"/>
        </a:p>
      </dsp:txBody>
      <dsp:txXfrm>
        <a:off x="333580" y="2189765"/>
        <a:ext cx="2526689" cy="1369975"/>
      </dsp:txXfrm>
    </dsp:sp>
    <dsp:sp modelId="{60054B40-BC77-4FCA-AEE0-96EE0B1D5F88}">
      <dsp:nvSpPr>
        <dsp:cNvPr id="0" name=""/>
        <dsp:cNvSpPr/>
      </dsp:nvSpPr>
      <dsp:spPr>
        <a:xfrm>
          <a:off x="3193107" y="1871439"/>
          <a:ext cx="2611933" cy="145725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A12985-F08D-4A81-B8B2-CD9883FBCF9A}">
      <dsp:nvSpPr>
        <dsp:cNvPr id="0" name=""/>
        <dsp:cNvSpPr/>
      </dsp:nvSpPr>
      <dsp:spPr>
        <a:xfrm>
          <a:off x="3483322" y="2147143"/>
          <a:ext cx="2611933" cy="1457259"/>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uk-UA" sz="1700" kern="1200" dirty="0" smtClean="0"/>
            <a:t>Остаточне прагнення асимілювати українців.</a:t>
          </a:r>
          <a:endParaRPr lang="ru-RU" sz="1700" kern="1200" dirty="0"/>
        </a:p>
      </dsp:txBody>
      <dsp:txXfrm>
        <a:off x="3526004" y="2189825"/>
        <a:ext cx="2526569" cy="13718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5B801-137F-45E5-96FA-4F946FA2737F}" type="datetimeFigureOut">
              <a:rPr lang="uk-UA" smtClean="0"/>
              <a:t>24.10.2013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D7E36-E719-4824-8B48-759BC752594D}" type="slidenum">
              <a:rPr lang="uk-UA" smtClean="0"/>
              <a:t>‹#›</a:t>
            </a:fld>
            <a:endParaRPr lang="uk-UA"/>
          </a:p>
        </p:txBody>
      </p:sp>
    </p:spTree>
    <p:extLst>
      <p:ext uri="{BB962C8B-B14F-4D97-AF65-F5344CB8AC3E}">
        <p14:creationId xmlns:p14="http://schemas.microsoft.com/office/powerpoint/2010/main" val="1092546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9DED7E36-E719-4824-8B48-759BC752594D}" type="slidenum">
              <a:rPr lang="uk-UA" smtClean="0"/>
              <a:t>6</a:t>
            </a:fld>
            <a:endParaRPr lang="uk-UA"/>
          </a:p>
        </p:txBody>
      </p:sp>
    </p:spTree>
    <p:extLst>
      <p:ext uri="{BB962C8B-B14F-4D97-AF65-F5344CB8AC3E}">
        <p14:creationId xmlns:p14="http://schemas.microsoft.com/office/powerpoint/2010/main" val="965855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47000">
              <a:schemeClr val="bg1"/>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285728"/>
            <a:ext cx="7772400" cy="1470025"/>
          </a:xfrm>
        </p:spPr>
        <p:style>
          <a:lnRef idx="0">
            <a:schemeClr val="accent2"/>
          </a:lnRef>
          <a:fillRef idx="3">
            <a:schemeClr val="accent2"/>
          </a:fillRef>
          <a:effectRef idx="3">
            <a:schemeClr val="accent2"/>
          </a:effectRef>
          <a:fontRef idx="minor">
            <a:schemeClr val="lt1"/>
          </a:fontRef>
        </p:style>
        <p:txBody>
          <a:bodyPr>
            <a:normAutofit/>
          </a:bodyPr>
          <a:lstStyle/>
          <a:p>
            <a:r>
              <a:rPr lang="uk-UA" sz="5400" dirty="0" smtClean="0"/>
              <a:t>Операція </a:t>
            </a:r>
            <a:r>
              <a:rPr lang="uk-UA" sz="5400" dirty="0" err="1" smtClean="0"/>
              <a:t>“Вісла”</a:t>
            </a:r>
            <a:endParaRPr lang="ru-RU" sz="5400" dirty="0"/>
          </a:p>
        </p:txBody>
      </p:sp>
      <p:pic>
        <p:nvPicPr>
          <p:cNvPr id="4" name="Рисунок 3" descr="onyshkevych_dopyt_4.jpg"/>
          <p:cNvPicPr>
            <a:picLocks noChangeAspect="1"/>
          </p:cNvPicPr>
          <p:nvPr/>
        </p:nvPicPr>
        <p:blipFill>
          <a:blip r:embed="rId2"/>
          <a:stretch>
            <a:fillRect/>
          </a:stretch>
        </p:blipFill>
        <p:spPr>
          <a:xfrm rot="21258426">
            <a:off x="149995" y="2017759"/>
            <a:ext cx="4836549" cy="3264670"/>
          </a:xfrm>
          <a:prstGeom prst="rect">
            <a:avLst/>
          </a:prstGeom>
        </p:spPr>
      </p:pic>
      <p:pic>
        <p:nvPicPr>
          <p:cNvPr id="5" name="Рисунок 4" descr="c1a0a01c4694fccf6e087f5cbd7.jpg"/>
          <p:cNvPicPr>
            <a:picLocks noChangeAspect="1"/>
          </p:cNvPicPr>
          <p:nvPr/>
        </p:nvPicPr>
        <p:blipFill>
          <a:blip r:embed="rId3"/>
          <a:stretch>
            <a:fillRect/>
          </a:stretch>
        </p:blipFill>
        <p:spPr>
          <a:xfrm rot="448477">
            <a:off x="4240856" y="3435424"/>
            <a:ext cx="4634156" cy="3001290"/>
          </a:xfrm>
          <a:prstGeom prst="rect">
            <a:avLst/>
          </a:prstGeom>
        </p:spPr>
      </p:pic>
      <p:sp>
        <p:nvSpPr>
          <p:cNvPr id="6" name="TextBox 5"/>
          <p:cNvSpPr txBox="1"/>
          <p:nvPr/>
        </p:nvSpPr>
        <p:spPr>
          <a:xfrm>
            <a:off x="5136539" y="1785926"/>
            <a:ext cx="3395901" cy="1323439"/>
          </a:xfrm>
          <a:prstGeom prst="rect">
            <a:avLst/>
          </a:prstGeom>
          <a:noFill/>
        </p:spPr>
        <p:txBody>
          <a:bodyPr wrap="square" rtlCol="0">
            <a:spAutoFit/>
          </a:bodyPr>
          <a:lstStyle/>
          <a:p>
            <a:pPr algn="ctr"/>
            <a:r>
              <a:rPr lang="uk-UA" sz="4000" dirty="0" smtClean="0"/>
              <a:t>28 </a:t>
            </a:r>
            <a:r>
              <a:rPr lang="uk-UA" sz="4000" dirty="0" smtClean="0"/>
              <a:t>березня - липень 1947р.</a:t>
            </a:r>
            <a:endParaRPr lang="ru-RU"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42852"/>
            <a:ext cx="8286808" cy="1477328"/>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uk-UA" b="1" u="sng" dirty="0" smtClean="0"/>
              <a:t>Операція «Вісла»- </a:t>
            </a:r>
            <a:r>
              <a:rPr lang="uk-UA" dirty="0" smtClean="0"/>
              <a:t>злочинний захід польського комуністичного режиму проти українського населення на окупованих Польщею українських етнічних землях 1947. Полягав у примусовій депортації українців з </a:t>
            </a:r>
            <a:r>
              <a:rPr lang="uk-UA" b="1" u="sng" dirty="0" smtClean="0"/>
              <a:t>Лемківщини, </a:t>
            </a:r>
            <a:r>
              <a:rPr lang="uk-UA" b="1" u="sng" dirty="0" err="1" smtClean="0"/>
              <a:t>Посяння</a:t>
            </a:r>
            <a:r>
              <a:rPr lang="uk-UA" b="1" u="sng" dirty="0" smtClean="0"/>
              <a:t>, Підляшшя і Холмщини </a:t>
            </a:r>
            <a:r>
              <a:rPr lang="uk-UA" dirty="0" smtClean="0"/>
              <a:t>на території у зх. та </a:t>
            </a:r>
            <a:r>
              <a:rPr lang="uk-UA" dirty="0" err="1" smtClean="0"/>
              <a:t>пвн</a:t>
            </a:r>
            <a:r>
              <a:rPr lang="uk-UA" dirty="0" smtClean="0"/>
              <a:t>. частині Польської держави, що до 1945 належали Німеччині.</a:t>
            </a:r>
            <a:endParaRPr lang="uk-UA" dirty="0"/>
          </a:p>
        </p:txBody>
      </p:sp>
      <p:pic>
        <p:nvPicPr>
          <p:cNvPr id="4" name="Рисунок 3" descr="Ukraine_Oblast.jpg"/>
          <p:cNvPicPr>
            <a:picLocks noChangeAspect="1"/>
          </p:cNvPicPr>
          <p:nvPr/>
        </p:nvPicPr>
        <p:blipFill>
          <a:blip r:embed="rId2"/>
          <a:stretch>
            <a:fillRect/>
          </a:stretch>
        </p:blipFill>
        <p:spPr>
          <a:xfrm>
            <a:off x="428596" y="1643050"/>
            <a:ext cx="8286808" cy="510580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1428728" y="357166"/>
          <a:ext cx="6096000" cy="3643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28596" y="4357694"/>
            <a:ext cx="8358246" cy="203132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uk-UA" dirty="0" smtClean="0"/>
              <a:t>У даному випадку висновки можуть бути лише такі: якщо виселення було продиктоване військовою стратегією і тактикою, то після ліквідації партизанського руху виселене тимчасово (бо виселення мало бути тимчасовим) населення мало повернутися до рідних сіл; якщо ж цього не сталося, то мета депортацій була суто політична – намагання насильницьким способом вирішити українське національне питання, ліквідуючи одночасно багатовікову українську етнічну територію на східних окраїнах комуністичної Польщі.</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16890585"/>
              </p:ext>
            </p:extLst>
          </p:nvPr>
        </p:nvGraphicFramePr>
        <p:xfrm>
          <a:off x="395536" y="404665"/>
          <a:ext cx="8496944" cy="4856081"/>
        </p:xfrm>
        <a:graphic>
          <a:graphicData uri="http://schemas.openxmlformats.org/drawingml/2006/table">
            <a:tbl>
              <a:tblPr>
                <a:tableStyleId>{284E427A-3D55-4303-BF80-6455036E1DE7}</a:tableStyleId>
              </a:tblPr>
              <a:tblGrid>
                <a:gridCol w="1722918"/>
                <a:gridCol w="2153648"/>
                <a:gridCol w="1738806"/>
                <a:gridCol w="1403843"/>
                <a:gridCol w="1477729"/>
              </a:tblGrid>
              <a:tr h="699975">
                <a:tc gridSpan="5">
                  <a:txBody>
                    <a:bodyPr/>
                    <a:lstStyle/>
                    <a:p>
                      <a:pPr algn="ctr"/>
                      <a:r>
                        <a:rPr lang="uk-UA" sz="4800" dirty="0">
                          <a:effectLst/>
                        </a:rPr>
                        <a:t>Мета</a:t>
                      </a:r>
                      <a:endParaRPr lang="uk-UA" sz="4800" dirty="0">
                        <a:solidFill>
                          <a:srgbClr val="575757"/>
                        </a:solidFill>
                        <a:effectLst/>
                      </a:endParaRPr>
                    </a:p>
                  </a:txBody>
                  <a:tcPr marL="53881" marR="53881"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124561">
                <a:tc>
                  <a:txBody>
                    <a:bodyPr/>
                    <a:lstStyle/>
                    <a:p>
                      <a:r>
                        <a:rPr lang="ru-RU" sz="2000" dirty="0" err="1">
                          <a:effectLst/>
                        </a:rPr>
                        <a:t>Завершити</a:t>
                      </a:r>
                      <a:r>
                        <a:rPr lang="ru-RU" sz="2000" dirty="0">
                          <a:effectLst/>
                        </a:rPr>
                        <a:t> </a:t>
                      </a:r>
                      <a:r>
                        <a:rPr lang="ru-RU" sz="2000" dirty="0" err="1">
                          <a:effectLst/>
                        </a:rPr>
                        <a:t>процес</a:t>
                      </a:r>
                      <a:r>
                        <a:rPr lang="ru-RU" sz="2000" dirty="0">
                          <a:effectLst/>
                        </a:rPr>
                        <a:t> з </a:t>
                      </a:r>
                      <a:r>
                        <a:rPr lang="ru-RU" sz="2000" dirty="0" err="1">
                          <a:effectLst/>
                        </a:rPr>
                        <a:t>обміну</a:t>
                      </a:r>
                      <a:r>
                        <a:rPr lang="ru-RU" sz="2000" dirty="0">
                          <a:effectLst/>
                        </a:rPr>
                        <a:t> </a:t>
                      </a:r>
                      <a:r>
                        <a:rPr lang="ru-RU" sz="2000" dirty="0" err="1">
                          <a:effectLst/>
                        </a:rPr>
                        <a:t>населенням</a:t>
                      </a:r>
                      <a:r>
                        <a:rPr lang="ru-RU" sz="2000" dirty="0">
                          <a:effectLst/>
                        </a:rPr>
                        <a:t> </a:t>
                      </a:r>
                      <a:r>
                        <a:rPr lang="ru-RU" sz="2000" dirty="0" err="1">
                          <a:effectLst/>
                        </a:rPr>
                        <a:t>між</a:t>
                      </a:r>
                      <a:r>
                        <a:rPr lang="ru-RU" sz="2000" dirty="0">
                          <a:effectLst/>
                        </a:rPr>
                        <a:t> </a:t>
                      </a:r>
                      <a:r>
                        <a:rPr lang="ru-RU" sz="2000" dirty="0" err="1">
                          <a:effectLst/>
                        </a:rPr>
                        <a:t>Польщею</a:t>
                      </a:r>
                      <a:r>
                        <a:rPr lang="ru-RU" sz="2000" dirty="0">
                          <a:effectLst/>
                        </a:rPr>
                        <a:t> і УРСР. </a:t>
                      </a:r>
                      <a:r>
                        <a:rPr lang="ru-RU" sz="2000" dirty="0" err="1">
                          <a:effectLst/>
                        </a:rPr>
                        <a:t>Частина</a:t>
                      </a:r>
                      <a:r>
                        <a:rPr lang="ru-RU" sz="2000" dirty="0">
                          <a:effectLst/>
                        </a:rPr>
                        <a:t> </a:t>
                      </a:r>
                      <a:r>
                        <a:rPr lang="ru-RU" sz="2000" dirty="0" err="1">
                          <a:effectLst/>
                        </a:rPr>
                        <a:t>українського</a:t>
                      </a:r>
                      <a:r>
                        <a:rPr lang="ru-RU" sz="2000" dirty="0">
                          <a:effectLst/>
                        </a:rPr>
                        <a:t> </a:t>
                      </a:r>
                      <a:r>
                        <a:rPr lang="ru-RU" sz="2000" dirty="0" err="1">
                          <a:effectLst/>
                        </a:rPr>
                        <a:t>населення</a:t>
                      </a:r>
                      <a:r>
                        <a:rPr lang="ru-RU" sz="2000" dirty="0">
                          <a:effectLst/>
                        </a:rPr>
                        <a:t> не </a:t>
                      </a:r>
                      <a:r>
                        <a:rPr lang="ru-RU" sz="2000" dirty="0" err="1">
                          <a:effectLst/>
                        </a:rPr>
                        <a:t>бажала</a:t>
                      </a:r>
                      <a:r>
                        <a:rPr lang="ru-RU" sz="2000" dirty="0">
                          <a:effectLst/>
                        </a:rPr>
                        <a:t> </a:t>
                      </a:r>
                      <a:r>
                        <a:rPr lang="ru-RU" sz="2000" dirty="0" err="1">
                          <a:effectLst/>
                        </a:rPr>
                        <a:t>залишати</a:t>
                      </a:r>
                      <a:r>
                        <a:rPr lang="ru-RU" sz="2000" dirty="0">
                          <a:effectLst/>
                        </a:rPr>
                        <a:t> свою </a:t>
                      </a:r>
                      <a:r>
                        <a:rPr lang="ru-RU" sz="2000" dirty="0" err="1" smtClean="0">
                          <a:effectLst/>
                        </a:rPr>
                        <a:t>батьківщину</a:t>
                      </a:r>
                      <a:r>
                        <a:rPr lang="ru-RU" sz="2000" dirty="0" smtClean="0">
                          <a:effectLst/>
                        </a:rPr>
                        <a:t>.</a:t>
                      </a:r>
                      <a:endParaRPr lang="ru-RU" sz="2000" dirty="0">
                        <a:solidFill>
                          <a:srgbClr val="575757"/>
                        </a:solidFill>
                        <a:effectLst/>
                      </a:endParaRPr>
                    </a:p>
                  </a:txBody>
                  <a:tcPr marL="53881" marR="53881" marT="0" marB="0"/>
                </a:tc>
                <a:tc>
                  <a:txBody>
                    <a:bodyPr/>
                    <a:lstStyle/>
                    <a:p>
                      <a:r>
                        <a:rPr lang="uk-UA" sz="2000" dirty="0" err="1" smtClean="0">
                          <a:effectLst/>
                        </a:rPr>
                        <a:t>Деукраїнізація</a:t>
                      </a:r>
                      <a:r>
                        <a:rPr lang="uk-UA" sz="2000" dirty="0" smtClean="0">
                          <a:effectLst/>
                        </a:rPr>
                        <a:t> Холмщини</a:t>
                      </a:r>
                      <a:r>
                        <a:rPr lang="uk-UA" sz="2000" dirty="0">
                          <a:effectLst/>
                        </a:rPr>
                        <a:t>, Підляшшя</a:t>
                      </a:r>
                      <a:r>
                        <a:rPr lang="uk-UA" sz="2000" dirty="0" smtClean="0">
                          <a:effectLst/>
                        </a:rPr>
                        <a:t>, </a:t>
                      </a:r>
                      <a:r>
                        <a:rPr lang="uk-UA" sz="2000" dirty="0" err="1" smtClean="0">
                          <a:effectLst/>
                        </a:rPr>
                        <a:t>Надсяння</a:t>
                      </a:r>
                      <a:r>
                        <a:rPr lang="uk-UA" sz="2000" dirty="0">
                          <a:effectLst/>
                        </a:rPr>
                        <a:t>, </a:t>
                      </a:r>
                      <a:r>
                        <a:rPr lang="uk-UA" sz="2000" dirty="0" smtClean="0">
                          <a:effectLst/>
                        </a:rPr>
                        <a:t>           </a:t>
                      </a:r>
                    </a:p>
                    <a:p>
                      <a:r>
                        <a:rPr lang="uk-UA" sz="2000" dirty="0" smtClean="0">
                          <a:effectLst/>
                        </a:rPr>
                        <a:t> Лемківщини </a:t>
                      </a:r>
                      <a:r>
                        <a:rPr lang="uk-UA" sz="2000" dirty="0">
                          <a:effectLst/>
                        </a:rPr>
                        <a:t>(“</a:t>
                      </a:r>
                      <a:r>
                        <a:rPr lang="uk-UA" sz="2000" dirty="0" err="1">
                          <a:effectLst/>
                        </a:rPr>
                        <a:t>Закерзоння</a:t>
                      </a:r>
                      <a:r>
                        <a:rPr lang="uk-UA" sz="2000" dirty="0">
                          <a:effectLst/>
                        </a:rPr>
                        <a:t>”). Остаточно полонізувати ці </a:t>
                      </a:r>
                      <a:r>
                        <a:rPr lang="uk-UA" sz="2000" dirty="0" smtClean="0">
                          <a:effectLst/>
                        </a:rPr>
                        <a:t>землі.</a:t>
                      </a:r>
                      <a:endParaRPr lang="uk-UA" sz="2000" dirty="0">
                        <a:solidFill>
                          <a:srgbClr val="575757"/>
                        </a:solidFill>
                        <a:effectLst/>
                      </a:endParaRPr>
                    </a:p>
                  </a:txBody>
                  <a:tcPr marL="53881" marR="53881" marT="0" marB="0"/>
                </a:tc>
                <a:tc>
                  <a:txBody>
                    <a:bodyPr/>
                    <a:lstStyle/>
                    <a:p>
                      <a:r>
                        <a:rPr lang="ru-RU" sz="2000" dirty="0" err="1">
                          <a:effectLst/>
                        </a:rPr>
                        <a:t>Сприяти</a:t>
                      </a:r>
                      <a:r>
                        <a:rPr lang="ru-RU" sz="2000" dirty="0">
                          <a:effectLst/>
                        </a:rPr>
                        <a:t> </a:t>
                      </a:r>
                      <a:r>
                        <a:rPr lang="ru-RU" sz="2000" dirty="0" err="1">
                          <a:effectLst/>
                        </a:rPr>
                        <a:t>заселенню</a:t>
                      </a:r>
                      <a:r>
                        <a:rPr lang="ru-RU" sz="2000" dirty="0">
                          <a:effectLst/>
                        </a:rPr>
                        <a:t> “</a:t>
                      </a:r>
                      <a:r>
                        <a:rPr lang="ru-RU" sz="2000" dirty="0" err="1" smtClean="0">
                          <a:effectLst/>
                        </a:rPr>
                        <a:t>повернутих</a:t>
                      </a:r>
                      <a:r>
                        <a:rPr lang="ru-RU" sz="2000" dirty="0" smtClean="0">
                          <a:effectLst/>
                        </a:rPr>
                        <a:t> земель</a:t>
                      </a:r>
                      <a:r>
                        <a:rPr lang="ru-RU" sz="2000" dirty="0">
                          <a:effectLst/>
                        </a:rPr>
                        <a:t>” (</a:t>
                      </a:r>
                      <a:r>
                        <a:rPr lang="ru-RU" sz="2000" dirty="0" err="1">
                          <a:effectLst/>
                        </a:rPr>
                        <a:t>ті</a:t>
                      </a:r>
                      <a:r>
                        <a:rPr lang="ru-RU" sz="2000" dirty="0">
                          <a:effectLst/>
                        </a:rPr>
                        <a:t>, </a:t>
                      </a:r>
                      <a:r>
                        <a:rPr lang="ru-RU" sz="2000" dirty="0" err="1">
                          <a:effectLst/>
                        </a:rPr>
                        <a:t>що</a:t>
                      </a:r>
                      <a:r>
                        <a:rPr lang="ru-RU" sz="2000" dirty="0">
                          <a:effectLst/>
                        </a:rPr>
                        <a:t> </a:t>
                      </a:r>
                      <a:r>
                        <a:rPr lang="ru-RU" sz="2000" dirty="0" err="1">
                          <a:effectLst/>
                        </a:rPr>
                        <a:t>відійшли</a:t>
                      </a:r>
                      <a:r>
                        <a:rPr lang="ru-RU" sz="2000" dirty="0">
                          <a:effectLst/>
                        </a:rPr>
                        <a:t> </a:t>
                      </a:r>
                      <a:r>
                        <a:rPr lang="ru-RU" sz="2000" dirty="0" err="1">
                          <a:effectLst/>
                        </a:rPr>
                        <a:t>від</a:t>
                      </a:r>
                      <a:r>
                        <a:rPr lang="ru-RU" sz="2000" dirty="0">
                          <a:effectLst/>
                        </a:rPr>
                        <a:t> </a:t>
                      </a:r>
                      <a:r>
                        <a:rPr lang="ru-RU" sz="2000" dirty="0" err="1">
                          <a:effectLst/>
                        </a:rPr>
                        <a:t>Німеччини</a:t>
                      </a:r>
                      <a:r>
                        <a:rPr lang="ru-RU" sz="2000" dirty="0">
                          <a:effectLst/>
                        </a:rPr>
                        <a:t> до </a:t>
                      </a:r>
                      <a:r>
                        <a:rPr lang="ru-RU" sz="2000" dirty="0" err="1">
                          <a:effectLst/>
                        </a:rPr>
                        <a:t>Польщі</a:t>
                      </a:r>
                      <a:r>
                        <a:rPr lang="ru-RU" sz="2000" dirty="0">
                          <a:effectLst/>
                        </a:rPr>
                        <a:t> за </a:t>
                      </a:r>
                      <a:r>
                        <a:rPr lang="ru-RU" sz="2000" dirty="0" err="1">
                          <a:effectLst/>
                        </a:rPr>
                        <a:t>рішенням</a:t>
                      </a:r>
                      <a:r>
                        <a:rPr lang="ru-RU" sz="2000" dirty="0">
                          <a:effectLst/>
                        </a:rPr>
                        <a:t> </a:t>
                      </a:r>
                      <a:r>
                        <a:rPr lang="ru-RU" sz="2000" dirty="0" err="1">
                          <a:effectLst/>
                        </a:rPr>
                        <a:t>Потсдамської</a:t>
                      </a:r>
                      <a:r>
                        <a:rPr lang="ru-RU" sz="2000" dirty="0">
                          <a:effectLst/>
                        </a:rPr>
                        <a:t> </a:t>
                      </a:r>
                      <a:r>
                        <a:rPr lang="ru-RU" sz="2000" dirty="0" err="1">
                          <a:effectLst/>
                        </a:rPr>
                        <a:t>конференції</a:t>
                      </a:r>
                      <a:r>
                        <a:rPr lang="ru-RU" sz="2000" dirty="0" smtClean="0">
                          <a:effectLst/>
                        </a:rPr>
                        <a:t>).</a:t>
                      </a:r>
                      <a:endParaRPr lang="ru-RU" sz="2000" dirty="0">
                        <a:solidFill>
                          <a:srgbClr val="575757"/>
                        </a:solidFill>
                        <a:effectLst/>
                      </a:endParaRPr>
                    </a:p>
                  </a:txBody>
                  <a:tcPr marL="53881" marR="53881" marT="0" marB="0"/>
                </a:tc>
                <a:tc>
                  <a:txBody>
                    <a:bodyPr/>
                    <a:lstStyle/>
                    <a:p>
                      <a:r>
                        <a:rPr lang="uk-UA" sz="2000" dirty="0">
                          <a:effectLst/>
                        </a:rPr>
                        <a:t>Позбавити УПА підтримки </a:t>
                      </a:r>
                      <a:r>
                        <a:rPr lang="uk-UA" sz="2000" dirty="0" smtClean="0">
                          <a:effectLst/>
                        </a:rPr>
                        <a:t>населення.</a:t>
                      </a:r>
                      <a:endParaRPr lang="uk-UA" sz="2000" dirty="0">
                        <a:solidFill>
                          <a:srgbClr val="575757"/>
                        </a:solidFill>
                        <a:effectLst/>
                      </a:endParaRPr>
                    </a:p>
                  </a:txBody>
                  <a:tcPr marL="53881" marR="53881" marT="0" marB="0"/>
                </a:tc>
                <a:tc>
                  <a:txBody>
                    <a:bodyPr/>
                    <a:lstStyle/>
                    <a:p>
                      <a:r>
                        <a:rPr lang="ru-RU" sz="2000" dirty="0" err="1">
                          <a:effectLst/>
                        </a:rPr>
                        <a:t>Завдати</a:t>
                      </a:r>
                      <a:r>
                        <a:rPr lang="ru-RU" sz="2000" dirty="0">
                          <a:effectLst/>
                        </a:rPr>
                        <a:t> </a:t>
                      </a:r>
                      <a:r>
                        <a:rPr lang="ru-RU" sz="2000" dirty="0" err="1">
                          <a:effectLst/>
                        </a:rPr>
                        <a:t>поразки</a:t>
                      </a:r>
                      <a:r>
                        <a:rPr lang="ru-RU" sz="2000" dirty="0">
                          <a:effectLst/>
                        </a:rPr>
                        <a:t> </a:t>
                      </a:r>
                      <a:r>
                        <a:rPr lang="ru-RU" sz="2000" dirty="0" err="1">
                          <a:effectLst/>
                        </a:rPr>
                        <a:t>основним</a:t>
                      </a:r>
                      <a:r>
                        <a:rPr lang="ru-RU" sz="2000" dirty="0">
                          <a:effectLst/>
                        </a:rPr>
                        <a:t> силам </a:t>
                      </a:r>
                      <a:r>
                        <a:rPr lang="ru-RU" sz="2000" dirty="0" smtClean="0">
                          <a:effectLst/>
                        </a:rPr>
                        <a:t>УПА.</a:t>
                      </a:r>
                      <a:endParaRPr lang="ru-RU" sz="2000" dirty="0">
                        <a:solidFill>
                          <a:srgbClr val="575757"/>
                        </a:solidFill>
                        <a:effectLst/>
                      </a:endParaRPr>
                    </a:p>
                  </a:txBody>
                  <a:tcPr marL="53881" marR="53881" marT="0" marB="0"/>
                </a:tc>
              </a:tr>
            </a:tbl>
          </a:graphicData>
        </a:graphic>
      </p:graphicFrame>
    </p:spTree>
    <p:extLst>
      <p:ext uri="{BB962C8B-B14F-4D97-AF65-F5344CB8AC3E}">
        <p14:creationId xmlns:p14="http://schemas.microsoft.com/office/powerpoint/2010/main" val="96281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572560" cy="369331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buFont typeface="Wingdings" pitchFamily="2" charset="2"/>
              <a:buChar char="v"/>
            </a:pPr>
            <a:r>
              <a:rPr lang="uk-UA" dirty="0" smtClean="0"/>
              <a:t>Операція ,,</a:t>
            </a:r>
            <a:r>
              <a:rPr lang="uk-UA" dirty="0" err="1" smtClean="0"/>
              <a:t>Вісла”</a:t>
            </a:r>
            <a:r>
              <a:rPr lang="uk-UA" dirty="0" smtClean="0"/>
              <a:t> розпочалася </a:t>
            </a:r>
            <a:r>
              <a:rPr lang="uk-UA" b="1" dirty="0" smtClean="0"/>
              <a:t>28 квітня 1947 р. о 4 годині ранку</a:t>
            </a:r>
            <a:r>
              <a:rPr lang="uk-UA" dirty="0" smtClean="0"/>
              <a:t>. У згаданій доповіді Перебіг та наслідки операції ,,</a:t>
            </a:r>
            <a:r>
              <a:rPr lang="uk-UA" dirty="0" err="1" smtClean="0"/>
              <a:t>Вісла”</a:t>
            </a:r>
            <a:r>
              <a:rPr lang="uk-UA" dirty="0" smtClean="0"/>
              <a:t> Л. </a:t>
            </a:r>
            <a:r>
              <a:rPr lang="uk-UA" dirty="0" err="1" smtClean="0"/>
              <a:t>Волосюк</a:t>
            </a:r>
            <a:r>
              <a:rPr lang="uk-UA" dirty="0" smtClean="0"/>
              <a:t> так описує сценарій виселення: ,,Вночі військо оточувало село призначене до виселення. На світанку зібраних людей інформовано про виселення. Мешканці села діставали декілька годин, щоб упакувати найнеобхідніші речі та завантажити їх на підводи. Під конвоєм солдатів депортовані були ведені до першого збірного пункту. Збиралися тут переселенці з декількох сіл. Там, в цих перших збірних пунктах, списували родини та їхнє майно, крім цього серед депортованих був проведений відбір. Підозрілі у співпраці з УПА були ділені на три категорії:</a:t>
            </a:r>
          </a:p>
          <a:p>
            <a:pPr>
              <a:buFont typeface="Wingdings" pitchFamily="2" charset="2"/>
              <a:buChar char="v"/>
            </a:pPr>
            <a:r>
              <a:rPr lang="uk-UA" dirty="0" smtClean="0"/>
              <a:t> А – зафіксовані Урядом Безпеки, </a:t>
            </a:r>
          </a:p>
          <a:p>
            <a:pPr>
              <a:buFont typeface="Wingdings" pitchFamily="2" charset="2"/>
              <a:buChar char="v"/>
            </a:pPr>
            <a:r>
              <a:rPr lang="uk-UA" dirty="0" smtClean="0"/>
              <a:t>Б – зафіксовані військовою контррозвідкою,</a:t>
            </a:r>
          </a:p>
          <a:p>
            <a:pPr>
              <a:buFont typeface="Wingdings" pitchFamily="2" charset="2"/>
              <a:buChar char="v"/>
            </a:pPr>
            <a:r>
              <a:rPr lang="uk-UA" dirty="0" smtClean="0"/>
              <a:t> В – застереження розголошував командир загону, який брав участь у виселенні мешканців. </a:t>
            </a:r>
            <a:endParaRPr lang="ru-RU" dirty="0"/>
          </a:p>
        </p:txBody>
      </p:sp>
      <p:pic>
        <p:nvPicPr>
          <p:cNvPr id="3" name="Рисунок 2" descr="1rbplhlt0_n.jpg"/>
          <p:cNvPicPr>
            <a:picLocks noChangeAspect="1"/>
          </p:cNvPicPr>
          <p:nvPr/>
        </p:nvPicPr>
        <p:blipFill>
          <a:blip r:embed="rId2"/>
          <a:stretch>
            <a:fillRect/>
          </a:stretch>
        </p:blipFill>
        <p:spPr>
          <a:xfrm>
            <a:off x="288629" y="357166"/>
            <a:ext cx="4727843" cy="5970590"/>
          </a:xfrm>
          <a:prstGeom prst="rect">
            <a:avLst/>
          </a:prstGeom>
        </p:spPr>
      </p:pic>
      <p:pic>
        <p:nvPicPr>
          <p:cNvPr id="4" name="Рисунок 3" descr="onyshkevych_dopyt_1.jpg"/>
          <p:cNvPicPr>
            <a:picLocks noChangeAspect="1"/>
          </p:cNvPicPr>
          <p:nvPr/>
        </p:nvPicPr>
        <p:blipFill>
          <a:blip r:embed="rId3"/>
          <a:stretch>
            <a:fillRect/>
          </a:stretch>
        </p:blipFill>
        <p:spPr>
          <a:xfrm>
            <a:off x="1785918" y="1928802"/>
            <a:ext cx="6940466" cy="4572032"/>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27176669"/>
              </p:ext>
            </p:extLst>
          </p:nvPr>
        </p:nvGraphicFramePr>
        <p:xfrm>
          <a:off x="323528" y="548680"/>
          <a:ext cx="8496943" cy="4396295"/>
        </p:xfrm>
        <a:graphic>
          <a:graphicData uri="http://schemas.openxmlformats.org/drawingml/2006/table">
            <a:tbl>
              <a:tblPr>
                <a:tableStyleId>{284E427A-3D55-4303-BF80-6455036E1DE7}</a:tableStyleId>
              </a:tblPr>
              <a:tblGrid>
                <a:gridCol w="3652195"/>
                <a:gridCol w="2756516"/>
                <a:gridCol w="2088232"/>
              </a:tblGrid>
              <a:tr h="1121289">
                <a:tc gridSpan="3">
                  <a:txBody>
                    <a:bodyPr/>
                    <a:lstStyle/>
                    <a:p>
                      <a:pPr algn="ctr"/>
                      <a:r>
                        <a:rPr lang="uk-UA" sz="4400" dirty="0">
                          <a:effectLst/>
                        </a:rPr>
                        <a:t>Результати і </a:t>
                      </a:r>
                      <a:r>
                        <a:rPr lang="uk-UA" sz="4400" dirty="0" smtClean="0">
                          <a:effectLst/>
                        </a:rPr>
                        <a:t>наслідки</a:t>
                      </a:r>
                    </a:p>
                    <a:p>
                      <a:pPr algn="ctr"/>
                      <a:r>
                        <a:rPr lang="uk-UA" sz="4400" dirty="0" smtClean="0">
                          <a:effectLst/>
                        </a:rPr>
                        <a:t>операції</a:t>
                      </a:r>
                      <a:endParaRPr lang="uk-UA" sz="4400" dirty="0">
                        <a:solidFill>
                          <a:schemeClr val="tx1"/>
                        </a:solidFill>
                        <a:effectLst/>
                      </a:endParaRPr>
                    </a:p>
                  </a:txBody>
                  <a:tcPr marL="68580" marR="68580" marT="0" marB="0"/>
                </a:tc>
                <a:tc hMerge="1">
                  <a:txBody>
                    <a:bodyPr/>
                    <a:lstStyle/>
                    <a:p>
                      <a:endParaRPr lang="uk-UA"/>
                    </a:p>
                  </a:txBody>
                  <a:tcPr/>
                </a:tc>
                <a:tc hMerge="1">
                  <a:txBody>
                    <a:bodyPr/>
                    <a:lstStyle/>
                    <a:p>
                      <a:endParaRPr lang="uk-UA"/>
                    </a:p>
                  </a:txBody>
                  <a:tcPr/>
                </a:tc>
              </a:tr>
              <a:tr h="3055175">
                <a:tc>
                  <a:txBody>
                    <a:bodyPr/>
                    <a:lstStyle/>
                    <a:p>
                      <a:r>
                        <a:rPr lang="uk-UA" sz="2400" dirty="0">
                          <a:effectLst/>
                        </a:rPr>
                        <a:t>Проти УПА було проведено 357 бойових акцій, знищено 1 509 повстанців, 1178 бункерів </a:t>
                      </a:r>
                      <a:r>
                        <a:rPr lang="uk-UA" sz="2400" dirty="0" smtClean="0">
                          <a:effectLst/>
                        </a:rPr>
                        <a:t>і криївок</a:t>
                      </a:r>
                      <a:r>
                        <a:rPr lang="uk-UA" sz="2400" dirty="0">
                          <a:effectLst/>
                        </a:rPr>
                        <a:t>. Заарештовано 2 800 членів ОУН і УПА. Припинення бойових дій УПА </a:t>
                      </a:r>
                      <a:r>
                        <a:rPr lang="uk-UA" sz="2400" dirty="0" err="1">
                          <a:effectLst/>
                        </a:rPr>
                        <a:t>на </a:t>
                      </a:r>
                      <a:r>
                        <a:rPr lang="uk-UA" sz="2400" dirty="0" err="1" smtClean="0">
                          <a:effectLst/>
                        </a:rPr>
                        <a:t>Закерзо</a:t>
                      </a:r>
                      <a:r>
                        <a:rPr lang="uk-UA" sz="2400" dirty="0" smtClean="0">
                          <a:effectLst/>
                        </a:rPr>
                        <a:t>нні.</a:t>
                      </a:r>
                      <a:endParaRPr lang="uk-UA" sz="2400" dirty="0">
                        <a:solidFill>
                          <a:srgbClr val="575757"/>
                        </a:solidFill>
                        <a:effectLst/>
                      </a:endParaRPr>
                    </a:p>
                  </a:txBody>
                  <a:tcPr marL="68580" marR="68580" marT="0" marB="0"/>
                </a:tc>
                <a:tc>
                  <a:txBody>
                    <a:bodyPr/>
                    <a:lstStyle/>
                    <a:p>
                      <a:r>
                        <a:rPr lang="ru-RU" sz="2400" dirty="0" err="1">
                          <a:effectLst/>
                        </a:rPr>
                        <a:t>Виселено</a:t>
                      </a:r>
                      <a:r>
                        <a:rPr lang="ru-RU" sz="2400" dirty="0">
                          <a:effectLst/>
                        </a:rPr>
                        <a:t> у </a:t>
                      </a:r>
                      <a:r>
                        <a:rPr lang="ru-RU" sz="2400" dirty="0" err="1">
                          <a:effectLst/>
                        </a:rPr>
                        <a:t>західні</a:t>
                      </a:r>
                      <a:r>
                        <a:rPr lang="ru-RU" sz="2400" dirty="0">
                          <a:effectLst/>
                        </a:rPr>
                        <a:t> і </a:t>
                      </a:r>
                      <a:r>
                        <a:rPr lang="ru-RU" sz="2400" dirty="0" err="1">
                          <a:effectLst/>
                        </a:rPr>
                        <a:t>північні</a:t>
                      </a:r>
                      <a:r>
                        <a:rPr lang="ru-RU" sz="2400" dirty="0">
                          <a:effectLst/>
                        </a:rPr>
                        <a:t> </a:t>
                      </a:r>
                      <a:r>
                        <a:rPr lang="ru-RU" sz="2400" dirty="0" err="1">
                          <a:effectLst/>
                        </a:rPr>
                        <a:t>райони</a:t>
                      </a:r>
                      <a:r>
                        <a:rPr lang="ru-RU" sz="2400" dirty="0">
                          <a:effectLst/>
                        </a:rPr>
                        <a:t> </a:t>
                      </a:r>
                      <a:r>
                        <a:rPr lang="ru-RU" sz="2400" dirty="0" err="1">
                          <a:effectLst/>
                        </a:rPr>
                        <a:t>Польщі</a:t>
                      </a:r>
                      <a:r>
                        <a:rPr lang="ru-RU" sz="2400" dirty="0">
                          <a:effectLst/>
                        </a:rPr>
                        <a:t> 140 тис. </a:t>
                      </a:r>
                      <a:r>
                        <a:rPr lang="ru-RU" sz="2400" dirty="0" err="1">
                          <a:effectLst/>
                        </a:rPr>
                        <a:t>українців</a:t>
                      </a:r>
                      <a:r>
                        <a:rPr lang="ru-RU" sz="2400" dirty="0">
                          <a:effectLst/>
                        </a:rPr>
                        <a:t>.</a:t>
                      </a:r>
                      <a:endParaRPr lang="ru-RU" sz="2400" dirty="0">
                        <a:solidFill>
                          <a:srgbClr val="575757"/>
                        </a:solidFill>
                        <a:effectLst/>
                      </a:endParaRPr>
                    </a:p>
                  </a:txBody>
                  <a:tcPr marL="68580" marR="68580" marT="0" marB="0"/>
                </a:tc>
                <a:tc>
                  <a:txBody>
                    <a:bodyPr/>
                    <a:lstStyle/>
                    <a:p>
                      <a:r>
                        <a:rPr lang="uk-UA" sz="2400" dirty="0" err="1" smtClean="0">
                          <a:effectLst/>
                        </a:rPr>
                        <a:t>Деукраїнізація</a:t>
                      </a:r>
                      <a:r>
                        <a:rPr lang="uk-UA" sz="2400" dirty="0" smtClean="0">
                          <a:effectLst/>
                        </a:rPr>
                        <a:t> </a:t>
                      </a:r>
                      <a:r>
                        <a:rPr lang="uk-UA" sz="2400" dirty="0">
                          <a:effectLst/>
                        </a:rPr>
                        <a:t>“</a:t>
                      </a:r>
                      <a:r>
                        <a:rPr lang="uk-UA" sz="2400" dirty="0" err="1">
                          <a:effectLst/>
                        </a:rPr>
                        <a:t>Закерзоння</a:t>
                      </a:r>
                      <a:r>
                        <a:rPr lang="uk-UA" sz="2400" dirty="0" smtClean="0">
                          <a:effectLst/>
                        </a:rPr>
                        <a:t>”.</a:t>
                      </a:r>
                      <a:endParaRPr lang="uk-UA" sz="2400" dirty="0">
                        <a:solidFill>
                          <a:srgbClr val="575757"/>
                        </a:solidFill>
                        <a:effectLst/>
                      </a:endParaRPr>
                    </a:p>
                  </a:txBody>
                  <a:tcPr marL="68580" marR="68580" marT="0" marB="0"/>
                </a:tc>
              </a:tr>
            </a:tbl>
          </a:graphicData>
        </a:graphic>
      </p:graphicFrame>
    </p:spTree>
    <p:extLst>
      <p:ext uri="{BB962C8B-B14F-4D97-AF65-F5344CB8AC3E}">
        <p14:creationId xmlns:p14="http://schemas.microsoft.com/office/powerpoint/2010/main" val="2907484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амбір._Пам’ятний_знак_депортованим_українцям_з_Лемківщини,_Холмщини,_Надсяння,_Підляшшя.jpg"/>
          <p:cNvPicPr>
            <a:picLocks noChangeAspect="1"/>
          </p:cNvPicPr>
          <p:nvPr/>
        </p:nvPicPr>
        <p:blipFill>
          <a:blip r:embed="rId2"/>
          <a:stretch>
            <a:fillRect/>
          </a:stretch>
        </p:blipFill>
        <p:spPr>
          <a:xfrm>
            <a:off x="0" y="0"/>
            <a:ext cx="9144000" cy="6858001"/>
          </a:xfrm>
          <a:prstGeom prst="rect">
            <a:avLst/>
          </a:prstGeom>
        </p:spPr>
      </p:pic>
      <p:sp>
        <p:nvSpPr>
          <p:cNvPr id="3" name="TextBox 2"/>
          <p:cNvSpPr txBox="1"/>
          <p:nvPr/>
        </p:nvSpPr>
        <p:spPr>
          <a:xfrm>
            <a:off x="30623" y="5534561"/>
            <a:ext cx="4286280" cy="132343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ru-RU" sz="2000" b="1" dirty="0" err="1" smtClean="0"/>
              <a:t>Пам'ятний</a:t>
            </a:r>
            <a:r>
              <a:rPr lang="ru-RU" sz="2000" b="1" dirty="0" smtClean="0"/>
              <a:t> знак </a:t>
            </a:r>
            <a:r>
              <a:rPr lang="ru-RU" sz="2000" b="1" dirty="0" err="1" smtClean="0"/>
              <a:t>депортованим</a:t>
            </a:r>
            <a:r>
              <a:rPr lang="ru-RU" sz="2000" b="1" dirty="0" smtClean="0"/>
              <a:t> </a:t>
            </a:r>
            <a:r>
              <a:rPr lang="ru-RU" sz="2000" b="1" dirty="0" err="1" smtClean="0"/>
              <a:t>українцям</a:t>
            </a:r>
            <a:r>
              <a:rPr lang="ru-RU" sz="2000" b="1" dirty="0" smtClean="0"/>
              <a:t> </a:t>
            </a:r>
            <a:r>
              <a:rPr lang="ru-RU" sz="2000" b="1" dirty="0" err="1" smtClean="0"/>
              <a:t>з</a:t>
            </a:r>
            <a:r>
              <a:rPr lang="ru-RU" sz="2000" b="1" dirty="0" smtClean="0"/>
              <a:t> </a:t>
            </a:r>
            <a:r>
              <a:rPr lang="ru-RU" sz="2000" b="1" dirty="0" err="1" smtClean="0"/>
              <a:t>Лемківщини</a:t>
            </a:r>
            <a:r>
              <a:rPr lang="ru-RU" sz="2000" b="1" dirty="0" smtClean="0"/>
              <a:t>, </a:t>
            </a:r>
            <a:r>
              <a:rPr lang="ru-RU" sz="2000" b="1" dirty="0" err="1" smtClean="0"/>
              <a:t>Холмщини</a:t>
            </a:r>
            <a:r>
              <a:rPr lang="ru-RU" sz="2000" b="1" dirty="0" smtClean="0"/>
              <a:t>, </a:t>
            </a:r>
            <a:r>
              <a:rPr lang="ru-RU" sz="2000" b="1" dirty="0" err="1" smtClean="0"/>
              <a:t>Надсяння</a:t>
            </a:r>
            <a:r>
              <a:rPr lang="ru-RU" sz="2000" b="1" dirty="0" smtClean="0"/>
              <a:t>, </a:t>
            </a:r>
            <a:r>
              <a:rPr lang="ru-RU" sz="2000" b="1" dirty="0" err="1" smtClean="0"/>
              <a:t>Підляшшя</a:t>
            </a:r>
            <a:r>
              <a:rPr lang="ru-RU" sz="2000" b="1" dirty="0" smtClean="0"/>
              <a:t> у </a:t>
            </a:r>
            <a:r>
              <a:rPr lang="ru-RU" sz="2000" b="1" dirty="0" err="1" smtClean="0"/>
              <a:t>місті</a:t>
            </a:r>
            <a:r>
              <a:rPr lang="ru-RU" sz="2000" b="1" dirty="0" smtClean="0"/>
              <a:t> </a:t>
            </a:r>
            <a:r>
              <a:rPr lang="ru-RU" sz="2000" b="1" dirty="0" err="1" smtClean="0"/>
              <a:t>Самборі</a:t>
            </a:r>
            <a:r>
              <a:rPr lang="ru-RU" sz="2000" b="1" dirty="0" smtClean="0"/>
              <a:t> (</a:t>
            </a:r>
            <a:r>
              <a:rPr lang="ru-RU" sz="2000" b="1" dirty="0" err="1" smtClean="0"/>
              <a:t>Львівщина</a:t>
            </a:r>
            <a:r>
              <a:rPr lang="ru-RU" sz="2000" b="1" dirty="0" smtClean="0"/>
              <a:t>)</a:t>
            </a:r>
            <a:endParaRPr lang="ru-RU"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7512"/>
            <a:ext cx="9145488" cy="6857853"/>
          </a:xfrm>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marL="0" indent="0" algn="ctr">
              <a:buNone/>
            </a:pPr>
            <a:r>
              <a:rPr lang="uk-UA" sz="4100" b="1" u="sng" dirty="0" smtClean="0"/>
              <a:t>Спогади</a:t>
            </a:r>
          </a:p>
          <a:p>
            <a:pPr marL="0" indent="0">
              <a:buNone/>
            </a:pPr>
            <a:r>
              <a:rPr lang="uk-UA" dirty="0" smtClean="0"/>
              <a:t>Із </a:t>
            </a:r>
            <a:r>
              <a:rPr lang="uk-UA" dirty="0"/>
              <a:t>розповіді Юліана </a:t>
            </a:r>
            <a:r>
              <a:rPr lang="uk-UA" dirty="0" smtClean="0"/>
              <a:t>Бака, родину </a:t>
            </a:r>
            <a:r>
              <a:rPr lang="uk-UA" dirty="0"/>
              <a:t>якого під час операції «Вісла» вивезли із села Гута Поруби </a:t>
            </a:r>
            <a:r>
              <a:rPr lang="uk-UA" dirty="0" err="1"/>
              <a:t>Березівського</a:t>
            </a:r>
            <a:r>
              <a:rPr lang="uk-UA" dirty="0"/>
              <a:t> повіту до колишнього німецького містечка </a:t>
            </a:r>
            <a:r>
              <a:rPr lang="uk-UA" dirty="0" err="1"/>
              <a:t>Пасленг</a:t>
            </a:r>
            <a:r>
              <a:rPr lang="uk-UA" dirty="0" smtClean="0"/>
              <a:t>:</a:t>
            </a:r>
            <a:endParaRPr lang="uk-UA" dirty="0"/>
          </a:p>
          <a:p>
            <a:pPr marL="0" indent="0">
              <a:buNone/>
            </a:pPr>
            <a:r>
              <a:rPr lang="uk-UA" dirty="0" smtClean="0"/>
              <a:t>— </a:t>
            </a:r>
            <a:r>
              <a:rPr lang="uk-UA" dirty="0"/>
              <a:t>Той </a:t>
            </a:r>
            <a:r>
              <a:rPr lang="uk-UA" dirty="0" err="1"/>
              <a:t>Свят-вечір</a:t>
            </a:r>
            <a:r>
              <a:rPr lang="uk-UA" dirty="0"/>
              <a:t> був найкривавішим для Гути: господині не встигли витягнути з печей свіжоспечений хліб, а замість першої зірки в небі запалало полум’я: горіли селянські хати. Звідусіль доносилися дикі крики, лайка, плач, стрілянина. Мати випхала нас на вулицю, аби заховались у темряві, випустила із стайні корову. Врятувала нас добра мамина польська мова, сусіди-поляки дали </a:t>
            </a:r>
            <a:r>
              <a:rPr lang="uk-UA" dirty="0" err="1"/>
              <a:t>прихисток</a:t>
            </a:r>
            <a:r>
              <a:rPr lang="uk-UA" dirty="0"/>
              <a:t> вдові з малими дітьми</a:t>
            </a:r>
            <a:r>
              <a:rPr lang="uk-UA" dirty="0" smtClean="0"/>
              <a:t>.</a:t>
            </a:r>
            <a:endParaRPr lang="uk-UA" dirty="0"/>
          </a:p>
          <a:p>
            <a:pPr marL="0" indent="0">
              <a:buNone/>
            </a:pPr>
            <a:r>
              <a:rPr lang="uk-UA" dirty="0" smtClean="0"/>
              <a:t>Одного </a:t>
            </a:r>
            <a:r>
              <a:rPr lang="uk-UA" dirty="0"/>
              <a:t>ранку село обступило польське військо і всіх дорослих зігнали на збори. Наказали зібратися за дві години. Взяли найнеобхідніше. З того, що хати опечатали, зрозуміли: повернення не буде. Долаючи кілометри з Гути до </a:t>
            </a:r>
            <a:r>
              <a:rPr lang="uk-UA" dirty="0" err="1"/>
              <a:t>Сянока</a:t>
            </a:r>
            <a:r>
              <a:rPr lang="uk-UA" dirty="0"/>
              <a:t>, чекаючи на вагони, все ще сподівалися повернутися у рідні місця. А поїзд віз у невідомість. Зупинився за два тижні у невеликому містечку </a:t>
            </a:r>
            <a:r>
              <a:rPr lang="uk-UA" dirty="0" err="1"/>
              <a:t>Пасленг</a:t>
            </a:r>
            <a:r>
              <a:rPr lang="uk-UA" dirty="0"/>
              <a:t>. Приїжджих розділили, аби в одній колоні не було односельців. Поселили у зруйнованій хатині колишнього фермерського маєтку. </a:t>
            </a:r>
          </a:p>
          <a:p>
            <a:endParaRPr lang="uk-UA"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103"/>
            <a:ext cx="9144000" cy="6045193"/>
          </a:xfrm>
          <a:prstGeom prst="rect">
            <a:avLst/>
          </a:prstGeom>
        </p:spPr>
      </p:pic>
      <p:sp>
        <p:nvSpPr>
          <p:cNvPr id="6" name="Прямоугольник 5"/>
          <p:cNvSpPr/>
          <p:nvPr/>
        </p:nvSpPr>
        <p:spPr>
          <a:xfrm>
            <a:off x="0" y="6093296"/>
            <a:ext cx="9144000" cy="76470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2800" dirty="0" err="1"/>
              <a:t>Пам'ятник</a:t>
            </a:r>
            <a:r>
              <a:rPr lang="ru-RU" sz="2800" dirty="0"/>
              <a:t> жертвам </a:t>
            </a:r>
            <a:r>
              <a:rPr lang="ru-RU" sz="2800" dirty="0" err="1"/>
              <a:t>операції</a:t>
            </a:r>
            <a:r>
              <a:rPr lang="ru-RU" sz="2800" dirty="0"/>
              <a:t> «</a:t>
            </a:r>
            <a:r>
              <a:rPr lang="ru-RU" sz="2800" dirty="0" err="1"/>
              <a:t>Вісла</a:t>
            </a:r>
            <a:r>
              <a:rPr lang="ru-RU" sz="2800" dirty="0"/>
              <a:t>» </a:t>
            </a:r>
            <a:r>
              <a:rPr lang="ru-RU" sz="2800" dirty="0" smtClean="0"/>
              <a:t>у </a:t>
            </a:r>
            <a:r>
              <a:rPr lang="ru-RU" sz="2800" dirty="0" err="1" smtClean="0"/>
              <a:t>Низьких</a:t>
            </a:r>
            <a:r>
              <a:rPr lang="ru-RU" sz="2800" dirty="0" smtClean="0"/>
              <a:t> </a:t>
            </a:r>
            <a:r>
              <a:rPr lang="ru-RU" sz="2800" dirty="0" err="1"/>
              <a:t>Бескидах</a:t>
            </a:r>
            <a:endParaRPr lang="uk-UA" sz="2800" dirty="0"/>
          </a:p>
        </p:txBody>
      </p:sp>
    </p:spTree>
    <p:extLst>
      <p:ext uri="{BB962C8B-B14F-4D97-AF65-F5344CB8AC3E}">
        <p14:creationId xmlns:p14="http://schemas.microsoft.com/office/powerpoint/2010/main" val="405196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8926" y="142852"/>
            <a:ext cx="3214710" cy="58477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ru-RU" sz="3200" b="1" dirty="0" err="1" smtClean="0"/>
              <a:t>Підсумок</a:t>
            </a:r>
            <a:r>
              <a:rPr lang="ru-RU" b="1" dirty="0" smtClean="0"/>
              <a:t> </a:t>
            </a:r>
            <a:endParaRPr lang="ru-RU" dirty="0"/>
          </a:p>
        </p:txBody>
      </p:sp>
      <p:sp>
        <p:nvSpPr>
          <p:cNvPr id="3" name="TextBox 2"/>
          <p:cNvSpPr txBox="1"/>
          <p:nvPr/>
        </p:nvSpPr>
        <p:spPr>
          <a:xfrm>
            <a:off x="357158" y="857232"/>
            <a:ext cx="8501122" cy="203132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ru-RU" dirty="0" err="1" smtClean="0"/>
              <a:t>Операція</a:t>
            </a:r>
            <a:r>
              <a:rPr lang="ru-RU" dirty="0" smtClean="0"/>
              <a:t> ,,</a:t>
            </a:r>
            <a:r>
              <a:rPr lang="ru-RU" dirty="0" err="1" smtClean="0"/>
              <a:t>Вісла</a:t>
            </a:r>
            <a:r>
              <a:rPr lang="ru-RU" dirty="0" smtClean="0"/>
              <a:t>” </a:t>
            </a:r>
            <a:r>
              <a:rPr lang="ru-RU" dirty="0" err="1" smtClean="0"/>
              <a:t>відбувалася</a:t>
            </a:r>
            <a:r>
              <a:rPr lang="ru-RU" dirty="0" smtClean="0"/>
              <a:t> в </a:t>
            </a:r>
            <a:r>
              <a:rPr lang="ru-RU" dirty="0" err="1" smtClean="0"/>
              <a:t>трьох</a:t>
            </a:r>
            <a:r>
              <a:rPr lang="ru-RU" dirty="0" smtClean="0"/>
              <a:t> </a:t>
            </a:r>
            <a:r>
              <a:rPr lang="ru-RU" dirty="0" err="1" smtClean="0"/>
              <a:t>етапах</a:t>
            </a:r>
            <a:r>
              <a:rPr lang="ru-RU" dirty="0" smtClean="0"/>
              <a:t>. </a:t>
            </a:r>
          </a:p>
          <a:p>
            <a:pPr>
              <a:buFont typeface="Wingdings" pitchFamily="2" charset="2"/>
              <a:buChar char="v"/>
            </a:pPr>
            <a:r>
              <a:rPr lang="ru-RU" b="1" dirty="0" smtClean="0"/>
              <a:t>Перший</a:t>
            </a:r>
            <a:r>
              <a:rPr lang="ru-RU" dirty="0" smtClean="0"/>
              <a:t> – </a:t>
            </a:r>
            <a:r>
              <a:rPr lang="ru-RU" dirty="0" err="1" smtClean="0"/>
              <a:t>тривав</a:t>
            </a:r>
            <a:r>
              <a:rPr lang="ru-RU" dirty="0" smtClean="0"/>
              <a:t> до </a:t>
            </a:r>
            <a:r>
              <a:rPr lang="ru-RU" dirty="0" err="1" smtClean="0"/>
              <a:t>кінця</a:t>
            </a:r>
            <a:r>
              <a:rPr lang="ru-RU" dirty="0" smtClean="0"/>
              <a:t> </a:t>
            </a:r>
            <a:r>
              <a:rPr lang="ru-RU" dirty="0" err="1" smtClean="0"/>
              <a:t>травня</a:t>
            </a:r>
            <a:r>
              <a:rPr lang="ru-RU" dirty="0" smtClean="0"/>
              <a:t> та </a:t>
            </a:r>
            <a:r>
              <a:rPr lang="ru-RU" dirty="0" err="1" smtClean="0"/>
              <a:t>обіймав</a:t>
            </a:r>
            <a:r>
              <a:rPr lang="ru-RU" dirty="0" smtClean="0"/>
              <a:t> </a:t>
            </a:r>
            <a:r>
              <a:rPr lang="ru-RU" dirty="0" err="1" smtClean="0"/>
              <a:t>депортацію</a:t>
            </a:r>
            <a:r>
              <a:rPr lang="ru-RU" dirty="0" smtClean="0"/>
              <a:t> </a:t>
            </a:r>
            <a:r>
              <a:rPr lang="ru-RU" dirty="0" err="1" smtClean="0"/>
              <a:t>українців</a:t>
            </a:r>
            <a:r>
              <a:rPr lang="ru-RU" dirty="0" smtClean="0"/>
              <a:t> в </a:t>
            </a:r>
            <a:r>
              <a:rPr lang="ru-RU" dirty="0" err="1" smtClean="0"/>
              <a:t>повітах</a:t>
            </a:r>
            <a:r>
              <a:rPr lang="ru-RU" dirty="0" smtClean="0"/>
              <a:t> </a:t>
            </a:r>
            <a:r>
              <a:rPr lang="ru-RU" dirty="0" err="1" smtClean="0"/>
              <a:t>Сянок</a:t>
            </a:r>
            <a:r>
              <a:rPr lang="ru-RU" dirty="0" smtClean="0"/>
              <a:t>, Леско та </a:t>
            </a:r>
            <a:r>
              <a:rPr lang="ru-RU" dirty="0" err="1" smtClean="0"/>
              <a:t>Бжозув</a:t>
            </a:r>
            <a:r>
              <a:rPr lang="ru-RU" dirty="0" smtClean="0"/>
              <a:t> а </a:t>
            </a:r>
            <a:r>
              <a:rPr lang="ru-RU" dirty="0" err="1" smtClean="0"/>
              <a:t>також</a:t>
            </a:r>
            <a:r>
              <a:rPr lang="ru-RU" dirty="0" smtClean="0"/>
              <a:t> </a:t>
            </a:r>
            <a:r>
              <a:rPr lang="ru-RU" dirty="0" err="1" smtClean="0"/>
              <a:t>Любачів</a:t>
            </a:r>
            <a:r>
              <a:rPr lang="ru-RU" dirty="0" smtClean="0"/>
              <a:t>. </a:t>
            </a:r>
          </a:p>
          <a:p>
            <a:pPr>
              <a:buFont typeface="Wingdings" pitchFamily="2" charset="2"/>
              <a:buChar char="v"/>
            </a:pPr>
            <a:r>
              <a:rPr lang="ru-RU" b="1" dirty="0" err="1" smtClean="0"/>
              <a:t>Другий</a:t>
            </a:r>
            <a:r>
              <a:rPr lang="ru-RU" dirty="0" smtClean="0"/>
              <a:t> </a:t>
            </a:r>
            <a:r>
              <a:rPr lang="ru-RU" dirty="0" err="1" smtClean="0"/>
              <a:t>етап</a:t>
            </a:r>
            <a:r>
              <a:rPr lang="ru-RU" dirty="0" smtClean="0"/>
              <a:t> </a:t>
            </a:r>
            <a:r>
              <a:rPr lang="ru-RU" dirty="0" err="1" smtClean="0"/>
              <a:t>відбувся</a:t>
            </a:r>
            <a:r>
              <a:rPr lang="ru-RU" dirty="0" smtClean="0"/>
              <a:t> у </a:t>
            </a:r>
            <a:r>
              <a:rPr lang="ru-RU" dirty="0" err="1" smtClean="0"/>
              <a:t>червні</a:t>
            </a:r>
            <a:r>
              <a:rPr lang="ru-RU" dirty="0" smtClean="0"/>
              <a:t>. </a:t>
            </a:r>
            <a:r>
              <a:rPr lang="ru-RU" dirty="0" err="1" smtClean="0"/>
              <a:t>Тоді</a:t>
            </a:r>
            <a:r>
              <a:rPr lang="ru-RU" dirty="0" smtClean="0"/>
              <a:t> </a:t>
            </a:r>
            <a:r>
              <a:rPr lang="ru-RU" dirty="0" err="1" smtClean="0"/>
              <a:t>дві</a:t>
            </a:r>
            <a:r>
              <a:rPr lang="ru-RU" dirty="0" smtClean="0"/>
              <a:t> </a:t>
            </a:r>
            <a:r>
              <a:rPr lang="ru-RU" dirty="0" err="1" smtClean="0"/>
              <a:t>дивізії</a:t>
            </a:r>
            <a:r>
              <a:rPr lang="ru-RU" dirty="0" smtClean="0"/>
              <a:t> </a:t>
            </a:r>
            <a:r>
              <a:rPr lang="ru-RU" dirty="0" err="1" smtClean="0"/>
              <a:t>польського</a:t>
            </a:r>
            <a:r>
              <a:rPr lang="ru-RU" dirty="0" smtClean="0"/>
              <a:t> </a:t>
            </a:r>
            <a:r>
              <a:rPr lang="ru-RU" dirty="0" err="1" smtClean="0"/>
              <a:t>війська</a:t>
            </a:r>
            <a:r>
              <a:rPr lang="ru-RU" dirty="0" smtClean="0"/>
              <a:t> направлено до </a:t>
            </a:r>
            <a:r>
              <a:rPr lang="ru-RU" dirty="0" err="1" smtClean="0"/>
              <a:t>виселення</a:t>
            </a:r>
            <a:r>
              <a:rPr lang="ru-RU" dirty="0" smtClean="0"/>
              <a:t> </a:t>
            </a:r>
            <a:r>
              <a:rPr lang="ru-RU" dirty="0" err="1" smtClean="0"/>
              <a:t>українців</a:t>
            </a:r>
            <a:r>
              <a:rPr lang="ru-RU" dirty="0" smtClean="0"/>
              <a:t> у </a:t>
            </a:r>
            <a:r>
              <a:rPr lang="ru-RU" dirty="0" err="1" smtClean="0"/>
              <a:t>частині</a:t>
            </a:r>
            <a:r>
              <a:rPr lang="ru-RU" dirty="0" smtClean="0"/>
              <a:t> </a:t>
            </a:r>
            <a:r>
              <a:rPr lang="ru-RU" dirty="0" err="1" smtClean="0"/>
              <a:t>любачівського</a:t>
            </a:r>
            <a:r>
              <a:rPr lang="ru-RU" dirty="0" smtClean="0"/>
              <a:t> </a:t>
            </a:r>
            <a:r>
              <a:rPr lang="ru-RU" dirty="0" err="1" smtClean="0"/>
              <a:t>повіту</a:t>
            </a:r>
            <a:r>
              <a:rPr lang="ru-RU" dirty="0" smtClean="0"/>
              <a:t> а </a:t>
            </a:r>
            <a:r>
              <a:rPr lang="ru-RU" dirty="0" err="1" smtClean="0"/>
              <a:t>також</a:t>
            </a:r>
            <a:r>
              <a:rPr lang="ru-RU" dirty="0" smtClean="0"/>
              <a:t> до </a:t>
            </a:r>
            <a:r>
              <a:rPr lang="ru-RU" dirty="0" err="1" smtClean="0"/>
              <a:t>повітів</a:t>
            </a:r>
            <a:r>
              <a:rPr lang="ru-RU" dirty="0" smtClean="0"/>
              <a:t> Ярослав та </a:t>
            </a:r>
            <a:r>
              <a:rPr lang="ru-RU" dirty="0" err="1" smtClean="0"/>
              <a:t>Томашів</a:t>
            </a:r>
            <a:r>
              <a:rPr lang="ru-RU" dirty="0" smtClean="0"/>
              <a:t> </a:t>
            </a:r>
            <a:r>
              <a:rPr lang="ru-RU" dirty="0" err="1" smtClean="0"/>
              <a:t>Любельський</a:t>
            </a:r>
            <a:r>
              <a:rPr lang="ru-RU" dirty="0" smtClean="0"/>
              <a:t>. </a:t>
            </a:r>
          </a:p>
          <a:p>
            <a:pPr>
              <a:buFont typeface="Wingdings" pitchFamily="2" charset="2"/>
              <a:buChar char="v"/>
            </a:pPr>
            <a:r>
              <a:rPr lang="ru-RU" b="1" dirty="0" err="1" smtClean="0"/>
              <a:t>Третій</a:t>
            </a:r>
            <a:r>
              <a:rPr lang="ru-RU" dirty="0" smtClean="0"/>
              <a:t> </a:t>
            </a:r>
            <a:r>
              <a:rPr lang="ru-RU" dirty="0" err="1" smtClean="0"/>
              <a:t>етап</a:t>
            </a:r>
            <a:r>
              <a:rPr lang="ru-RU" dirty="0" smtClean="0"/>
              <a:t> припав на </a:t>
            </a:r>
            <a:r>
              <a:rPr lang="ru-RU" dirty="0" err="1" smtClean="0"/>
              <a:t>місяць</a:t>
            </a:r>
            <a:r>
              <a:rPr lang="ru-RU" dirty="0" smtClean="0"/>
              <a:t> </a:t>
            </a:r>
            <a:r>
              <a:rPr lang="ru-RU" dirty="0" err="1" smtClean="0"/>
              <a:t>липень</a:t>
            </a:r>
            <a:r>
              <a:rPr lang="ru-RU" dirty="0" smtClean="0"/>
              <a:t> та </a:t>
            </a:r>
            <a:r>
              <a:rPr lang="ru-RU" dirty="0" err="1" smtClean="0"/>
              <a:t>мав</a:t>
            </a:r>
            <a:r>
              <a:rPr lang="ru-RU" dirty="0" smtClean="0"/>
              <a:t> на </a:t>
            </a:r>
            <a:r>
              <a:rPr lang="ru-RU" dirty="0" err="1" smtClean="0"/>
              <a:t>меті</a:t>
            </a:r>
            <a:r>
              <a:rPr lang="ru-RU" dirty="0" smtClean="0"/>
              <a:t> </a:t>
            </a:r>
            <a:r>
              <a:rPr lang="ru-RU" dirty="0" err="1" smtClean="0"/>
              <a:t>ліквідацію</a:t>
            </a:r>
            <a:r>
              <a:rPr lang="ru-RU" dirty="0" smtClean="0"/>
              <a:t> </a:t>
            </a:r>
            <a:r>
              <a:rPr lang="ru-RU" dirty="0" err="1" smtClean="0"/>
              <a:t>залишків</a:t>
            </a:r>
            <a:r>
              <a:rPr lang="ru-RU" dirty="0" smtClean="0"/>
              <a:t> УПА.</a:t>
            </a:r>
            <a:endParaRPr lang="ru-RU" dirty="0"/>
          </a:p>
        </p:txBody>
      </p:sp>
      <p:sp>
        <p:nvSpPr>
          <p:cNvPr id="5" name="TextBox 4"/>
          <p:cNvSpPr txBox="1"/>
          <p:nvPr/>
        </p:nvSpPr>
        <p:spPr>
          <a:xfrm>
            <a:off x="428596" y="3357562"/>
            <a:ext cx="8535892" cy="3323987"/>
          </a:xfrm>
          <a:prstGeom prst="rect">
            <a:avLst/>
          </a:prstGeom>
          <a:noFill/>
        </p:spPr>
        <p:txBody>
          <a:bodyPr wrap="square" rtlCol="0">
            <a:spAutoFit/>
          </a:bodyPr>
          <a:lstStyle/>
          <a:p>
            <a:pPr>
              <a:buFont typeface="Wingdings" pitchFamily="2" charset="2"/>
              <a:buChar char="v"/>
            </a:pPr>
            <a:r>
              <a:rPr lang="uk-UA" sz="2400" dirty="0" smtClean="0"/>
              <a:t>Ліквідовано близько 3,5 тис. українських збройних </a:t>
            </a:r>
            <a:r>
              <a:rPr lang="uk-UA" sz="2400" dirty="0" smtClean="0"/>
              <a:t>формувань.</a:t>
            </a:r>
            <a:endParaRPr lang="uk-UA" sz="2400" dirty="0" smtClean="0"/>
          </a:p>
          <a:p>
            <a:pPr>
              <a:buFont typeface="Wingdings" pitchFamily="2" charset="2"/>
              <a:buChar char="v"/>
            </a:pPr>
            <a:r>
              <a:rPr lang="uk-UA" sz="2400" dirty="0" smtClean="0"/>
              <a:t>Убито майже 8 тис. бійців руху </a:t>
            </a:r>
            <a:r>
              <a:rPr lang="uk-UA" sz="2400" dirty="0" smtClean="0"/>
              <a:t>опору.</a:t>
            </a:r>
            <a:endParaRPr lang="uk-UA" sz="2400" dirty="0" smtClean="0"/>
          </a:p>
          <a:p>
            <a:pPr>
              <a:buFont typeface="Wingdings" pitchFamily="2" charset="2"/>
              <a:buChar char="v"/>
            </a:pPr>
            <a:r>
              <a:rPr lang="uk-UA" sz="2400" dirty="0" smtClean="0"/>
              <a:t>Загинуло 10 тис. партійних активістів та тисяча радянських </a:t>
            </a:r>
            <a:r>
              <a:rPr lang="uk-UA" sz="2400" dirty="0" smtClean="0"/>
              <a:t>солдатів.</a:t>
            </a:r>
            <a:endParaRPr lang="uk-UA" sz="2400" dirty="0" smtClean="0"/>
          </a:p>
          <a:p>
            <a:pPr>
              <a:buFont typeface="Wingdings" pitchFamily="2" charset="2"/>
              <a:buChar char="v"/>
            </a:pPr>
            <a:r>
              <a:rPr lang="uk-UA" sz="2400" dirty="0" smtClean="0"/>
              <a:t>До північних та північно-західних районів Польщі депортовано близько 141 тис</a:t>
            </a:r>
            <a:r>
              <a:rPr lang="uk-UA" sz="2400" dirty="0" smtClean="0"/>
              <a:t>. українців.</a:t>
            </a:r>
            <a:endParaRPr lang="uk-UA" sz="2400" dirty="0" smtClean="0"/>
          </a:p>
          <a:p>
            <a:pPr>
              <a:buFont typeface="Wingdings" pitchFamily="2" charset="2"/>
              <a:buChar char="v"/>
            </a:pPr>
            <a:r>
              <a:rPr lang="uk-UA" sz="2400" dirty="0" smtClean="0"/>
              <a:t>На звільнені території уряд переселив майже 14 тис. поляків</a:t>
            </a:r>
          </a:p>
          <a:p>
            <a:pPr>
              <a:buFont typeface="Wingdings" pitchFamily="2" charset="2"/>
              <a:buChar char="v"/>
            </a:pP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714</Words>
  <Application>Microsoft Office PowerPoint</Application>
  <PresentationFormat>Экран (4:3)</PresentationFormat>
  <Paragraphs>40</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Операція “Вісла”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Операція “Вісла”</dc:title>
  <dc:creator>NASTIA</dc:creator>
  <cp:lastModifiedBy>NASTIA</cp:lastModifiedBy>
  <cp:revision>13</cp:revision>
  <dcterms:modified xsi:type="dcterms:W3CDTF">2013-10-24T20:22:29Z</dcterms:modified>
</cp:coreProperties>
</file>