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1" autoAdjust="0"/>
    <p:restoredTop sz="94737" autoAdjust="0"/>
  </p:normalViewPr>
  <p:slideViewPr>
    <p:cSldViewPr>
      <p:cViewPr varScale="1">
        <p:scale>
          <a:sx n="62" d="100"/>
          <a:sy n="62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69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85B8-B04F-40E9-94FE-52309F1C06B9}" type="datetimeFigureOut">
              <a:rPr lang="uk-UA" smtClean="0"/>
              <a:pPr/>
              <a:t>04.11.2013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9657-8EDD-440E-A197-A73319E8220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85B8-B04F-40E9-94FE-52309F1C06B9}" type="datetimeFigureOut">
              <a:rPr lang="uk-UA" smtClean="0"/>
              <a:pPr/>
              <a:t>04.11.2013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9657-8EDD-440E-A197-A73319E822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85B8-B04F-40E9-94FE-52309F1C06B9}" type="datetimeFigureOut">
              <a:rPr lang="uk-UA" smtClean="0"/>
              <a:pPr/>
              <a:t>04.11.2013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9657-8EDD-440E-A197-A73319E822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85B8-B04F-40E9-94FE-52309F1C06B9}" type="datetimeFigureOut">
              <a:rPr lang="uk-UA" smtClean="0"/>
              <a:pPr/>
              <a:t>04.11.2013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9657-8EDD-440E-A197-A73319E822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85B8-B04F-40E9-94FE-52309F1C06B9}" type="datetimeFigureOut">
              <a:rPr lang="uk-UA" smtClean="0"/>
              <a:pPr/>
              <a:t>04.11.2013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9657-8EDD-440E-A197-A73319E822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85B8-B04F-40E9-94FE-52309F1C06B9}" type="datetimeFigureOut">
              <a:rPr lang="uk-UA" smtClean="0"/>
              <a:pPr/>
              <a:t>04.11.2013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9657-8EDD-440E-A197-A73319E822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85B8-B04F-40E9-94FE-52309F1C06B9}" type="datetimeFigureOut">
              <a:rPr lang="uk-UA" smtClean="0"/>
              <a:pPr/>
              <a:t>04.11.2013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9657-8EDD-440E-A197-A73319E822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85B8-B04F-40E9-94FE-52309F1C06B9}" type="datetimeFigureOut">
              <a:rPr lang="uk-UA" smtClean="0"/>
              <a:pPr/>
              <a:t>04.11.2013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9657-8EDD-440E-A197-A73319E822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85B8-B04F-40E9-94FE-52309F1C06B9}" type="datetimeFigureOut">
              <a:rPr lang="uk-UA" smtClean="0"/>
              <a:pPr/>
              <a:t>04.11.2013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9657-8EDD-440E-A197-A73319E822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85B8-B04F-40E9-94FE-52309F1C06B9}" type="datetimeFigureOut">
              <a:rPr lang="uk-UA" smtClean="0"/>
              <a:pPr/>
              <a:t>04.11.2013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9657-8EDD-440E-A197-A73319E8220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1FC85B8-B04F-40E9-94FE-52309F1C06B9}" type="datetimeFigureOut">
              <a:rPr lang="uk-UA" smtClean="0"/>
              <a:pPr/>
              <a:t>04.11.2013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FDA9657-8EDD-440E-A197-A73319E822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1FC85B8-B04F-40E9-94FE-52309F1C06B9}" type="datetimeFigureOut">
              <a:rPr lang="uk-UA" smtClean="0"/>
              <a:pPr/>
              <a:t>04.11.2013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FDA9657-8EDD-440E-A197-A73319E8220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1-%D0%B0_%D1%82%D0%B0%D0%BD%D0%BA%D0%BE%D0%B2%D0%B0_%D0%B0%D1%80%D0%BC%D1%96%D1%8F_(%D0%A2%D1%80%D0%B5%D1%82%D1%96%D0%B9_%D0%A0%D0%B5%D0%B9%D1%85)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5112568" cy="2736304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Велика Вітчизняна війна</a:t>
            </a:r>
            <a:endParaRPr lang="uk-UA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82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204864"/>
            <a:ext cx="5044423" cy="35310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Оборона Києва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 fontScale="77500" lnSpcReduction="20000"/>
          </a:bodyPr>
          <a:lstStyle/>
          <a:p>
            <a:r>
              <a:rPr lang="uk-UA" sz="2900" b="1" dirty="0" smtClean="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Битва за Київ (1941)</a:t>
            </a:r>
            <a:r>
              <a:rPr lang="uk-UA" sz="2900" dirty="0" smtClean="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 — великомасштабна битва Червоної Армії та Вермахту в липні-вересні 1941 року. Битва за Київ була частиною наступального плану </a:t>
            </a:r>
            <a:r>
              <a:rPr lang="uk-UA" sz="2900" dirty="0" err="1" smtClean="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Барбароса</a:t>
            </a:r>
            <a:r>
              <a:rPr lang="uk-UA" sz="2900" dirty="0" smtClean="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, в радянській військовій історії отримала назву </a:t>
            </a:r>
            <a:r>
              <a:rPr lang="uk-UA" sz="2900" b="1" i="1" dirty="0" smtClean="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Київської оборонної операції</a:t>
            </a:r>
            <a:r>
              <a:rPr lang="uk-UA" sz="2900" dirty="0" smtClean="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.</a:t>
            </a:r>
          </a:p>
          <a:p>
            <a:r>
              <a:rPr lang="uk-UA" sz="2900" dirty="0" smtClean="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З німецької сторони в битві брала участь група армій «Південь» під командуванням генерал-фельдмаршала </a:t>
            </a:r>
            <a:r>
              <a:rPr lang="uk-UA" sz="2900" dirty="0" err="1" smtClean="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Рундштедта</a:t>
            </a:r>
            <a:r>
              <a:rPr lang="uk-UA" sz="2900" dirty="0" smtClean="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, а </a:t>
            </a:r>
            <a:r>
              <a:rPr lang="uk-UA" sz="2900" dirty="0" smtClean="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також  2-а </a:t>
            </a:r>
            <a:r>
              <a:rPr lang="uk-UA" sz="2900" dirty="0" smtClean="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танкова група та 2-а армія з групи армій «Центр». З радянської сторони в битві брали участь війська Південно-Західного фронту під командуванням генерала-полковника М. П. Кирпоноса у складі п'яти загальновійськових армій та Пінської флотилії під командуванням контр-адмірала Д. Д. Рогачова, під загальним керівництвом Маршала Радянського Союзу С. М. Будьонного.</a:t>
            </a:r>
          </a:p>
          <a:p>
            <a:r>
              <a:rPr lang="uk-UA" sz="2900" dirty="0" smtClean="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Битва завершилась перемогою німецьких військ та оточенням радянських військ. Втрати з радянського боку сягали 700 тисяч вбитих та полонених, понад 1760 тисяч одиниць вогнепальної зброї, 411 танків і САУ, 28 419 гармат і мінометів, 343 бойових літаків.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.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иї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113018" cy="2492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иїв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3310" y="404664"/>
            <a:ext cx="377069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київ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24944"/>
            <a:ext cx="3861048" cy="2574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київ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3068960"/>
            <a:ext cx="2874268" cy="241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київ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3212976"/>
            <a:ext cx="1842623" cy="2660828"/>
          </a:xfrm>
          <a:prstGeom prst="rect">
            <a:avLst/>
          </a:prstGeom>
        </p:spPr>
      </p:pic>
      <p:pic>
        <p:nvPicPr>
          <p:cNvPr id="9" name="Рисунок 8" descr="карта обороникиєва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0"/>
            <a:ext cx="1945173" cy="308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Оборона Одеси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3"/>
            <a:ext cx="8686800" cy="4844008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Оборона Одеси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 (5 серпня — 16 жовтня 1941) — оборонна операція військ Окремої Приморської армії і Чорноморського флоту в роки Другої світової війни з метою утримання міста Одеса від німецько-румунських військ.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72-денна оборона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міста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завершилася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евакуацією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радянських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військ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оде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05064"/>
            <a:ext cx="3144376" cy="249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одес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645024"/>
            <a:ext cx="4189472" cy="28956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деса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8919" cy="4705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одеса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4664"/>
            <a:ext cx="4191846" cy="3224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одеса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789040"/>
            <a:ext cx="360040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одеса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731266"/>
            <a:ext cx="3266505" cy="1938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Оборона Севастополя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3"/>
            <a:ext cx="8686800" cy="4844008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Оборона Севастополя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 (30 жовтня 1941 — 4 липня 1942) — бойові дії між німецько-румунськими та радянськими військами за місто Севастополь під час Другої світової війни . Під Севастополем німці втратили близько 300 тис. вояків. Ця оборона тривала 250 днів  і зірвала плани німецького командування розгорнути наступ на Кавказ і Закавказзя.</a:t>
            </a:r>
            <a:endParaRPr lang="uk-UA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сева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861048"/>
            <a:ext cx="409891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евас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293096"/>
            <a:ext cx="3545632" cy="232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евас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18769" cy="383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евас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0"/>
            <a:ext cx="2627784" cy="3969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евас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89040"/>
            <a:ext cx="4210020" cy="2926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евас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077071"/>
            <a:ext cx="3768437" cy="2502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3"/>
            <a:ext cx="8686800" cy="4844008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22 липня 1942 р. німецькі війська захопили останнє українське місто  Свердловськ Ворошиловградської ( нині Луганської) області. Отже, вся територія України опинилась під  окупацією Німеччини та її союзників.</a:t>
            </a:r>
            <a:endParaRPr lang="uk-UA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свердловсь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284984"/>
            <a:ext cx="3907572" cy="288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свердл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212976"/>
            <a:ext cx="401976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5"/>
            <a:ext cx="8686800" cy="4916016"/>
          </a:xfrm>
        </p:spPr>
        <p:txBody>
          <a:bodyPr>
            <a:normAutofit/>
          </a:bodyPr>
          <a:lstStyle/>
          <a:p>
            <a:r>
              <a:rPr lang="vi-VN" sz="2000" dirty="0" smtClean="0">
                <a:ea typeface="Batang" pitchFamily="18" charset="-127"/>
              </a:rPr>
              <a:t> 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Impact" pitchFamily="34" charset="0"/>
                <a:ea typeface="Batang" pitchFamily="18" charset="-127"/>
              </a:rPr>
              <a:t>Колабораціонізм</a:t>
            </a:r>
            <a:r>
              <a:rPr lang="vi-VN" sz="2000" dirty="0" smtClean="0">
                <a:solidFill>
                  <a:schemeClr val="accent3">
                    <a:lumMod val="50000"/>
                  </a:schemeClr>
                </a:solidFill>
                <a:ea typeface="Batang" pitchFamily="18" charset="-127"/>
              </a:rPr>
              <a:t>— співпраця населення або громадян держави з ворогом в інтересах ворога-загарбника на шкоду самій державі чи її союзників. У роки Другої світової війни колабораціонізм був явищем розповсюдженим — і мав місце практично в кожній окупованій країн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ea typeface="Batang" pitchFamily="18" charset="-127"/>
              </a:rPr>
              <a:t>. На окупованих територіях СРСР набули поширення військовий, адміністративний, побутовий  та політичний колабораціонізм, який проявили від 1,5 до 2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  <a:ea typeface="Batang" pitchFamily="18" charset="-127"/>
              </a:rPr>
              <a:t>млн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ea typeface="Batang" pitchFamily="18" charset="-127"/>
              </a:rPr>
              <a:t> осіб. З них 250-300 тис. було українців, решту – у більшості складали росіяни.</a:t>
            </a:r>
            <a:endParaRPr lang="vi-VN" sz="2000" dirty="0" smtClean="0">
              <a:solidFill>
                <a:schemeClr val="accent3">
                  <a:lumMod val="50000"/>
                </a:schemeClr>
              </a:solidFill>
              <a:ea typeface="Batang" pitchFamily="18" charset="-127"/>
            </a:endParaRPr>
          </a:p>
          <a:p>
            <a:endParaRPr lang="uk-UA" dirty="0"/>
          </a:p>
        </p:txBody>
      </p:sp>
      <p:pic>
        <p:nvPicPr>
          <p:cNvPr id="4" name="Рисунок 3" descr="колабораціоніз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121696"/>
            <a:ext cx="412249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ола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893388"/>
            <a:ext cx="3398880" cy="263564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Зони нацистської окупації України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зон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990" y="1556792"/>
            <a:ext cx="8755010" cy="3744416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Окупаційний режим в Україні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5184575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За розробленим ще 1940 р. стратегічним 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«Генеральним планом «Ост»»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 гітлерівська Німеччина передбачала щодо України такі 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заходи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· Часткове онімечення місцевого населення; заселення німцями окупованих земель.</a:t>
            </a:r>
          </a:p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· Масова депортація населення, у тому числі українців, до Сибіру.</a:t>
            </a:r>
          </a:p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· Підрив біологічної сили слов'янських народів.</a:t>
            </a:r>
          </a:p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· Економічне пограбування території України; перетворення місцевого населення на рабів.</a:t>
            </a:r>
          </a:p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· Пограбування культурних цінностей, знищення пам'яток культури.</a:t>
            </a:r>
            <a:endParaRPr lang="uk-UA" dirty="0">
              <a:solidFill>
                <a:schemeClr val="accent3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940019" cy="4817235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22 червня 1941 року о 3 –й годині 30 хвилин Німеччина раптово напала на СРСР, розпочавши виконання плану </a:t>
            </a:r>
            <a:r>
              <a:rPr lang="uk-UA" sz="2400" dirty="0" err="1" smtClean="0">
                <a:solidFill>
                  <a:srgbClr val="FF0000"/>
                </a:solidFill>
              </a:rPr>
              <a:t>“Барбаросса”</a:t>
            </a:r>
            <a:r>
              <a:rPr lang="uk-UA" sz="2400" dirty="0" smtClean="0">
                <a:solidFill>
                  <a:srgbClr val="FF0000"/>
                </a:solidFill>
              </a:rPr>
              <a:t>. У наказі </a:t>
            </a:r>
            <a:r>
              <a:rPr lang="uk-UA" sz="2400" dirty="0" err="1" smtClean="0">
                <a:solidFill>
                  <a:srgbClr val="FF0000"/>
                </a:solidFill>
              </a:rPr>
              <a:t>фюрера</a:t>
            </a:r>
            <a:r>
              <a:rPr lang="uk-UA" sz="2400" dirty="0" smtClean="0">
                <a:solidFill>
                  <a:srgbClr val="FF0000"/>
                </a:solidFill>
              </a:rPr>
              <a:t> наголошувалося на загрозі з боку Радянського Союзу та необхідності превентивної війни, тобто війни, мета якої попередити напад суперника.</a:t>
            </a:r>
            <a:endParaRPr lang="uk-UA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барбарос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05574"/>
            <a:ext cx="4032448" cy="2947762"/>
          </a:xfrm>
          <a:prstGeom prst="rect">
            <a:avLst/>
          </a:prstGeom>
        </p:spPr>
      </p:pic>
      <p:pic>
        <p:nvPicPr>
          <p:cNvPr id="6" name="Рисунок 5" descr="barbarossa-pl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429000"/>
            <a:ext cx="3707904" cy="309569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купаці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0"/>
            <a:ext cx="5052054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окупац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689648"/>
            <a:ext cx="5364088" cy="297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686800" cy="51845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За час оборони і відступу Червона  армія втратила  70% свого складу. Значна частина бійців потрапила в полон і опинилася у створених німцями концентраційних таборах, у яких створювали нестерпні умови , аби прискорити масову  загибель в’язнів. Людей змушували виконувати тяжкі роботи, щоб знесилити їх, а потім відправляли на смерть.</a:t>
            </a:r>
          </a:p>
        </p:txBody>
      </p:sp>
      <p:pic>
        <p:nvPicPr>
          <p:cNvPr id="4" name="Рисунок 3" descr="сир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717032"/>
            <a:ext cx="4473668" cy="2912358"/>
          </a:xfrm>
          <a:prstGeom prst="rect">
            <a:avLst/>
          </a:prstGeom>
        </p:spPr>
      </p:pic>
      <p:pic>
        <p:nvPicPr>
          <p:cNvPr id="5" name="Рисунок 4" descr="Жертви_Сирецького_концтабор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4260062"/>
            <a:ext cx="3456384" cy="2436751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686800" cy="5112567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Голокост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в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Украї́ні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—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систематичне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винищення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євреїв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на 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українських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територіях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окупованих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нацистською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Німеччиною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в 1941–1944 роках.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період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1941 до 1945 року на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українських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землях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загинуло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близько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3 000 000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мирних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жителів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яких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близько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850 000 — 900 000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складали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євреї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проживали в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Україні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голокос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293096"/>
            <a:ext cx="3192355" cy="2394266"/>
          </a:xfrm>
          <a:prstGeom prst="rect">
            <a:avLst/>
          </a:prstGeom>
        </p:spPr>
      </p:pic>
      <p:pic>
        <p:nvPicPr>
          <p:cNvPr id="5" name="Рисунок 4" descr="голокост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657909"/>
            <a:ext cx="3150880" cy="201581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окос сут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окост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340769"/>
            <a:ext cx="3491880" cy="4447206"/>
          </a:xfrm>
        </p:spPr>
      </p:pic>
      <p:pic>
        <p:nvPicPr>
          <p:cNvPr id="5" name="Рисунок 4" descr="голокост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0"/>
            <a:ext cx="4572000" cy="3048000"/>
          </a:xfrm>
          <a:prstGeom prst="rect">
            <a:avLst/>
          </a:prstGeom>
        </p:spPr>
      </p:pic>
      <p:pic>
        <p:nvPicPr>
          <p:cNvPr id="6" name="Рисунок 5" descr="голокост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356992"/>
            <a:ext cx="4824536" cy="3184028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3"/>
            <a:ext cx="8686800" cy="4844008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Одним з найжорстокіших актів геноциду  проти єврейського населення  в Україні  вважається масовий розстріл у Бабиному яру наприкінці вересня 1941 року в Києві.</a:t>
            </a:r>
            <a:endParaRPr lang="uk-UA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бабин я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08" y="2780928"/>
            <a:ext cx="5413613" cy="3744416"/>
          </a:xfrm>
          <a:prstGeom prst="rect">
            <a:avLst/>
          </a:prstGeom>
        </p:spPr>
      </p:pic>
      <p:pic>
        <p:nvPicPr>
          <p:cNvPr id="5" name="Рисунок 4" descr="212229764e35726b911e2bb8aec_pr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6615" y="2708920"/>
            <a:ext cx="2951792" cy="2016224"/>
          </a:xfrm>
          <a:prstGeom prst="rect">
            <a:avLst/>
          </a:prstGeom>
        </p:spPr>
      </p:pic>
      <p:pic>
        <p:nvPicPr>
          <p:cNvPr id="6" name="Рисунок 5" descr="я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923712"/>
            <a:ext cx="2154560" cy="161918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5"/>
            <a:ext cx="8686800" cy="5373216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На окупованих  територіях гітлерівці розгорнули  пропагандистську кампанію , закликаючи працездатних людей на роботи до рейху. Остарбайтерів з  України використовували на важких роботах. Значна кількість робітників гинула від нестерпних умов праці.</a:t>
            </a:r>
          </a:p>
        </p:txBody>
      </p:sp>
      <p:pic>
        <p:nvPicPr>
          <p:cNvPr id="4" name="Рисунок 3" descr="вивезення до ні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9017" y="2996952"/>
            <a:ext cx="2204983" cy="3342754"/>
          </a:xfrm>
          <a:prstGeom prst="rect">
            <a:avLst/>
          </a:prstGeom>
        </p:spPr>
      </p:pic>
      <p:pic>
        <p:nvPicPr>
          <p:cNvPr id="5" name="Рисунок 4" descr="вивезен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3016"/>
            <a:ext cx="2934017" cy="2808312"/>
          </a:xfrm>
          <a:prstGeom prst="rect">
            <a:avLst/>
          </a:prstGeom>
        </p:spPr>
      </p:pic>
      <p:pic>
        <p:nvPicPr>
          <p:cNvPr id="6" name="Рисунок 5" descr="вивезення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501008"/>
            <a:ext cx="3636200" cy="2567158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Причини розгортання руху опору окупантам в Україні: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окупація  Батьківщини загарбниками;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жорстокість окупаційного режиму;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організаційна діяльність радянського керівництва, діяльність ОУН.</a:t>
            </a:r>
            <a:endParaRPr lang="uk-UA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опі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140968"/>
            <a:ext cx="4680520" cy="339916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3"/>
            <a:ext cx="8686800" cy="4844008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10 лютого 1940 року  відбувся офіційний  розкол ОУН на ОУН(М) та ОУН(Б).</a:t>
            </a:r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мель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24944"/>
            <a:ext cx="2266950" cy="3314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А.Мельник</a:t>
            </a:r>
            <a:endParaRPr lang="uk-UA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6" name="Рисунок 5" descr="с банде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780928"/>
            <a:ext cx="3600400" cy="331236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5364088" cy="4916017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14 жовтня 1942 року було створено УПА (Українську повстанську армію).</a:t>
            </a:r>
            <a:endParaRPr lang="uk-UA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Рисунок 3" descr="уп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88640"/>
            <a:ext cx="3558042" cy="2304256"/>
          </a:xfrm>
          <a:prstGeom prst="rect">
            <a:avLst/>
          </a:prstGeom>
        </p:spPr>
      </p:pic>
      <p:pic>
        <p:nvPicPr>
          <p:cNvPr id="5" name="Рисунок 4" descr="U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924944"/>
            <a:ext cx="4002547" cy="2688935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40968"/>
            <a:ext cx="4248472" cy="298027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5373215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a typeface="Batang" pitchFamily="18" charset="-127"/>
                <a:cs typeface="Arial" pitchFamily="34" charset="0"/>
              </a:rPr>
              <a:t>Удар німців був несподіваним для Червоної армії, хоча розвідка </a:t>
            </a:r>
            <a:r>
              <a:rPr lang="uk-UA" sz="2400" dirty="0" err="1" smtClean="0">
                <a:solidFill>
                  <a:srgbClr val="FF0000"/>
                </a:solidFill>
                <a:ea typeface="Batang" pitchFamily="18" charset="-127"/>
                <a:cs typeface="Arial" pitchFamily="34" charset="0"/>
              </a:rPr>
              <a:t>зазделегідь</a:t>
            </a:r>
            <a:r>
              <a:rPr lang="uk-UA" sz="2400" dirty="0" smtClean="0">
                <a:solidFill>
                  <a:srgbClr val="FF0000"/>
                </a:solidFill>
                <a:ea typeface="Batang" pitchFamily="18" charset="-127"/>
                <a:cs typeface="Arial" pitchFamily="34" charset="0"/>
              </a:rPr>
              <a:t> інформувала про підготовку воєнних дій.</a:t>
            </a:r>
          </a:p>
          <a:p>
            <a:r>
              <a:rPr lang="uk-UA" sz="2400" dirty="0" smtClean="0">
                <a:solidFill>
                  <a:srgbClr val="FF0000"/>
                </a:solidFill>
                <a:ea typeface="Batang" pitchFamily="18" charset="-127"/>
                <a:cs typeface="Arial" pitchFamily="34" charset="0"/>
              </a:rPr>
              <a:t>Але Й.Сталін і слухати про це не хотів, обзиваючи резидентів дезінформаторами, і тільки під впливом беззаперечних доказів</a:t>
            </a:r>
          </a:p>
          <a:p>
            <a:r>
              <a:rPr lang="uk-UA" sz="2400" dirty="0" smtClean="0">
                <a:solidFill>
                  <a:srgbClr val="FF0000"/>
                </a:solidFill>
                <a:ea typeface="Batang" pitchFamily="18" charset="-127"/>
                <a:cs typeface="Arial" pitchFamily="34" charset="0"/>
              </a:rPr>
              <a:t>Погодився відправити у війська директиву, в якій йшлося про необхідність </a:t>
            </a:r>
            <a:r>
              <a:rPr lang="uk-UA" sz="2400" dirty="0" err="1" smtClean="0">
                <a:solidFill>
                  <a:srgbClr val="FF0000"/>
                </a:solidFill>
                <a:ea typeface="Batang" pitchFamily="18" charset="-127"/>
                <a:cs typeface="Arial" pitchFamily="34" charset="0"/>
              </a:rPr>
              <a:t>“протягом</a:t>
            </a:r>
            <a:r>
              <a:rPr lang="uk-UA" sz="2400" dirty="0" smtClean="0">
                <a:solidFill>
                  <a:srgbClr val="FF0000"/>
                </a:solidFill>
                <a:ea typeface="Batang" pitchFamily="18" charset="-127"/>
                <a:cs typeface="Arial" pitchFamily="34" charset="0"/>
              </a:rPr>
              <a:t> ночі на 22.06.41 р. потай зайняти вогневі точки укріплених районів на державному кордоні, зосередити на польових аеродромах усю авіацію, всі частини привести у бойову </a:t>
            </a:r>
            <a:r>
              <a:rPr lang="uk-UA" sz="2400" dirty="0" err="1" smtClean="0">
                <a:solidFill>
                  <a:srgbClr val="FF0000"/>
                </a:solidFill>
                <a:ea typeface="Batang" pitchFamily="18" charset="-127"/>
                <a:cs typeface="Arial" pitchFamily="34" charset="0"/>
              </a:rPr>
              <a:t>готовність”</a:t>
            </a:r>
            <a:r>
              <a:rPr lang="uk-UA" sz="2400" dirty="0" smtClean="0">
                <a:solidFill>
                  <a:srgbClr val="FF0000"/>
                </a:solidFill>
                <a:ea typeface="Batang" pitchFamily="18" charset="-127"/>
                <a:cs typeface="Arial" pitchFamily="34" charset="0"/>
              </a:rPr>
              <a:t>. Однак цей наказ уже не міг реально вплинути на ситуацію. До штабу Київського особливого округу він надійшов 22 червня о 2їй годині 30 хвилин, тобто за годину до нападу німців.</a:t>
            </a:r>
            <a:endParaRPr lang="uk-UA" sz="2400" dirty="0">
              <a:solidFill>
                <a:srgbClr val="FF0000"/>
              </a:solidFill>
              <a:ea typeface="Batang" pitchFamily="18" charset="-127"/>
              <a:cs typeface="Arial" pitchFamily="34" charset="0"/>
            </a:endParaRPr>
          </a:p>
        </p:txBody>
      </p:sp>
      <p:pic>
        <p:nvPicPr>
          <p:cNvPr id="4" name="Рисунок 3" descr="почат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4176464" cy="2204864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686800" cy="5373215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18 грудня 1942 року – січень 1943 року – початок визволення України.</a:t>
            </a:r>
          </a:p>
          <a:p>
            <a:r>
              <a:rPr lang="uk-UA" b="1" dirty="0" smtClean="0"/>
              <a:t>Початок вигнання окупантів з України. </a:t>
            </a:r>
            <a:r>
              <a:rPr lang="uk-UA" dirty="0" smtClean="0"/>
              <a:t>У ході загального контрнаступу Червоної армії з кінця грудня 1942 р. почалося звільнення України від німецько-фашистських загарбників. Першими на землю України вступили війська 1-ї гвардійської армії під командуванням генерала В. Кузнєцова, які 18 грудня 1942 р. вибили окупантів із села </a:t>
            </a:r>
            <a:r>
              <a:rPr lang="uk-UA" i="1" dirty="0" err="1" smtClean="0"/>
              <a:t>Півнівка</a:t>
            </a:r>
            <a:r>
              <a:rPr lang="uk-UA" i="1" dirty="0" smtClean="0"/>
              <a:t> </a:t>
            </a:r>
            <a:r>
              <a:rPr lang="uk-UA" dirty="0" err="1" smtClean="0"/>
              <a:t>Меловського</a:t>
            </a:r>
            <a:r>
              <a:rPr lang="uk-UA" dirty="0" smtClean="0"/>
              <a:t> району на Луганщині. Цього ж дня були визволенні й деякі інші населені пункти </a:t>
            </a:r>
            <a:r>
              <a:rPr lang="uk-UA" dirty="0" err="1" smtClean="0"/>
              <a:t>Меловського</a:t>
            </a:r>
            <a:r>
              <a:rPr lang="uk-UA" dirty="0" smtClean="0"/>
              <a:t> району.</a:t>
            </a:r>
          </a:p>
          <a:p>
            <a:r>
              <a:rPr lang="uk-UA" dirty="0" smtClean="0"/>
              <a:t>Відповідно до плану Ставки на початку 1943 р. потужний наступ радянських військ почався в напрямку </a:t>
            </a:r>
            <a:r>
              <a:rPr lang="uk-UA" i="1" dirty="0" smtClean="0"/>
              <a:t>Донбасу й </a:t>
            </a:r>
            <a:r>
              <a:rPr lang="uk-UA" i="1" dirty="0" err="1" smtClean="0"/>
              <a:t>Харкова.</a:t>
            </a:r>
            <a:r>
              <a:rPr lang="uk-UA" dirty="0" err="1" smtClean="0"/>
              <a:t>Червоній</a:t>
            </a:r>
            <a:r>
              <a:rPr lang="uk-UA" dirty="0" smtClean="0"/>
              <a:t> армії вдалося визволити ряд північно-східних районів Донбасу й м. Харків, однак супротивник завдав потужних контрударів і повернув під свій контроль ряд цих територій. Але, незважаючи на невдачі, стратегічна ініціатива залишалася на боці Червоної армії.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5"/>
            <a:ext cx="8686800" cy="4916016"/>
          </a:xfrm>
        </p:spPr>
        <p:txBody>
          <a:bodyPr>
            <a:normAutofit fontScale="70000" lnSpcReduction="20000"/>
          </a:bodyPr>
          <a:lstStyle/>
          <a:p>
            <a:r>
              <a:rPr lang="vi-VN" b="1" dirty="0" smtClean="0">
                <a:solidFill>
                  <a:schemeClr val="accent3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Би́тва за Ки́їв (1943)</a:t>
            </a:r>
            <a:r>
              <a:rPr lang="vi-VN" dirty="0" smtClean="0">
                <a:solidFill>
                  <a:schemeClr val="accent3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 — великомасштабна битва Червон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ої</a:t>
            </a:r>
            <a:r>
              <a:rPr lang="vi-VN" dirty="0" smtClean="0">
                <a:solidFill>
                  <a:schemeClr val="accent3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 Армії та Вермахту 3-13 листопада 1943 року. В радянській військовій історії відома як </a:t>
            </a:r>
            <a:r>
              <a:rPr lang="vi-VN" b="1" dirty="0" smtClean="0">
                <a:solidFill>
                  <a:schemeClr val="accent3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Київська наступальна операція</a:t>
            </a:r>
            <a:r>
              <a:rPr lang="vi-VN" dirty="0" smtClean="0">
                <a:solidFill>
                  <a:schemeClr val="accent3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. З радянського боку в бою брали участь війська Першого українського фронту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vi-VN" dirty="0" smtClean="0">
                <a:solidFill>
                  <a:schemeClr val="accent3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під командуванням генерала Ватутіна та Перша окрема чехословацька бригада. В ході операції Київ було визволено Червоною Армією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. У результаті Київської наступальної операції було розгромлене київське угруповання противника (розбито 15 німецьких дивізій), визволено столицю України і створено в цьому районі стратегічний плацдарм, який зіграв важливу роль у боях за Правобережну Україну. Разом з радянськими партизанами бився чехословацький партизанський загін Яна 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Налепки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 (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Рєпкіна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).</a:t>
            </a:r>
          </a:p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6 листопада Київ було визволено радянськими військами.</a:t>
            </a:r>
          </a:p>
          <a:p>
            <a:endParaRPr lang="uk-UA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иїв визволен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00422" cy="2736304"/>
          </a:xfrm>
        </p:spPr>
      </p:pic>
      <p:pic>
        <p:nvPicPr>
          <p:cNvPr id="5" name="Рисунок 4" descr="київ визволення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251924" cy="2664296"/>
          </a:xfrm>
          <a:prstGeom prst="rect">
            <a:avLst/>
          </a:prstGeom>
        </p:spPr>
      </p:pic>
      <p:pic>
        <p:nvPicPr>
          <p:cNvPr id="6" name="Рисунок 5" descr="київ визволення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80928"/>
            <a:ext cx="4064000" cy="3403600"/>
          </a:xfrm>
          <a:prstGeom prst="rect">
            <a:avLst/>
          </a:prstGeom>
        </p:spPr>
      </p:pic>
      <p:pic>
        <p:nvPicPr>
          <p:cNvPr id="7" name="Рисунок 6" descr="київ визволення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653136"/>
            <a:ext cx="4176464" cy="2204864"/>
          </a:xfrm>
          <a:prstGeom prst="rect">
            <a:avLst/>
          </a:prstGeom>
        </p:spPr>
      </p:pic>
      <p:pic>
        <p:nvPicPr>
          <p:cNvPr id="8" name="Рисунок 7" descr="київ визволення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2708920"/>
            <a:ext cx="2823658" cy="1872208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Військові операції  Червоної армії взимку – навесні  1944 року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686800" cy="537321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600" b="1" dirty="0" err="1" smtClean="0">
                <a:solidFill>
                  <a:schemeClr val="accent3">
                    <a:lumMod val="50000"/>
                  </a:schemeClr>
                </a:solidFill>
              </a:rPr>
              <a:t>Ко́рсунь-Шевче́нківська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3">
                    <a:lumMod val="50000"/>
                  </a:schemeClr>
                </a:solidFill>
              </a:rPr>
              <a:t>наступа́льна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3">
                    <a:lumMod val="50000"/>
                  </a:schemeClr>
                </a:solidFill>
              </a:rPr>
              <a:t>опера́ція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 (</a:t>
            </a:r>
            <a:r>
              <a:rPr lang="ru-RU" sz="2600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3">
                    <a:lumMod val="50000"/>
                  </a:schemeClr>
                </a:solidFill>
              </a:rPr>
              <a:t>німецького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 боку </a:t>
            </a:r>
            <a:r>
              <a:rPr lang="ru-RU" sz="2600" dirty="0" err="1" smtClean="0">
                <a:solidFill>
                  <a:schemeClr val="accent3">
                    <a:lumMod val="50000"/>
                  </a:schemeClr>
                </a:solidFill>
              </a:rPr>
              <a:t>називалась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600" b="1" dirty="0" err="1" smtClean="0">
                <a:solidFill>
                  <a:schemeClr val="accent3">
                    <a:lumMod val="50000"/>
                  </a:schemeClr>
                </a:solidFill>
              </a:rPr>
              <a:t>Черкаський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 котел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; 24 </a:t>
            </a:r>
            <a:r>
              <a:rPr lang="ru-RU" sz="2600" dirty="0" err="1" smtClean="0">
                <a:solidFill>
                  <a:schemeClr val="accent3">
                    <a:lumMod val="50000"/>
                  </a:schemeClr>
                </a:solidFill>
              </a:rPr>
              <a:t>січня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 — 17 лютого 1944 р.-</a:t>
            </a:r>
            <a:r>
              <a:rPr lang="uk-UA" sz="2600" dirty="0" smtClean="0"/>
              <a:t> знищено 41 </a:t>
            </a:r>
            <a:r>
              <a:rPr lang="uk-UA" sz="2600" dirty="0" smtClean="0">
                <a:solidFill>
                  <a:schemeClr val="accent3">
                    <a:lumMod val="50000"/>
                  </a:schemeClr>
                </a:solidFill>
              </a:rPr>
              <a:t>200 і взято в полон понад 15 тисяч солдатів і офіцерів Вермахту, знищено 430 літаків, 155 танків, 376 гармат, 59 самохідних гармат, 269 мінометів, 900 кулеметів, визволено Рівне і Луцьк, загинуло 770 тис. людей, переважно українців. Тисячі солдатів і офіцерів були нагороджені орденами і медалями. Близько ста воїнів удостоєно звання Героя Радянського Союзу.</a:t>
            </a:r>
          </a:p>
          <a:p>
            <a:r>
              <a:rPr lang="uk-UA" sz="2600" dirty="0" smtClean="0">
                <a:solidFill>
                  <a:schemeClr val="accent3">
                    <a:lumMod val="50000"/>
                  </a:schemeClr>
                </a:solidFill>
              </a:rPr>
              <a:t>За успіх під час боїв генерал армії І.Конєв 20 лютого був нагороджений званням Маршала Радянського Союзу.</a:t>
            </a:r>
            <a:endParaRPr lang="uk-UA" sz="2600" dirty="0" smtClean="0"/>
          </a:p>
          <a:p>
            <a:pPr>
              <a:buNone/>
            </a:pPr>
            <a:endParaRPr lang="uk-UA" sz="2600" dirty="0" smtClean="0"/>
          </a:p>
          <a:p>
            <a:pPr>
              <a:buNone/>
            </a:pPr>
            <a:r>
              <a:rPr lang="uk-UA" sz="2600" b="1" dirty="0" smtClean="0">
                <a:solidFill>
                  <a:schemeClr val="accent3">
                    <a:lumMod val="50000"/>
                  </a:schemeClr>
                </a:solidFill>
              </a:rPr>
              <a:t>Проскурівсько-Чернівецька операція</a:t>
            </a:r>
            <a:r>
              <a:rPr lang="uk-UA" sz="2600" dirty="0" smtClean="0">
                <a:solidFill>
                  <a:schemeClr val="accent3">
                    <a:lumMod val="50000"/>
                  </a:schemeClr>
                </a:solidFill>
              </a:rPr>
              <a:t> (4 березня1944 — 17 квітня 1944) — наступальна операція радянських військ 1-го Українського фронту у взаємодії з військами 2-го Українського фронту, проведена з метою розгрому основних сил німецької групи армій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«Південь» на Правобережній Україні 1944 року-</a:t>
            </a:r>
            <a:r>
              <a:rPr lang="uk-UA" sz="2000" dirty="0" smtClean="0"/>
              <a:t>результат: війська 1-го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Українського фронту просунулися на західному та південному напрямках на 80-350 км, звільнили значну частину правобережної України і завдали тяжкої поразки 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hlinkClick r:id="rId2" tooltip="1-а танкова армія (Третій Рейх)"/>
              </a:rPr>
              <a:t>1-ій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 і 4-ій німецьким танковим арміям (20 дивізій противника втратили 50% свого складу і більшу частину бойової техніки). Вийшовши до передгір'я Карпат і перерізавши основні комунікації противника, радянські війська розсікли його стратегічний фронт на дві частини. Проскурівсько-Чернівецька операція — одна з найбільших фронтових операцій війни. З'єднанням та частинам які найбільше відзначились було присвоєно почесні назви «Проскурівські», 11 — «Вінницькі», 16 -«Чернівецькі», 5 — «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Ямпільські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», 4 — «Жмеринські», 2 — «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Чортківські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», 1 — «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Заліщицькі</a:t>
            </a:r>
            <a:r>
              <a:rPr lang="uk-UA" sz="2000" dirty="0" smtClean="0"/>
              <a:t>».</a:t>
            </a:r>
            <a:endParaRPr lang="uk-UA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5004048" cy="5184575"/>
          </a:xfrm>
        </p:spPr>
        <p:txBody>
          <a:bodyPr>
            <a:normAutofit lnSpcReduction="10000"/>
          </a:bodyPr>
          <a:lstStyle/>
          <a:p>
            <a:r>
              <a:rPr lang="uk-UA" sz="2000" b="1" dirty="0" err="1" smtClean="0">
                <a:solidFill>
                  <a:schemeClr val="accent3">
                    <a:lumMod val="50000"/>
                  </a:schemeClr>
                </a:solidFill>
              </a:rPr>
              <a:t>“Рейкова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accent3">
                    <a:lumMod val="50000"/>
                  </a:schemeClr>
                </a:solidFill>
              </a:rPr>
              <a:t>війна”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 — операція радянських партизанів у період з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серпня до середини вересня 1943 в тилу німецьких військ на території Росії, Білорусії та частини України з метою одночасного масового зруйнування залізничного полотна та станційних споруд. Охоплювала територію близько 1 тис. км по фронту й 750 км углиб. Під час операції, участь в якій брало близько 100 тис. бійців, було підірвано 25 тис. рейок, багато мостів та станційних споруд, що значно ускладнило перегрупування військ противника в період вирішальних битв на Курській дузі. Головним у тактиці партизанів стало руйнування комунікацій.</a:t>
            </a:r>
            <a:endParaRPr lang="uk-UA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рей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933056"/>
            <a:ext cx="4248269" cy="2655168"/>
          </a:xfrm>
          <a:prstGeom prst="rect">
            <a:avLst/>
          </a:prstGeom>
        </p:spPr>
      </p:pic>
      <p:pic>
        <p:nvPicPr>
          <p:cNvPr id="5" name="Рисунок 4" descr="рейка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60648"/>
            <a:ext cx="3718851" cy="3214761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Наступальні  операції Червоної армії ( літо – осінь 1944)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625609"/>
          </a:xfrm>
        </p:spPr>
        <p:txBody>
          <a:bodyPr>
            <a:normAutofit/>
          </a:bodyPr>
          <a:lstStyle/>
          <a:p>
            <a:r>
              <a:rPr lang="vi-VN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Льві́всько-Сандо́мирська наступа́льна опера́ція</a:t>
            </a:r>
            <a:r>
              <a:rPr lang="vi-VN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— стратегічна наступальна операція Червоної армії проти об'єднаних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німецько-угорських військ, метою якої було захоплення Західної України та Південної Польщі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результат: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радянські війська зайняли Західну Україну та частину Польщі.</a:t>
            </a:r>
          </a:p>
          <a:p>
            <a:endParaRPr lang="uk-UA" sz="20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80125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vi-VN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ссько-Кишині́вська </a:t>
            </a:r>
            <a:r>
              <a:rPr lang="vi-VN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опера́ція</a:t>
            </a:r>
            <a:r>
              <a:rPr lang="vi-VN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(20 серпня — 29 серпня 1944) — стратегічна наступальна операція південного криларадянських військ на Східному фронті Другої світової війни з метою розгрому великого угрупування німецьких та румунських військ, що прикривали балканський напрямок, звільнення Молдови та виведення Румунії з </a:t>
            </a:r>
            <a:r>
              <a:rPr lang="vi-VN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війни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-результат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uk-UA" sz="2000" dirty="0"/>
              <a:t> 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були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розгромлені основні сили групи армій «Південна Україна», виведена з війни Румунія, були звільнені Молдавська РСР і Ізмаїльська область Української РСР.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27505" cy="2304256"/>
          </a:xfrm>
        </p:spPr>
      </p:pic>
      <p:sp>
        <p:nvSpPr>
          <p:cNvPr id="5" name="TextBox 4"/>
          <p:cNvSpPr txBox="1"/>
          <p:nvPr/>
        </p:nvSpPr>
        <p:spPr>
          <a:xfrm>
            <a:off x="827584" y="249289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Корсунь-Шевченківська наступальна операція</a:t>
            </a:r>
            <a:endParaRPr lang="uk-UA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прс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88640"/>
            <a:ext cx="3352006" cy="22814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4088" y="249289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Проскурівсько-Чернівецька наступальна операція</a:t>
            </a:r>
            <a:endParaRPr lang="uk-UA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загружен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284984"/>
            <a:ext cx="3408994" cy="23610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805264"/>
            <a:ext cx="406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Львівсько-Сандомирська наступальна операція</a:t>
            </a:r>
            <a:endParaRPr lang="uk-UA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ясь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356992"/>
            <a:ext cx="3920389" cy="25923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88024" y="602128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Яссько-Кишинівська наступальна операція</a:t>
            </a:r>
            <a:endParaRPr lang="uk-UA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184575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9 травня 1945 року народи СРСР  святкували День перемоги.</a:t>
            </a:r>
            <a:endParaRPr lang="uk-UA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36913"/>
            <a:ext cx="3275084" cy="2520280"/>
          </a:xfrm>
          <a:prstGeom prst="rect">
            <a:avLst/>
          </a:prstGeom>
        </p:spPr>
      </p:pic>
      <p:pic>
        <p:nvPicPr>
          <p:cNvPr id="5" name="Рисунок 4" descr="перемо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9076" y="2636912"/>
            <a:ext cx="2354924" cy="2808312"/>
          </a:xfrm>
          <a:prstGeom prst="rect">
            <a:avLst/>
          </a:prstGeom>
        </p:spPr>
      </p:pic>
      <p:pic>
        <p:nvPicPr>
          <p:cNvPr id="6" name="Рисунок 5" descr="1036087_b247e9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636912"/>
            <a:ext cx="2753112" cy="3951835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ремога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2200" y="2780928"/>
            <a:ext cx="2771800" cy="2304256"/>
          </a:xfrm>
        </p:spPr>
      </p:pic>
      <p:pic>
        <p:nvPicPr>
          <p:cNvPr id="5" name="Рисунок 4" descr="0_2b45a_f709bc63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4039350" cy="4365104"/>
          </a:xfrm>
          <a:prstGeom prst="rect">
            <a:avLst/>
          </a:prstGeom>
        </p:spPr>
      </p:pic>
      <p:pic>
        <p:nvPicPr>
          <p:cNvPr id="6" name="Рисунок 5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0"/>
            <a:ext cx="2195736" cy="2791564"/>
          </a:xfrm>
          <a:prstGeom prst="rect">
            <a:avLst/>
          </a:prstGeom>
        </p:spPr>
      </p:pic>
      <p:pic>
        <p:nvPicPr>
          <p:cNvPr id="7" name="Рисунок 6" descr="Fbyz0QE1qa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88640"/>
            <a:ext cx="1854827" cy="2689499"/>
          </a:xfrm>
          <a:prstGeom prst="rect">
            <a:avLst/>
          </a:prstGeom>
        </p:spPr>
      </p:pic>
      <p:pic>
        <p:nvPicPr>
          <p:cNvPr id="8" name="Рисунок 7" descr="201105071153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4869160"/>
            <a:ext cx="2376264" cy="1603248"/>
          </a:xfrm>
          <a:prstGeom prst="rect">
            <a:avLst/>
          </a:prstGeom>
        </p:spPr>
      </p:pic>
      <p:pic>
        <p:nvPicPr>
          <p:cNvPr id="9" name="Рисунок 8" descr="victory-da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3645024"/>
            <a:ext cx="1800200" cy="2852936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Наслідки Великої Вітчизняної війни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5220072" cy="4916016"/>
          </a:xfrm>
        </p:spPr>
        <p:txBody>
          <a:bodyPr>
            <a:normAutofit lnSpcReduction="10000"/>
          </a:bodyPr>
          <a:lstStyle/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Одним із важливих наслідків перемоги було продовження об’єднання українських земель, що підтвердили Тегеранська (1943 р.), Кримська (1945 р.) та Потсдамська конференції глав держав антигітлерівської коаліції.</a:t>
            </a:r>
          </a:p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Україна увійшла до складу ООН як країна-засновниця.</a:t>
            </a:r>
          </a:p>
          <a:p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Війна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завдала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Україні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масштабних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економічних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витрат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За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підрахунками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радянських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вчених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тільки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прямі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збитки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склали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285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млрд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крб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діючих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на той час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цінах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Щонайменше 5,4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млн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чоловік, або один із шести мешканців України загинув у війні, 2,3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млн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чоловік було вивезено для примусової праці до Німеччини.</a:t>
            </a:r>
            <a:endParaRPr lang="uk-UA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жертв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412776"/>
            <a:ext cx="3059832" cy="2001696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573016"/>
            <a:ext cx="2560222" cy="314096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ча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80112" cy="3585222"/>
          </a:xfrm>
        </p:spPr>
      </p:pic>
      <p:pic>
        <p:nvPicPr>
          <p:cNvPr id="5" name="Рисунок 4" descr="п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629000"/>
            <a:ext cx="4860032" cy="32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3861048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Comic Sans MS" pitchFamily="66" charset="0"/>
              </a:rPr>
              <a:t>Напад Німеччини на СРСР</a:t>
            </a:r>
            <a:endParaRPr lang="uk-UA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556792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Та́нкова би́тва під Ду́бном</a:t>
            </a:r>
            <a:r>
              <a:rPr lang="vi-VN" sz="2000" dirty="0">
                <a:solidFill>
                  <a:srgbClr val="FF0000"/>
                </a:solidFill>
              </a:rPr>
              <a:t> (відома також як </a:t>
            </a:r>
            <a:r>
              <a:rPr lang="vi-VN" sz="2000" b="1" dirty="0">
                <a:solidFill>
                  <a:srgbClr val="FF0000"/>
                </a:solidFill>
              </a:rPr>
              <a:t>битва під Бродами, битва за Дубно—Луцьк—Броди</a:t>
            </a:r>
            <a:r>
              <a:rPr lang="vi-VN" sz="2000" dirty="0">
                <a:solidFill>
                  <a:srgbClr val="FF0000"/>
                </a:solidFill>
              </a:rPr>
              <a:t>, 23—29 </a:t>
            </a:r>
            <a:r>
              <a:rPr lang="vi-VN" sz="2000" dirty="0" smtClean="0">
                <a:solidFill>
                  <a:srgbClr val="FF0000"/>
                </a:solidFill>
              </a:rPr>
              <a:t>черв</a:t>
            </a:r>
            <a:r>
              <a:rPr lang="uk-UA" sz="2000" dirty="0" smtClean="0">
                <a:solidFill>
                  <a:srgbClr val="FF0000"/>
                </a:solidFill>
              </a:rPr>
              <a:t>н</a:t>
            </a:r>
            <a:r>
              <a:rPr lang="vi-VN" sz="2000" dirty="0" smtClean="0">
                <a:solidFill>
                  <a:srgbClr val="FF0000"/>
                </a:solidFill>
              </a:rPr>
              <a:t>я</a:t>
            </a:r>
            <a:r>
              <a:rPr lang="vi-VN" sz="2000" dirty="0">
                <a:solidFill>
                  <a:srgbClr val="FF0000"/>
                </a:solidFill>
              </a:rPr>
              <a:t> 1941) — найбільша танкова битва початкового етапу</a:t>
            </a:r>
            <a:r>
              <a:rPr lang="vi-VN" sz="2000" baseline="30000" dirty="0" smtClean="0">
                <a:solidFill>
                  <a:srgbClr val="FF0000"/>
                </a:solidFill>
              </a:rPr>
              <a:t>[</a:t>
            </a:r>
            <a:r>
              <a:rPr lang="vi-VN" sz="2000" dirty="0">
                <a:solidFill>
                  <a:srgbClr val="FF0000"/>
                </a:solidFill>
              </a:rPr>
              <a:t> німецько-радянської та одна з найбільших танкових битв Другої світової війни, між 1-ю танковою групою групи армій «Південь» Вермахту і радянськими механізованими корпусами Південно-Західного фронту, що відбулася в червні 1941 року. У битві з обох сторін взяло участь понад 3200 </a:t>
            </a:r>
            <a:r>
              <a:rPr lang="vi-VN" sz="2000" dirty="0" smtClean="0">
                <a:solidFill>
                  <a:srgbClr val="FF0000"/>
                </a:solidFill>
              </a:rPr>
              <a:t>танків</a:t>
            </a:r>
            <a:r>
              <a:rPr lang="vi-VN" sz="2000" dirty="0">
                <a:solidFill>
                  <a:srgbClr val="FF0000"/>
                </a:solidFill>
              </a:rPr>
              <a:t> — близько 2500 радянських і близько 800 </a:t>
            </a:r>
            <a:r>
              <a:rPr lang="vi-VN" sz="2000" dirty="0" smtClean="0">
                <a:solidFill>
                  <a:srgbClr val="FF0000"/>
                </a:solidFill>
              </a:rPr>
              <a:t>німецьких</a:t>
            </a:r>
            <a:r>
              <a:rPr lang="uk-UA" sz="2000" baseline="30000" dirty="0">
                <a:solidFill>
                  <a:srgbClr val="FF0000"/>
                </a:solidFill>
              </a:rPr>
              <a:t>.</a:t>
            </a:r>
            <a:endParaRPr lang="uk-UA" sz="20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танкова бит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885796"/>
            <a:ext cx="3888432" cy="2486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тан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861048"/>
            <a:ext cx="350156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н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3516316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тан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0"/>
            <a:ext cx="3779912" cy="3104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танк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502" y="3429000"/>
            <a:ext cx="4822576" cy="3006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танк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717032"/>
            <a:ext cx="3732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11560" y="2708920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Comic Sans MS" pitchFamily="66" charset="0"/>
              </a:rPr>
              <a:t>Танкова битва на лінії  Луцьк-Броди-Рівне-Дубно</a:t>
            </a:r>
            <a:endParaRPr lang="uk-UA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ричини поразк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356914" cy="53787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88640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Comic Sans MS" pitchFamily="66" charset="0"/>
              </a:rPr>
              <a:t>Причини поразки Червоної армії на початковому етапі війни</a:t>
            </a:r>
            <a:endParaRPr lang="uk-U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52728"/>
          </a:xfrm>
        </p:spPr>
        <p:txBody>
          <a:bodyPr>
            <a:normAutofit/>
          </a:bodyPr>
          <a:lstStyle/>
          <a:p>
            <a:r>
              <a:rPr lang="uk-UA" sz="2700" dirty="0" smtClean="0">
                <a:solidFill>
                  <a:srgbClr val="FF0000"/>
                </a:solidFill>
              </a:rPr>
              <a:t>Співвідношення сил на українській ділянці радянсько-німецького фронту ( червень 1941 року</a:t>
            </a:r>
            <a:r>
              <a:rPr lang="uk-UA" sz="2400" dirty="0" smtClean="0">
                <a:solidFill>
                  <a:srgbClr val="FF0000"/>
                </a:solidFill>
              </a:rPr>
              <a:t>)</a:t>
            </a:r>
            <a:endParaRPr lang="uk-UA" sz="2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піввідношення си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8964488" cy="5373216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Comic Sans MS" pitchFamily="66" charset="0"/>
              </a:rPr>
              <a:t>Мобілізація людських ресурсів та матеріально – технічних засобів</a:t>
            </a:r>
            <a:endParaRPr lang="uk-U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мобілізаційні заход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2879314"/>
          </a:xfrm>
        </p:spPr>
      </p:pic>
      <p:pic>
        <p:nvPicPr>
          <p:cNvPr id="5" name="Рисунок 4" descr="моб заход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437112"/>
            <a:ext cx="2592288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сандружинниці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4509120"/>
            <a:ext cx="2880320" cy="213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220</TotalTime>
  <Words>546</Words>
  <Application>Microsoft Office PowerPoint</Application>
  <PresentationFormat>Экран (4:3)</PresentationFormat>
  <Paragraphs>66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Модульная</vt:lpstr>
      <vt:lpstr>Велика Вітчизняна війна</vt:lpstr>
      <vt:lpstr>Слайд 2</vt:lpstr>
      <vt:lpstr>Слайд 3</vt:lpstr>
      <vt:lpstr>Слайд 4</vt:lpstr>
      <vt:lpstr>Слайд 5</vt:lpstr>
      <vt:lpstr>Слайд 6</vt:lpstr>
      <vt:lpstr>Слайд 7</vt:lpstr>
      <vt:lpstr>Співвідношення сил на українській ділянці радянсько-німецького фронту ( червень 1941 року)</vt:lpstr>
      <vt:lpstr>Мобілізація людських ресурсів та матеріально – технічних засобів</vt:lpstr>
      <vt:lpstr>Оборона Києва</vt:lpstr>
      <vt:lpstr>Слайд 11</vt:lpstr>
      <vt:lpstr>Оборона Одеси</vt:lpstr>
      <vt:lpstr>Слайд 13</vt:lpstr>
      <vt:lpstr>Оборона Севастополя</vt:lpstr>
      <vt:lpstr>Слайд 15</vt:lpstr>
      <vt:lpstr>Слайд 16</vt:lpstr>
      <vt:lpstr>Слайд 17</vt:lpstr>
      <vt:lpstr>Зони нацистської окупації України</vt:lpstr>
      <vt:lpstr>Окупаційний режим в Україні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Причини розгортання руху опору окупантам в Україні:</vt:lpstr>
      <vt:lpstr>Слайд 28</vt:lpstr>
      <vt:lpstr>Слайд 29</vt:lpstr>
      <vt:lpstr>Слайд 30</vt:lpstr>
      <vt:lpstr>Слайд 31</vt:lpstr>
      <vt:lpstr>Слайд 32</vt:lpstr>
      <vt:lpstr>Військові операції  Червоної армії взимку – навесні  1944 року</vt:lpstr>
      <vt:lpstr>Слайд 34</vt:lpstr>
      <vt:lpstr>Наступальні  операції Червоної армії ( літо – осінь 1944)</vt:lpstr>
      <vt:lpstr>Слайд 36</vt:lpstr>
      <vt:lpstr>Слайд 37</vt:lpstr>
      <vt:lpstr>Слайд 38</vt:lpstr>
      <vt:lpstr>Наслідки Великої Вітчизняної війни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 Вітчизняна війна</dc:title>
  <dc:creator>1</dc:creator>
  <cp:lastModifiedBy>1</cp:lastModifiedBy>
  <cp:revision>24</cp:revision>
  <dcterms:created xsi:type="dcterms:W3CDTF">2013-11-03T14:28:51Z</dcterms:created>
  <dcterms:modified xsi:type="dcterms:W3CDTF">2013-11-04T19:39:54Z</dcterms:modified>
</cp:coreProperties>
</file>