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2" r:id="rId3"/>
    <p:sldId id="259" r:id="rId4"/>
    <p:sldId id="258" r:id="rId5"/>
    <p:sldId id="264" r:id="rId6"/>
    <p:sldId id="265" r:id="rId7"/>
    <p:sldId id="263" r:id="rId8"/>
    <p:sldId id="266" r:id="rId9"/>
    <p:sldId id="267" r:id="rId10"/>
    <p:sldId id="268" r:id="rId11"/>
    <p:sldId id="269" r:id="rId12"/>
    <p:sldId id="270" r:id="rId13"/>
    <p:sldId id="271" r:id="rId14"/>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88155509-2F7E-48DB-BA16-65FE453B873F}" type="datetimeFigureOut">
              <a:rPr lang="uk-UA" smtClean="0"/>
              <a:t>10.04.2012</a:t>
            </a:fld>
            <a:endParaRPr lang="uk-UA"/>
          </a:p>
        </p:txBody>
      </p:sp>
      <p:sp>
        <p:nvSpPr>
          <p:cNvPr id="16" name="Номер слайда 15"/>
          <p:cNvSpPr>
            <a:spLocks noGrp="1"/>
          </p:cNvSpPr>
          <p:nvPr>
            <p:ph type="sldNum" sz="quarter" idx="11"/>
          </p:nvPr>
        </p:nvSpPr>
        <p:spPr/>
        <p:txBody>
          <a:bodyPr/>
          <a:lstStyle/>
          <a:p>
            <a:fld id="{B8AEA0C5-716F-4819-9C95-C077116EF5BD}" type="slidenum">
              <a:rPr lang="uk-UA" smtClean="0"/>
              <a:t>‹#›</a:t>
            </a:fld>
            <a:endParaRPr lang="uk-UA"/>
          </a:p>
        </p:txBody>
      </p:sp>
      <p:sp>
        <p:nvSpPr>
          <p:cNvPr id="17" name="Нижний колонтитул 16"/>
          <p:cNvSpPr>
            <a:spLocks noGrp="1"/>
          </p:cNvSpPr>
          <p:nvPr>
            <p:ph type="ftr" sz="quarter" idx="12"/>
          </p:nvPr>
        </p:nvSpPr>
        <p:spPr/>
        <p:txBody>
          <a:bodyPr/>
          <a:lstStyle/>
          <a:p>
            <a:endParaRPr lang="uk-UA"/>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8155509-2F7E-48DB-BA16-65FE453B873F}" type="datetimeFigureOut">
              <a:rPr lang="uk-UA" smtClean="0"/>
              <a:t>10.04.2012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B8AEA0C5-716F-4819-9C95-C077116EF5BD}" type="slidenum">
              <a:rPr lang="uk-UA" smtClean="0"/>
              <a:t>‹#›</a:t>
            </a:fld>
            <a:endParaRPr lang="uk-UA"/>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8155509-2F7E-48DB-BA16-65FE453B873F}" type="datetimeFigureOut">
              <a:rPr lang="uk-UA" smtClean="0"/>
              <a:t>10.04.2012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B8AEA0C5-716F-4819-9C95-C077116EF5BD}" type="slidenum">
              <a:rPr lang="uk-UA" smtClean="0"/>
              <a:t>‹#›</a:t>
            </a:fld>
            <a:endParaRPr lang="uk-UA"/>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88155509-2F7E-48DB-BA16-65FE453B873F}" type="datetimeFigureOut">
              <a:rPr lang="uk-UA" smtClean="0"/>
              <a:t>10.04.2012</a:t>
            </a:fld>
            <a:endParaRPr lang="uk-UA"/>
          </a:p>
        </p:txBody>
      </p:sp>
      <p:sp>
        <p:nvSpPr>
          <p:cNvPr id="15" name="Номер слайда 14"/>
          <p:cNvSpPr>
            <a:spLocks noGrp="1"/>
          </p:cNvSpPr>
          <p:nvPr>
            <p:ph type="sldNum" sz="quarter" idx="15"/>
          </p:nvPr>
        </p:nvSpPr>
        <p:spPr/>
        <p:txBody>
          <a:bodyPr/>
          <a:lstStyle>
            <a:lvl1pPr algn="ctr">
              <a:defRPr/>
            </a:lvl1pPr>
          </a:lstStyle>
          <a:p>
            <a:fld id="{B8AEA0C5-716F-4819-9C95-C077116EF5BD}" type="slidenum">
              <a:rPr lang="uk-UA" smtClean="0"/>
              <a:t>‹#›</a:t>
            </a:fld>
            <a:endParaRPr lang="uk-UA"/>
          </a:p>
        </p:txBody>
      </p:sp>
      <p:sp>
        <p:nvSpPr>
          <p:cNvPr id="16" name="Нижний колонтитул 15"/>
          <p:cNvSpPr>
            <a:spLocks noGrp="1"/>
          </p:cNvSpPr>
          <p:nvPr>
            <p:ph type="ftr" sz="quarter" idx="16"/>
          </p:nvPr>
        </p:nvSpPr>
        <p:spPr/>
        <p:txBody>
          <a:bodyPr/>
          <a:lstStyle/>
          <a:p>
            <a:endParaRPr lang="uk-UA"/>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88155509-2F7E-48DB-BA16-65FE453B873F}" type="datetimeFigureOut">
              <a:rPr lang="uk-UA" smtClean="0"/>
              <a:t>10.04.2012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B8AEA0C5-716F-4819-9C95-C077116EF5BD}" type="slidenum">
              <a:rPr lang="uk-UA" smtClean="0"/>
              <a:t>‹#›</a:t>
            </a:fld>
            <a:endParaRPr lang="uk-UA"/>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88155509-2F7E-48DB-BA16-65FE453B873F}" type="datetimeFigureOut">
              <a:rPr lang="uk-UA" smtClean="0"/>
              <a:t>10.04.2012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B8AEA0C5-716F-4819-9C95-C077116EF5BD}" type="slidenum">
              <a:rPr lang="uk-UA" smtClean="0"/>
              <a:t>‹#›</a:t>
            </a:fld>
            <a:endParaRPr lang="uk-UA"/>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B8AEA0C5-716F-4819-9C95-C077116EF5BD}" type="slidenum">
              <a:rPr lang="uk-UA" smtClean="0"/>
              <a:t>‹#›</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7" name="Дата 6"/>
          <p:cNvSpPr>
            <a:spLocks noGrp="1"/>
          </p:cNvSpPr>
          <p:nvPr>
            <p:ph type="dt" sz="half" idx="10"/>
          </p:nvPr>
        </p:nvSpPr>
        <p:spPr/>
        <p:txBody>
          <a:bodyPr/>
          <a:lstStyle/>
          <a:p>
            <a:fld id="{88155509-2F7E-48DB-BA16-65FE453B873F}" type="datetimeFigureOut">
              <a:rPr lang="uk-UA" smtClean="0"/>
              <a:t>10.04.2012</a:t>
            </a:fld>
            <a:endParaRPr lang="uk-UA"/>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88155509-2F7E-48DB-BA16-65FE453B873F}" type="datetimeFigureOut">
              <a:rPr lang="uk-UA" smtClean="0"/>
              <a:t>10.04.2012</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B8AEA0C5-716F-4819-9C95-C077116EF5BD}" type="slidenum">
              <a:rPr lang="uk-UA" smtClean="0"/>
              <a:t>‹#›</a:t>
            </a:fld>
            <a:endParaRPr lang="uk-UA"/>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8155509-2F7E-48DB-BA16-65FE453B873F}" type="datetimeFigureOut">
              <a:rPr lang="uk-UA" smtClean="0"/>
              <a:t>10.04.2012</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B8AEA0C5-716F-4819-9C95-C077116EF5BD}" type="slidenum">
              <a:rPr lang="uk-UA" smtClean="0"/>
              <a:t>‹#›</a:t>
            </a:fld>
            <a:endParaRPr lang="uk-UA"/>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88155509-2F7E-48DB-BA16-65FE453B873F}" type="datetimeFigureOut">
              <a:rPr lang="uk-UA" smtClean="0"/>
              <a:t>10.04.2012</a:t>
            </a:fld>
            <a:endParaRPr lang="uk-UA"/>
          </a:p>
        </p:txBody>
      </p:sp>
      <p:sp>
        <p:nvSpPr>
          <p:cNvPr id="9" name="Номер слайда 8"/>
          <p:cNvSpPr>
            <a:spLocks noGrp="1"/>
          </p:cNvSpPr>
          <p:nvPr>
            <p:ph type="sldNum" sz="quarter" idx="15"/>
          </p:nvPr>
        </p:nvSpPr>
        <p:spPr/>
        <p:txBody>
          <a:bodyPr/>
          <a:lstStyle/>
          <a:p>
            <a:fld id="{B8AEA0C5-716F-4819-9C95-C077116EF5BD}" type="slidenum">
              <a:rPr lang="uk-UA" smtClean="0"/>
              <a:t>‹#›</a:t>
            </a:fld>
            <a:endParaRPr lang="uk-UA"/>
          </a:p>
        </p:txBody>
      </p:sp>
      <p:sp>
        <p:nvSpPr>
          <p:cNvPr id="10" name="Нижний колонтитул 9"/>
          <p:cNvSpPr>
            <a:spLocks noGrp="1"/>
          </p:cNvSpPr>
          <p:nvPr>
            <p:ph type="ftr" sz="quarter" idx="16"/>
          </p:nvPr>
        </p:nvSpPr>
        <p:spPr/>
        <p:txBody>
          <a:bodyPr/>
          <a:lstStyle/>
          <a:p>
            <a:endParaRPr lang="uk-UA"/>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88155509-2F7E-48DB-BA16-65FE453B873F}" type="datetimeFigureOut">
              <a:rPr lang="uk-UA" smtClean="0"/>
              <a:t>10.04.2012</a:t>
            </a:fld>
            <a:endParaRPr lang="uk-UA"/>
          </a:p>
        </p:txBody>
      </p:sp>
      <p:sp>
        <p:nvSpPr>
          <p:cNvPr id="9" name="Номер слайда 8"/>
          <p:cNvSpPr>
            <a:spLocks noGrp="1"/>
          </p:cNvSpPr>
          <p:nvPr>
            <p:ph type="sldNum" sz="quarter" idx="11"/>
          </p:nvPr>
        </p:nvSpPr>
        <p:spPr/>
        <p:txBody>
          <a:bodyPr/>
          <a:lstStyle/>
          <a:p>
            <a:fld id="{B8AEA0C5-716F-4819-9C95-C077116EF5BD}" type="slidenum">
              <a:rPr lang="uk-UA" smtClean="0"/>
              <a:t>‹#›</a:t>
            </a:fld>
            <a:endParaRPr lang="uk-UA"/>
          </a:p>
        </p:txBody>
      </p:sp>
      <p:sp>
        <p:nvSpPr>
          <p:cNvPr id="10" name="Нижний колонтитул 9"/>
          <p:cNvSpPr>
            <a:spLocks noGrp="1"/>
          </p:cNvSpPr>
          <p:nvPr>
            <p:ph type="ftr" sz="quarter" idx="12"/>
          </p:nvPr>
        </p:nvSpPr>
        <p:spPr/>
        <p:txBody>
          <a:bodyPr/>
          <a:lstStyle/>
          <a:p>
            <a:endParaRPr lang="uk-UA"/>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88155509-2F7E-48DB-BA16-65FE453B873F}" type="datetimeFigureOut">
              <a:rPr lang="uk-UA" smtClean="0"/>
              <a:t>10.04.2012</a:t>
            </a:fld>
            <a:endParaRPr lang="uk-UA"/>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uk-UA"/>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8AEA0C5-716F-4819-9C95-C077116EF5BD}" type="slidenum">
              <a:rPr lang="uk-UA" smtClean="0"/>
              <a:t>‹#›</a:t>
            </a:fld>
            <a:endParaRPr lang="uk-UA"/>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785794"/>
            <a:ext cx="7786742" cy="2554545"/>
          </a:xfrm>
          <a:prstGeom prst="rect">
            <a:avLst/>
          </a:prstGeom>
          <a:noFill/>
        </p:spPr>
        <p:txBody>
          <a:bodyPr wrap="square" rtlCol="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uk-UA"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Українська наука і </a:t>
            </a:r>
            <a:r>
              <a:rPr lang="uk-UA" sz="40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культура</a:t>
            </a:r>
            <a:r>
              <a:rPr lang="en-US" sz="40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r>
              <a:rPr lang="uk-UA" sz="40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початку </a:t>
            </a:r>
            <a:r>
              <a:rPr lang="ru-RU" sz="40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XVIII </a:t>
            </a:r>
            <a:r>
              <a:rPr lang="ru-RU"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r>
              <a:rPr lang="ru-RU" sz="4000" b="1" cap="all"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першої</a:t>
            </a:r>
            <a:r>
              <a:rPr lang="ru-RU"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r>
              <a:rPr lang="ru-RU" sz="4000" b="1" cap="all"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половини</a:t>
            </a:r>
            <a:r>
              <a:rPr lang="ru-RU"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XIX ст.</a:t>
            </a:r>
          </a:p>
          <a:p>
            <a:endParaRPr lang="uk-UA"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cSld>
  <p:clrMapOvr>
    <a:masterClrMapping/>
  </p:clrMapOvr>
  <p:transition spd="slow">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357158" y="214290"/>
            <a:ext cx="8501122" cy="6143668"/>
          </a:xfrm>
        </p:spPr>
        <p:txBody>
          <a:bodyPr>
            <a:normAutofit fontScale="92500" lnSpcReduction="10000"/>
          </a:bodyPr>
          <a:lstStyle/>
          <a:p>
            <a:r>
              <a:rPr lang="uk-UA" dirty="0" smtClean="0"/>
              <a:t/>
            </a:r>
            <a:br>
              <a:rPr lang="uk-UA" dirty="0" smtClean="0"/>
            </a:br>
            <a:r>
              <a:rPr lang="uk-UA" dirty="0" smtClean="0"/>
              <a:t>Парові машини знайшли застосування в сільському господарстві. У 40-х </a:t>
            </a:r>
            <a:r>
              <a:rPr lang="en-US" dirty="0" smtClean="0"/>
              <a:t>pp. </a:t>
            </a:r>
            <a:r>
              <a:rPr lang="uk-UA" dirty="0" smtClean="0"/>
              <a:t>в Англії з'явилися перші парові молотарки, а через деякий час і парові плуги. Звідси вони почали поширюватися і в інші країни</a:t>
            </a:r>
            <a:br>
              <a:rPr lang="uk-UA" dirty="0" smtClean="0"/>
            </a:br>
            <a:r>
              <a:rPr lang="uk-UA" dirty="0" smtClean="0"/>
              <a:t/>
            </a:r>
            <a:br>
              <a:rPr lang="uk-UA" dirty="0" smtClean="0"/>
            </a:br>
            <a:r>
              <a:rPr lang="uk-UA" dirty="0" smtClean="0"/>
              <a:t>Удосконалювалися засоби зв'язку. Дуже швидко поширився винайдений 1844 р. американцем Семюелом Морзе телеграфний апарат.</a:t>
            </a:r>
            <a:br>
              <a:rPr lang="uk-UA" dirty="0" smtClean="0"/>
            </a:br>
            <a:r>
              <a:rPr lang="uk-UA" dirty="0" smtClean="0"/>
              <a:t/>
            </a:r>
            <a:br>
              <a:rPr lang="uk-UA" dirty="0" smtClean="0"/>
            </a:br>
            <a:r>
              <a:rPr lang="uk-UA" dirty="0" smtClean="0"/>
              <a:t>Необхідність розвитку світової торгівлі спричинила будівництво каналів. Найбільшим з них став Суецький, будівництво якого 1859 р. розпочав французький інженер </a:t>
            </a:r>
            <a:r>
              <a:rPr lang="uk-UA" dirty="0" err="1" smtClean="0"/>
              <a:t>Фердинанд</a:t>
            </a:r>
            <a:r>
              <a:rPr lang="uk-UA" dirty="0" smtClean="0"/>
              <a:t> </a:t>
            </a:r>
            <a:r>
              <a:rPr lang="uk-UA" dirty="0" err="1" smtClean="0"/>
              <a:t>Лессепс</a:t>
            </a:r>
            <a:r>
              <a:rPr lang="uk-UA" dirty="0" smtClean="0"/>
              <a:t>. Через 10 років канал було закінчено. Свідченням успіхів нової техніки стало введення в дію залізничних тунелів. У 1843 р. було завершено будівництво такого тунелю під Темзою. Удосконалювалися конструкції мостів. У 1818-1826 </a:t>
            </a:r>
            <a:r>
              <a:rPr lang="en-US" dirty="0" smtClean="0"/>
              <a:t>pp. </a:t>
            </a:r>
            <a:r>
              <a:rPr lang="uk-UA" dirty="0" smtClean="0"/>
              <a:t>в Англії інженер </a:t>
            </a:r>
            <a:r>
              <a:rPr lang="uk-UA" dirty="0" err="1" smtClean="0"/>
              <a:t>Телфорд</a:t>
            </a:r>
            <a:r>
              <a:rPr lang="uk-UA" dirty="0" smtClean="0"/>
              <a:t> спорудив перший залізничний навісний міст. </a:t>
            </a:r>
            <a:r>
              <a:rPr lang="uk-UA" dirty="0" err="1" smtClean="0"/>
              <a:t>Йоган</a:t>
            </a:r>
            <a:r>
              <a:rPr lang="uk-UA" dirty="0" smtClean="0"/>
              <a:t> </a:t>
            </a:r>
            <a:r>
              <a:rPr lang="uk-UA" dirty="0" err="1" smtClean="0"/>
              <a:t>Реблінг</a:t>
            </a:r>
            <a:r>
              <a:rPr lang="uk-UA" dirty="0" smtClean="0"/>
              <a:t> побудував у США п'ять славнозвісних ланцюгових мостів. Найвідоміший з-поміж них — </a:t>
            </a:r>
            <a:r>
              <a:rPr lang="uk-UA" dirty="0" err="1" smtClean="0"/>
              <a:t>Бруклінський</a:t>
            </a:r>
            <a:r>
              <a:rPr lang="uk-UA" dirty="0" smtClean="0"/>
              <a:t> у Нью-Йорку, довжина середнього прогону якого становить 486 м.</a:t>
            </a:r>
            <a:br>
              <a:rPr lang="uk-UA" dirty="0" smtClean="0"/>
            </a:br>
            <a:endParaRPr lang="uk-UA" dirty="0" smtClean="0"/>
          </a:p>
          <a:p>
            <a:endParaRPr lang="uk-UA" dirty="0"/>
          </a:p>
        </p:txBody>
      </p:sp>
    </p:spTree>
  </p:cSld>
  <p:clrMapOvr>
    <a:masterClrMapping/>
  </p:clrMapOvr>
  <p:transition spd="med">
    <p:blind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8662" y="214290"/>
            <a:ext cx="7924800" cy="1371600"/>
          </a:xfrm>
        </p:spPr>
        <p:txBody>
          <a:bodyPr/>
          <a:lstStyle/>
          <a:p>
            <a:r>
              <a:rPr lang="uk-UA" dirty="0" smtClean="0"/>
              <a:t>Електричні прилади та кінематограф</a:t>
            </a:r>
            <a:endParaRPr lang="uk-UA" dirty="0"/>
          </a:p>
        </p:txBody>
      </p:sp>
      <p:sp>
        <p:nvSpPr>
          <p:cNvPr id="3" name="Текст 2"/>
          <p:cNvSpPr>
            <a:spLocks noGrp="1"/>
          </p:cNvSpPr>
          <p:nvPr>
            <p:ph type="body" idx="1"/>
          </p:nvPr>
        </p:nvSpPr>
        <p:spPr>
          <a:xfrm>
            <a:off x="785786" y="1785926"/>
            <a:ext cx="7924800" cy="4143404"/>
          </a:xfrm>
        </p:spPr>
        <p:txBody>
          <a:bodyPr>
            <a:normAutofit fontScale="92500" lnSpcReduction="10000"/>
          </a:bodyPr>
          <a:lstStyle/>
          <a:p>
            <a:r>
              <a:rPr lang="uk-UA" dirty="0" smtClean="0"/>
              <a:t>З кінця 70-х рр. ХІХ ст. почав поширюватися телефонний зв’язок, розпочалася ера електричної лампочки. Американський винахідник і підприємець </a:t>
            </a:r>
            <a:r>
              <a:rPr lang="uk-UA" b="1" dirty="0" smtClean="0"/>
              <a:t>Т.Едісон</a:t>
            </a:r>
            <a:r>
              <a:rPr lang="uk-UA" dirty="0" smtClean="0"/>
              <a:t> у своїх майстернях, які стали згодом основою знаменитої </a:t>
            </a:r>
            <a:r>
              <a:rPr lang="uk-UA" dirty="0" err="1" smtClean="0"/>
              <a:t>„Дженерал</a:t>
            </a:r>
            <a:r>
              <a:rPr lang="uk-UA" dirty="0" smtClean="0"/>
              <a:t> </a:t>
            </a:r>
            <a:r>
              <a:rPr lang="uk-UA" dirty="0" err="1" smtClean="0"/>
              <a:t>електрік”</a:t>
            </a:r>
            <a:r>
              <a:rPr lang="uk-UA" dirty="0" smtClean="0"/>
              <a:t>, розробляє всю техніку електроосвітлення. У 1882 р. він побудував у Нью-Йорку першу в світі теплову електростанцію загального користування, а в 1896 р. дала струм найбільша гідроелектростанція – </a:t>
            </a:r>
            <a:r>
              <a:rPr lang="uk-UA" dirty="0" err="1" smtClean="0"/>
              <a:t>Ніагарська</a:t>
            </a:r>
            <a:r>
              <a:rPr lang="uk-UA" dirty="0" smtClean="0"/>
              <a:t>. У 80-х рр. на вулицях Берліна з’являються перші трамваї. У 1897 р. німецький інженер Р.</a:t>
            </a:r>
            <a:r>
              <a:rPr lang="uk-UA" dirty="0" err="1" smtClean="0"/>
              <a:t>Дізель</a:t>
            </a:r>
            <a:r>
              <a:rPr lang="uk-UA" dirty="0" smtClean="0"/>
              <a:t> реалізував свою ідею двигуна внутрішнього згорання, названого його іменем.</a:t>
            </a:r>
          </a:p>
          <a:p>
            <a:r>
              <a:rPr lang="uk-UA" dirty="0" smtClean="0"/>
              <a:t>У 1897 р. італійський радіотехнік і підприємець </a:t>
            </a:r>
            <a:r>
              <a:rPr lang="uk-UA" b="1" dirty="0" smtClean="0"/>
              <a:t>Г.</a:t>
            </a:r>
            <a:r>
              <a:rPr lang="uk-UA" b="1" dirty="0" err="1" smtClean="0"/>
              <a:t>Марконі</a:t>
            </a:r>
            <a:r>
              <a:rPr lang="uk-UA" dirty="0" smtClean="0"/>
              <a:t> одержав патент на </a:t>
            </a:r>
            <a:r>
              <a:rPr lang="uk-UA" b="1" dirty="0" smtClean="0"/>
              <a:t>винахід радіоприймача</a:t>
            </a:r>
            <a:r>
              <a:rPr lang="uk-UA" dirty="0" smtClean="0"/>
              <a:t>.</a:t>
            </a:r>
            <a:endParaRPr lang="uk-UA" dirty="0" smtClean="0"/>
          </a:p>
        </p:txBody>
      </p:sp>
    </p:spTree>
  </p:cSld>
  <p:clrMapOvr>
    <a:masterClrMapping/>
  </p:clrMapOvr>
  <p:transition spd="med">
    <p:blinds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428596" y="500042"/>
            <a:ext cx="8286808" cy="5929354"/>
          </a:xfrm>
        </p:spPr>
        <p:txBody>
          <a:bodyPr>
            <a:normAutofit fontScale="85000" lnSpcReduction="10000"/>
          </a:bodyPr>
          <a:lstStyle/>
          <a:p>
            <a:r>
              <a:rPr lang="uk-UA" dirty="0" smtClean="0"/>
              <a:t>Наприкінці </a:t>
            </a:r>
            <a:r>
              <a:rPr lang="en-US" dirty="0" smtClean="0"/>
              <a:t>XIX </a:t>
            </a:r>
            <a:r>
              <a:rPr lang="uk-UA" dirty="0" smtClean="0"/>
              <a:t>ст. відбувся справжній переворот у науковому мисленні. Були подолані стереотипи наукової свідомості, що склалися під впливом класичної механіки. Наприкінці 1895 р. німецький фізик </a:t>
            </a:r>
            <a:r>
              <a:rPr lang="uk-UA" b="1" dirty="0" smtClean="0"/>
              <a:t>В.К. Рентген </a:t>
            </a:r>
            <a:r>
              <a:rPr lang="uk-UA" dirty="0" smtClean="0"/>
              <a:t>повідомив про існування нового роду променів із дивовижними якостями. Залишаючись невидимими, вони пронизують різні предмети. Раніше за Рентгена </a:t>
            </a:r>
            <a:r>
              <a:rPr lang="uk-UA" dirty="0" err="1" smtClean="0"/>
              <a:t>„х-промені”</a:t>
            </a:r>
            <a:r>
              <a:rPr lang="uk-UA" dirty="0" smtClean="0"/>
              <a:t> відкрив в Австро-Угорщині видатний український учений І.Пулюй. Він став піонером у їх вивченні і виготовив скляну лампу для </a:t>
            </a:r>
            <a:r>
              <a:rPr lang="uk-UA" dirty="0" err="1" smtClean="0"/>
              <a:t>світлоскопії</a:t>
            </a:r>
            <a:r>
              <a:rPr lang="uk-UA" dirty="0" smtClean="0"/>
              <a:t>.</a:t>
            </a:r>
          </a:p>
          <a:p>
            <a:r>
              <a:rPr lang="uk-UA" dirty="0" smtClean="0"/>
              <a:t>У кінці ХІХ ст. почалося становлення як самостійної галузі науки атомної фізики. У 1896 р. французький фізик А.Бекерель уперше виявив радіоактивність солей урану. Радіоактивність різних елементів, радіоактивне випромінювання вивчали видатні французькі фізики П.Кюрі та його дружина</a:t>
            </a:r>
            <a:r>
              <a:rPr lang="uk-UA" b="1" dirty="0" smtClean="0"/>
              <a:t> М.</a:t>
            </a:r>
            <a:r>
              <a:rPr lang="uk-UA" b="1" dirty="0" err="1" smtClean="0"/>
              <a:t>Склодовська-Кюрі</a:t>
            </a:r>
            <a:r>
              <a:rPr lang="uk-UA" dirty="0" smtClean="0"/>
              <a:t>. Саме вони запровадили в науковий обіг поняття </a:t>
            </a:r>
            <a:r>
              <a:rPr lang="uk-UA" dirty="0" err="1" smtClean="0"/>
              <a:t>„радіоактивність”</a:t>
            </a:r>
            <a:r>
              <a:rPr lang="uk-UA" dirty="0" smtClean="0"/>
              <a:t>. М.</a:t>
            </a:r>
            <a:r>
              <a:rPr lang="uk-UA" dirty="0" err="1" smtClean="0"/>
              <a:t>Склодовська-Кюрі</a:t>
            </a:r>
            <a:r>
              <a:rPr lang="uk-UA" dirty="0" smtClean="0"/>
              <a:t> керувала Радієвим інститутом у Парижі. Разом з чоловіком дослідниця у 1898 р. відкрила нові елементи: полоній і радій.</a:t>
            </a:r>
          </a:p>
          <a:p>
            <a:r>
              <a:rPr lang="uk-UA" dirty="0" smtClean="0"/>
              <a:t>Специфічною формою інтеграції науки й техніки стало </a:t>
            </a:r>
            <a:r>
              <a:rPr lang="uk-UA" b="1" dirty="0" smtClean="0"/>
              <a:t>відкриття кінематографа</a:t>
            </a:r>
            <a:r>
              <a:rPr lang="uk-UA" dirty="0" smtClean="0"/>
              <a:t>, який винайшли і в 1895 р. запатентували </a:t>
            </a:r>
            <a:r>
              <a:rPr lang="uk-UA" b="1" dirty="0" smtClean="0"/>
              <a:t>брати </a:t>
            </a:r>
            <a:r>
              <a:rPr lang="uk-UA" b="1" dirty="0" err="1" smtClean="0"/>
              <a:t>Люм’єр</a:t>
            </a:r>
            <a:r>
              <a:rPr lang="uk-UA" dirty="0" smtClean="0"/>
              <a:t> в Парижі. Глядачі були ознайомлені зі сценами, знятими з натури: </a:t>
            </a:r>
            <a:r>
              <a:rPr lang="uk-UA" dirty="0" err="1" smtClean="0"/>
              <a:t>„Вихід</a:t>
            </a:r>
            <a:r>
              <a:rPr lang="uk-UA" dirty="0" smtClean="0"/>
              <a:t> робітників із заводу </a:t>
            </a:r>
            <a:r>
              <a:rPr lang="uk-UA" dirty="0" err="1" smtClean="0"/>
              <a:t>Люм’єра”</a:t>
            </a:r>
            <a:r>
              <a:rPr lang="uk-UA" dirty="0" smtClean="0"/>
              <a:t>, </a:t>
            </a:r>
            <a:r>
              <a:rPr lang="uk-UA" dirty="0" err="1" smtClean="0"/>
              <a:t>„Прибуття</a:t>
            </a:r>
            <a:r>
              <a:rPr lang="uk-UA" dirty="0" smtClean="0"/>
              <a:t> поїзда на вокзал </a:t>
            </a:r>
            <a:r>
              <a:rPr lang="uk-UA" dirty="0" err="1" smtClean="0"/>
              <a:t>Ла</a:t>
            </a:r>
            <a:r>
              <a:rPr lang="uk-UA" dirty="0" smtClean="0"/>
              <a:t> </a:t>
            </a:r>
            <a:r>
              <a:rPr lang="uk-UA" dirty="0" err="1" smtClean="0"/>
              <a:t>Сьота”</a:t>
            </a:r>
            <a:r>
              <a:rPr lang="uk-UA" dirty="0" smtClean="0"/>
              <a:t>, </a:t>
            </a:r>
            <a:r>
              <a:rPr lang="uk-UA" dirty="0" err="1" smtClean="0"/>
              <a:t>„Политий</a:t>
            </a:r>
            <a:r>
              <a:rPr lang="uk-UA" dirty="0" smtClean="0"/>
              <a:t> </a:t>
            </a:r>
            <a:r>
              <a:rPr lang="uk-UA" dirty="0" err="1" smtClean="0"/>
              <a:t>поливальник”</a:t>
            </a:r>
            <a:r>
              <a:rPr lang="uk-UA" dirty="0" smtClean="0"/>
              <a:t>. Загалом фірма </a:t>
            </a:r>
            <a:r>
              <a:rPr lang="uk-UA" dirty="0" err="1" smtClean="0"/>
              <a:t>Люм’єр</a:t>
            </a:r>
            <a:r>
              <a:rPr lang="uk-UA" dirty="0" smtClean="0"/>
              <a:t> випустила близько 1,5 тис. </a:t>
            </a:r>
            <a:r>
              <a:rPr lang="uk-UA" dirty="0" err="1" smtClean="0"/>
              <a:t>одно-</a:t>
            </a:r>
            <a:r>
              <a:rPr lang="uk-UA" dirty="0" smtClean="0"/>
              <a:t> та двохвилинних фільмів. У жанровому відношенні це були прості репортажі, ігрові сцени на літературні та історичні сюжети.</a:t>
            </a:r>
          </a:p>
          <a:p>
            <a:endParaRPr lang="uk-UA" dirty="0" smtClean="0"/>
          </a:p>
          <a:p>
            <a:endParaRPr lang="uk-UA" dirty="0"/>
          </a:p>
        </p:txBody>
      </p:sp>
    </p:spTree>
  </p:cSld>
  <p:clrMapOvr>
    <a:masterClrMapping/>
  </p:clrMapOvr>
  <p:transition spd="med">
    <p:comb/>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7924800" cy="1371600"/>
          </a:xfrm>
        </p:spPr>
        <p:txBody>
          <a:bodyPr/>
          <a:lstStyle/>
          <a:p>
            <a:r>
              <a:rPr lang="uk-UA" dirty="0" smtClean="0"/>
              <a:t>Висновок:</a:t>
            </a:r>
            <a:endParaRPr lang="uk-UA" dirty="0"/>
          </a:p>
        </p:txBody>
      </p:sp>
      <p:sp>
        <p:nvSpPr>
          <p:cNvPr id="3" name="Текст 2"/>
          <p:cNvSpPr>
            <a:spLocks noGrp="1"/>
          </p:cNvSpPr>
          <p:nvPr>
            <p:ph type="body" idx="1"/>
          </p:nvPr>
        </p:nvSpPr>
        <p:spPr>
          <a:xfrm>
            <a:off x="428596" y="1428736"/>
            <a:ext cx="8567710" cy="5072098"/>
          </a:xfrm>
        </p:spPr>
        <p:txBody>
          <a:bodyPr>
            <a:normAutofit fontScale="92500" lnSpcReduction="20000"/>
          </a:bodyPr>
          <a:lstStyle/>
          <a:p>
            <a:r>
              <a:rPr lang="uk-UA" dirty="0" smtClean="0"/>
              <a:t>19-е століття - це століття промислової революції, століття електрики, вік залізниць. Він зробив істотний вплив на культуру та світогляд людства, в корені змінив систему цінностей людини. Поява перших електродвигунів, винахід телефону і телеграфу, радіо і нагрівальних приладів, а також лампи розжарювання суттєво змінили життя людей того часу. </a:t>
            </a:r>
            <a:endParaRPr lang="uk-UA" dirty="0" smtClean="0"/>
          </a:p>
          <a:p>
            <a:r>
              <a:rPr lang="uk-UA" dirty="0" smtClean="0"/>
              <a:t>Перша половина ХІХ ст. стала періодом вагомих здобутків у</a:t>
            </a:r>
            <a:r>
              <a:rPr lang="uk-UA" dirty="0" smtClean="0"/>
              <a:t>чених </a:t>
            </a:r>
            <a:r>
              <a:rPr lang="uk-UA" dirty="0" smtClean="0"/>
              <a:t>у природничих науках. Спричинили це як потреби розвитку суспільства, так і відсутність перешкод з боку імперських чиновників, які не вбачали небезпеки у діяльності вчених.</a:t>
            </a:r>
            <a:endParaRPr lang="uk-UA" dirty="0" smtClean="0"/>
          </a:p>
          <a:p>
            <a:r>
              <a:rPr lang="uk-UA" dirty="0" smtClean="0"/>
              <a:t>Чисельні </a:t>
            </a:r>
            <a:r>
              <a:rPr lang="uk-UA" dirty="0" smtClean="0"/>
              <a:t>винаходи вдосконалили технології виготовлення освітлювальних приладів і зробили можливим їх повсюдне застосування. У першій половині </a:t>
            </a:r>
            <a:r>
              <a:rPr lang="en-US" dirty="0" smtClean="0"/>
              <a:t>XIX </a:t>
            </a:r>
            <a:r>
              <a:rPr lang="uk-UA" dirty="0" smtClean="0"/>
              <a:t>ст. свічки все ще залишалися найважливішим джерелом освітлення і довго не поступалися місцем олійній лампі </a:t>
            </a:r>
            <a:r>
              <a:rPr lang="uk-UA" dirty="0" err="1" smtClean="0"/>
              <a:t>Аргана</a:t>
            </a:r>
            <a:r>
              <a:rPr lang="uk-UA" dirty="0" smtClean="0"/>
              <a:t>, яка давала яскравіше світло. І те й інше було витіснене близько 1860 р. керосиновими лампами </a:t>
            </a:r>
            <a:r>
              <a:rPr lang="uk-UA" dirty="0" err="1" smtClean="0"/>
              <a:t>Сіллімана</a:t>
            </a:r>
            <a:r>
              <a:rPr lang="uk-UA" dirty="0" smtClean="0"/>
              <a:t>. Однак форми тодішніх освітлювальних приладів були перешкодою для широкого розповсюдження всіх цих винаходів. Аж до кінця </a:t>
            </a:r>
            <a:r>
              <a:rPr lang="en-US" dirty="0" smtClean="0"/>
              <a:t>XIX </a:t>
            </a:r>
            <a:r>
              <a:rPr lang="uk-UA" dirty="0" smtClean="0"/>
              <a:t>ст. шукали новизни й неповторності в імітаціях історичних стилів, які однак не відповідали життєвому устрою, що радикально змінився.</a:t>
            </a:r>
            <a:endParaRPr lang="uk-UA" dirty="0" smtClean="0"/>
          </a:p>
          <a:p>
            <a:endParaRPr lang="uk-UA" dirty="0"/>
          </a:p>
        </p:txBody>
      </p:sp>
    </p:spTree>
  </p:cSld>
  <p:clrMapOvr>
    <a:masterClrMapping/>
  </p:clrMapOvr>
  <p:transition spd="med">
    <p:spli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571472" y="285728"/>
            <a:ext cx="8143932" cy="6000792"/>
          </a:xfrm>
        </p:spPr>
        <p:txBody>
          <a:bodyPr>
            <a:normAutofit fontScale="92500" lnSpcReduction="20000"/>
          </a:bodyPr>
          <a:lstStyle/>
          <a:p>
            <a:r>
              <a:rPr lang="uk-UA" dirty="0" smtClean="0"/>
              <a:t>В умовах, коли більшість населення українських земель не вміла читати, а успіхи в розвиткові освіти були незначними, прогрес у науці вражав уяву.</a:t>
            </a:r>
          </a:p>
          <a:p>
            <a:r>
              <a:rPr lang="uk-UA" dirty="0" smtClean="0"/>
              <a:t>У другій половині ХІХ ст. в Європі спостерігався розквіт природничих і точних наук: хімії, фізики, геології, ботаніки, біології, математики. Центрами наукових досліджень ставали університетські лабораторії. Університети на українських землях зробилися важливими науковими центрами як Російської імперії, так і Європи.</a:t>
            </a:r>
          </a:p>
          <a:p>
            <a:r>
              <a:rPr lang="uk-UA" dirty="0" smtClean="0"/>
              <a:t>Розвій наук зумовлювали такі чинники:</a:t>
            </a:r>
          </a:p>
          <a:p>
            <a:r>
              <a:rPr lang="uk-UA" dirty="0" smtClean="0"/>
              <a:t>·   розвиток промисловості після реформ 60–70-х рр., що потребував кваліфікованих спеціалістів і нових технологій;</a:t>
            </a:r>
          </a:p>
          <a:p>
            <a:r>
              <a:rPr lang="uk-UA" dirty="0" smtClean="0"/>
              <a:t>·   загальноєвропейський прогрес у науці й техніці;</a:t>
            </a:r>
          </a:p>
          <a:p>
            <a:r>
              <a:rPr lang="uk-UA" dirty="0" smtClean="0"/>
              <a:t>·   поширення й подальше домінування філософії позитивізму, яка сприяла пошукові достовірних і точних вимірів фізичних і суспільних явищ;</a:t>
            </a:r>
          </a:p>
          <a:p>
            <a:r>
              <a:rPr lang="uk-UA" dirty="0" smtClean="0"/>
              <a:t>·   відсутність ідеологічного забарвлення в дослідженнях, а отже,– конфлікту з владою, хоч і не завжди.</a:t>
            </a:r>
          </a:p>
          <a:p>
            <a:r>
              <a:rPr lang="uk-UA" dirty="0" smtClean="0"/>
              <a:t>Протягом другої половини ХІХ ст. з’явилася плеяда видатних науковців світового рівня, яких, на жаль, зараховують до росіян, поляків чи інших народів, на землях яких через різні обставини їм довелося працювати. Насправді вони були синами українського народу, якого не цуралися.</a:t>
            </a:r>
          </a:p>
          <a:p>
            <a:endParaRPr lang="uk-UA" dirty="0" smtClean="0"/>
          </a:p>
          <a:p>
            <a:endParaRPr lang="uk-UA" dirty="0"/>
          </a:p>
        </p:txBody>
      </p:sp>
    </p:spTree>
  </p:cSld>
  <p:clrMapOvr>
    <a:masterClrMapping/>
  </p:clrMapOvr>
  <p:transition spd="med">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images (1).jpg"/>
          <p:cNvPicPr>
            <a:picLocks noGrp="1" noChangeAspect="1"/>
          </p:cNvPicPr>
          <p:nvPr>
            <p:ph type="pic" idx="1"/>
          </p:nvPr>
        </p:nvPicPr>
        <p:blipFill>
          <a:blip r:embed="rId2"/>
          <a:stretch>
            <a:fillRect/>
          </a:stretch>
        </p:blipFill>
        <p:spPr>
          <a:xfrm>
            <a:off x="357158" y="642918"/>
            <a:ext cx="4237861" cy="2714644"/>
          </a:xfrm>
          <a:prstGeom prst="rect">
            <a:avLst/>
          </a:prstGeom>
          <a:noFill/>
          <a:ln>
            <a:noFill/>
          </a:ln>
        </p:spPr>
      </p:pic>
      <p:sp>
        <p:nvSpPr>
          <p:cNvPr id="4" name="Текст 3"/>
          <p:cNvSpPr>
            <a:spLocks noGrp="1"/>
          </p:cNvSpPr>
          <p:nvPr>
            <p:ph type="body" sz="half" idx="2"/>
          </p:nvPr>
        </p:nvSpPr>
        <p:spPr>
          <a:xfrm>
            <a:off x="4786314" y="1785926"/>
            <a:ext cx="3971924" cy="4857784"/>
          </a:xfrm>
        </p:spPr>
        <p:txBody>
          <a:bodyPr>
            <a:normAutofit/>
          </a:bodyPr>
          <a:lstStyle/>
          <a:p>
            <a:r>
              <a:rPr lang="uk-UA" dirty="0" smtClean="0"/>
              <a:t>У галузі хімії в 19 столітті самим значним було відкриття Д.І. Менделєєвим Періодичного закону. На основі цього відкриття була розроблена таблиця хімічних елементів, яку Менделєєв побачив уві сні. Потім у відповідності з цією таблицею він припустив, що існують ще невідомі тоді хімічні елементи. Передбачені хімічні елементи скандій, галій і германій згодом були відкриті в період з 1875 по 1886 рр.. </a:t>
            </a:r>
            <a:endParaRPr lang="uk-UA" dirty="0"/>
          </a:p>
        </p:txBody>
      </p:sp>
      <p:pic>
        <p:nvPicPr>
          <p:cNvPr id="6" name="Рисунок 5" descr="images.jpg"/>
          <p:cNvPicPr>
            <a:picLocks noChangeAspect="1"/>
          </p:cNvPicPr>
          <p:nvPr/>
        </p:nvPicPr>
        <p:blipFill>
          <a:blip r:embed="rId3"/>
          <a:stretch>
            <a:fillRect/>
          </a:stretch>
        </p:blipFill>
        <p:spPr>
          <a:xfrm>
            <a:off x="428596" y="3500438"/>
            <a:ext cx="3786214" cy="2425333"/>
          </a:xfrm>
          <a:prstGeom prst="rect">
            <a:avLst/>
          </a:prstGeom>
        </p:spPr>
      </p:pic>
      <p:sp>
        <p:nvSpPr>
          <p:cNvPr id="7" name="TextBox 6"/>
          <p:cNvSpPr txBox="1"/>
          <p:nvPr/>
        </p:nvSpPr>
        <p:spPr>
          <a:xfrm>
            <a:off x="5357818" y="642918"/>
            <a:ext cx="2286016" cy="830997"/>
          </a:xfrm>
          <a:prstGeom prst="rect">
            <a:avLst/>
          </a:prstGeom>
          <a:noFill/>
        </p:spPr>
        <p:txBody>
          <a:bodyPr wrap="square" rtlCol="0">
            <a:spAutoFit/>
          </a:bodyPr>
          <a:lstStyle/>
          <a:p>
            <a:r>
              <a:rPr lang="uk-UA" sz="4800" dirty="0" smtClean="0"/>
              <a:t>Хімія</a:t>
            </a:r>
            <a:endParaRPr lang="uk-UA" sz="4800" dirty="0"/>
          </a:p>
        </p:txBody>
      </p:sp>
    </p:spTree>
  </p:cSld>
  <p:clrMapOvr>
    <a:masterClrMapping/>
  </p:clrMapOvr>
  <p:transition spd="med">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загруженное.jpg"/>
          <p:cNvPicPr>
            <a:picLocks noGrp="1" noChangeAspect="1"/>
          </p:cNvPicPr>
          <p:nvPr>
            <p:ph type="pic" idx="1"/>
          </p:nvPr>
        </p:nvPicPr>
        <p:blipFill>
          <a:blip r:embed="rId2"/>
          <a:stretch>
            <a:fillRect/>
          </a:stretch>
        </p:blipFill>
        <p:spPr>
          <a:xfrm>
            <a:off x="428596" y="785794"/>
            <a:ext cx="3585018" cy="4844618"/>
          </a:xfrm>
          <a:prstGeom prst="rect">
            <a:avLst/>
          </a:prstGeom>
          <a:noFill/>
          <a:ln>
            <a:noFill/>
          </a:ln>
        </p:spPr>
      </p:pic>
      <p:sp>
        <p:nvSpPr>
          <p:cNvPr id="4" name="Текст 3"/>
          <p:cNvSpPr>
            <a:spLocks noGrp="1"/>
          </p:cNvSpPr>
          <p:nvPr>
            <p:ph type="body" sz="half" idx="2"/>
          </p:nvPr>
        </p:nvSpPr>
        <p:spPr>
          <a:xfrm>
            <a:off x="4143372" y="571480"/>
            <a:ext cx="4857784" cy="6143668"/>
          </a:xfrm>
        </p:spPr>
        <p:txBody>
          <a:bodyPr>
            <a:noAutofit/>
          </a:bodyPr>
          <a:lstStyle/>
          <a:p>
            <a:r>
              <a:rPr lang="uk-UA" dirty="0" smtClean="0"/>
              <a:t>Чимало для розвитку хімії зробив французький учений </a:t>
            </a:r>
            <a:r>
              <a:rPr lang="uk-UA" dirty="0" err="1" smtClean="0"/>
              <a:t>Антуан-Лоран</a:t>
            </a:r>
            <a:r>
              <a:rPr lang="uk-UA" dirty="0" smtClean="0"/>
              <a:t> де Лавуазьє. Завдяки його працям хімія стала самостійним науковим напрямом. За дорученням Паризької академії наук </a:t>
            </a:r>
            <a:r>
              <a:rPr lang="uk-UA" dirty="0" err="1" smtClean="0"/>
              <a:t>Лавуазье</a:t>
            </a:r>
            <a:r>
              <a:rPr lang="uk-UA" dirty="0" smtClean="0"/>
              <a:t> брав участь у вирішенні суто технічних проблем, зокрема повітроплавання, громадської гігієни. За винайдення способу найкращого освітлення міських вулиць учений отримав золоту медаль академії. Вагомим був внесок </a:t>
            </a:r>
            <a:r>
              <a:rPr lang="uk-UA" dirty="0" err="1" smtClean="0"/>
              <a:t>Лавуазье</a:t>
            </a:r>
            <a:r>
              <a:rPr lang="uk-UA" dirty="0" smtClean="0"/>
              <a:t> у зростання виробництва та поліпшення якості пороху у Франції. Свої великі прибутки він частково витрачав на відкриття наукових лабораторій і проведення досліджень. У роки революції у Франції виступав за встановлення конституційної монархії. У 1794 р. за вироком революційного трибуналу </a:t>
            </a:r>
            <a:r>
              <a:rPr lang="uk-UA" dirty="0" err="1" smtClean="0"/>
              <a:t>Лавуазье</a:t>
            </a:r>
            <a:r>
              <a:rPr lang="uk-UA" dirty="0" smtClean="0"/>
              <a:t> було страчено.</a:t>
            </a:r>
            <a:endParaRPr lang="uk-UA" dirty="0"/>
          </a:p>
        </p:txBody>
      </p:sp>
    </p:spTree>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9200" y="428604"/>
            <a:ext cx="7924800" cy="1371600"/>
          </a:xfrm>
        </p:spPr>
        <p:txBody>
          <a:bodyPr/>
          <a:lstStyle/>
          <a:p>
            <a:r>
              <a:rPr lang="uk-UA" b="1" dirty="0" smtClean="0"/>
              <a:t>Медицина і біологія</a:t>
            </a:r>
            <a:r>
              <a:rPr lang="uk-UA" dirty="0" smtClean="0"/>
              <a:t/>
            </a:r>
            <a:br>
              <a:rPr lang="uk-UA" dirty="0" smtClean="0"/>
            </a:br>
            <a:endParaRPr lang="uk-UA" dirty="0"/>
          </a:p>
        </p:txBody>
      </p:sp>
      <p:sp>
        <p:nvSpPr>
          <p:cNvPr id="3" name="Текст 2"/>
          <p:cNvSpPr>
            <a:spLocks noGrp="1"/>
          </p:cNvSpPr>
          <p:nvPr>
            <p:ph type="body" idx="1"/>
          </p:nvPr>
        </p:nvSpPr>
        <p:spPr>
          <a:xfrm>
            <a:off x="500034" y="1285860"/>
            <a:ext cx="8215370" cy="5214974"/>
          </a:xfrm>
        </p:spPr>
        <p:txBody>
          <a:bodyPr>
            <a:normAutofit fontScale="92500" lnSpcReduction="10000"/>
          </a:bodyPr>
          <a:lstStyle/>
          <a:p>
            <a:r>
              <a:rPr lang="uk-UA" dirty="0" smtClean="0"/>
              <a:t> </a:t>
            </a:r>
            <a:r>
              <a:rPr lang="uk-UA" dirty="0" smtClean="0"/>
              <a:t>З </a:t>
            </a:r>
            <a:r>
              <a:rPr lang="uk-UA" dirty="0" smtClean="0"/>
              <a:t>приходом 19 століття наука починає розвиватися з небаченою досі швидкістю. Наукових відкриттів здійснюється стільки, що важко детально їх відстежити. Медицина і біологія в цьому не відстають. Найбільш значний внесок у цій області зробили німецький мікробіолог Роберт Кох, французи медик Клод </a:t>
            </a:r>
            <a:r>
              <a:rPr lang="uk-UA" dirty="0" err="1" smtClean="0"/>
              <a:t>Бернар</a:t>
            </a:r>
            <a:r>
              <a:rPr lang="uk-UA" dirty="0" smtClean="0"/>
              <a:t> і хімік-мікробіолог Луї Пастер. </a:t>
            </a:r>
            <a:br>
              <a:rPr lang="uk-UA" dirty="0" smtClean="0"/>
            </a:br>
            <a:r>
              <a:rPr lang="uk-UA" dirty="0" err="1" smtClean="0"/>
              <a:t>Бернар</a:t>
            </a:r>
            <a:r>
              <a:rPr lang="uk-UA" dirty="0" smtClean="0"/>
              <a:t> заклав основи ендокринології - науки про функції та будову залоз внутрішньої секреції. Луї Пастер став одним з основоположників імунології та мікробіології. На честь цього вченого названа технологія пастеризації - це спосіб термічної обробки в основному рідких продуктів. Ця технологія застосовується для знищення вегетативних форм мікроорганізмів для збільшення терміну зберігання харчових продуктів, наприклад пива і молока. </a:t>
            </a:r>
            <a:br>
              <a:rPr lang="uk-UA" dirty="0" smtClean="0"/>
            </a:br>
            <a:r>
              <a:rPr lang="uk-UA" dirty="0" smtClean="0"/>
              <a:t>Роберт Кох відкрив збудника туберкульозу, бацилу сибірської виразки і холерний вібріон. За відкриття туберкульозної палички він був нагороджений Нобелівською премією. </a:t>
            </a:r>
            <a:br>
              <a:rPr lang="uk-UA" dirty="0" smtClean="0"/>
            </a:br>
            <a:r>
              <a:rPr lang="uk-UA" dirty="0" smtClean="0"/>
              <a:t>  </a:t>
            </a:r>
          </a:p>
          <a:p>
            <a:endParaRPr lang="uk-UA" dirty="0" smtClean="0"/>
          </a:p>
          <a:p>
            <a:endParaRPr lang="uk-UA" dirty="0"/>
          </a:p>
        </p:txBody>
      </p:sp>
    </p:spTree>
  </p:cSld>
  <p:clrMapOvr>
    <a:masterClrMapping/>
  </p:clrMapOvr>
  <p:transition spd="med">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9200" y="-142900"/>
            <a:ext cx="7924800" cy="1157310"/>
          </a:xfrm>
        </p:spPr>
        <p:txBody>
          <a:bodyPr/>
          <a:lstStyle/>
          <a:p>
            <a:r>
              <a:rPr lang="uk-UA" dirty="0" smtClean="0"/>
              <a:t>Фізика і електротехніка</a:t>
            </a:r>
            <a:endParaRPr lang="uk-UA" dirty="0"/>
          </a:p>
        </p:txBody>
      </p:sp>
      <p:sp>
        <p:nvSpPr>
          <p:cNvPr id="3" name="Текст 2"/>
          <p:cNvSpPr>
            <a:spLocks noGrp="1"/>
          </p:cNvSpPr>
          <p:nvPr>
            <p:ph type="body" idx="1"/>
          </p:nvPr>
        </p:nvSpPr>
        <p:spPr>
          <a:xfrm>
            <a:off x="428596" y="928670"/>
            <a:ext cx="8286808" cy="5786454"/>
          </a:xfrm>
        </p:spPr>
        <p:txBody>
          <a:bodyPr>
            <a:normAutofit fontScale="77500" lnSpcReduction="20000"/>
          </a:bodyPr>
          <a:lstStyle/>
          <a:p>
            <a:r>
              <a:rPr lang="vi-VN" dirty="0" smtClean="0"/>
              <a:t>Ключовою особливістю в розвитку науки цього періоду є широке застосування електрики у всіх галузях виробництва. І люди вже не могли відмовитися від використання електрики, відчувши її істотні переваги. Багато наукових відкриттів було саме в цій галузі фізики. У той час вчені почали вивчати предметно електромагнітні хвилі та їх вплив на різні матеріали. Розпочалося впровадження електрики в медицину. </a:t>
            </a:r>
            <a:br>
              <a:rPr lang="vi-VN" dirty="0" smtClean="0"/>
            </a:br>
            <a:r>
              <a:rPr lang="vi-VN" dirty="0" smtClean="0"/>
              <a:t/>
            </a:r>
            <a:br>
              <a:rPr lang="vi-VN" dirty="0" smtClean="0"/>
            </a:br>
            <a:r>
              <a:rPr lang="vi-VN" dirty="0" smtClean="0"/>
              <a:t>У 19-му столітті у сфері електротехніки працювали такі відомі вчені, як француз Андре-Марі Ампер, два англійці Майкл Фарадей і Джеймс Кларк Максвелл, американці Джозеф Генрі і Томас Едісон. Але найбільш видатними стали відкриття відомого сербського та американського винахідника і фізика Нікола Те́сли. Саме завдяки відкриттям Тесли створена дротова і бездротова передача електроенергії, сучасний мобільний зв’язок та Інтернет і ще багато іншого. </a:t>
            </a:r>
            <a:br>
              <a:rPr lang="vi-VN" dirty="0" smtClean="0"/>
            </a:br>
            <a:r>
              <a:rPr lang="vi-VN" dirty="0" smtClean="0"/>
              <a:t/>
            </a:r>
            <a:br>
              <a:rPr lang="vi-VN" dirty="0" smtClean="0"/>
            </a:br>
            <a:r>
              <a:rPr lang="vi-VN" dirty="0" smtClean="0"/>
              <a:t>У 1831 році Майкл Фарадей зауважив, що якщо мідний дріт рухається в магнітному полі, перетинаючи силові лінії, то в ньому виникає електричний струм. Так з'явилося поняття електромагнітної індукції. Це відкриття створило грунт для винаходу електродвигунів. </a:t>
            </a:r>
            <a:br>
              <a:rPr lang="vi-VN" dirty="0" smtClean="0"/>
            </a:br>
            <a:r>
              <a:rPr lang="vi-VN" dirty="0" smtClean="0"/>
              <a:t/>
            </a:r>
            <a:br>
              <a:rPr lang="vi-VN" dirty="0" smtClean="0"/>
            </a:br>
            <a:r>
              <a:rPr lang="vi-VN" dirty="0" smtClean="0"/>
              <a:t>У 1865 році Джеймс Кларк Максвелл розробив електромагнітну теорію світла. Він припустив існування електромагнітних хвиль, за допомогою яких передається електрична енергія в просторі. У 1883 році Генріх Герц довів існування цих хвиль. Він також визначив, що швидкість їх поширення - 300 тис. км / сек. На основі цього відкриття Гульєльмо Марконі та О. С. Попов створили бездротовий телеграф - радіо. Цей винахід став основою для сучасних технологій бездротової передачі інформації, радіо і телебачення, в тому числі всіх видів мобільного зв'язку, в основі роботи яких лежить принцип передачі даних за допомогою електромагнітних хвиль. </a:t>
            </a:r>
            <a:br>
              <a:rPr lang="vi-VN" dirty="0" smtClean="0"/>
            </a:br>
            <a:r>
              <a:rPr lang="vi-VN" dirty="0" smtClean="0"/>
              <a:t>  </a:t>
            </a:r>
            <a:endParaRPr lang="uk-UA" dirty="0"/>
          </a:p>
        </p:txBody>
      </p:sp>
    </p:spTree>
  </p:cSld>
  <p:clrMapOvr>
    <a:masterClrMapping/>
  </p:clrMapOvr>
  <p:transition spd="med">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1538" y="214290"/>
            <a:ext cx="7924800" cy="2300294"/>
          </a:xfrm>
        </p:spPr>
        <p:txBody>
          <a:bodyPr/>
          <a:lstStyle/>
          <a:p>
            <a:r>
              <a:rPr lang="uk-UA" b="1" dirty="0" smtClean="0"/>
              <a:t>Машинобудування і промисловість</a:t>
            </a:r>
            <a:r>
              <a:rPr lang="uk-UA" dirty="0" smtClean="0"/>
              <a:t/>
            </a:r>
            <a:br>
              <a:rPr lang="uk-UA" dirty="0" smtClean="0"/>
            </a:br>
            <a:endParaRPr lang="uk-UA" dirty="0"/>
          </a:p>
        </p:txBody>
      </p:sp>
      <p:sp>
        <p:nvSpPr>
          <p:cNvPr id="3" name="Текст 2"/>
          <p:cNvSpPr>
            <a:spLocks noGrp="1"/>
          </p:cNvSpPr>
          <p:nvPr>
            <p:ph type="body" idx="1"/>
          </p:nvPr>
        </p:nvSpPr>
        <p:spPr>
          <a:xfrm>
            <a:off x="4071902" y="1857364"/>
            <a:ext cx="5072098" cy="5429288"/>
          </a:xfrm>
        </p:spPr>
        <p:txBody>
          <a:bodyPr>
            <a:normAutofit fontScale="85000" lnSpcReduction="20000"/>
          </a:bodyPr>
          <a:lstStyle/>
          <a:p>
            <a:r>
              <a:rPr lang="ru-RU" dirty="0" err="1" smtClean="0"/>
              <a:t>Перехід</a:t>
            </a:r>
            <a:r>
              <a:rPr lang="ru-RU" dirty="0" smtClean="0"/>
              <a:t> </a:t>
            </a:r>
            <a:r>
              <a:rPr lang="ru-RU" dirty="0" err="1" smtClean="0"/>
              <a:t>від</a:t>
            </a:r>
            <a:r>
              <a:rPr lang="ru-RU" dirty="0" smtClean="0"/>
              <a:t> мануфактурного </a:t>
            </a:r>
            <a:r>
              <a:rPr lang="ru-RU" dirty="0" err="1" smtClean="0"/>
              <a:t>виробництва</a:t>
            </a:r>
            <a:r>
              <a:rPr lang="ru-RU" dirty="0" smtClean="0"/>
              <a:t> до фабричного та </a:t>
            </a:r>
            <a:r>
              <a:rPr lang="ru-RU" dirty="0" err="1" smtClean="0"/>
              <a:t>винахід</a:t>
            </a:r>
            <a:r>
              <a:rPr lang="ru-RU" dirty="0" smtClean="0"/>
              <a:t> </a:t>
            </a:r>
            <a:r>
              <a:rPr lang="ru-RU" dirty="0" err="1" smtClean="0"/>
              <a:t>наприкінці</a:t>
            </a:r>
            <a:r>
              <a:rPr lang="ru-RU" dirty="0" smtClean="0"/>
              <a:t> XVIII ст. парового </a:t>
            </a:r>
            <a:r>
              <a:rPr lang="ru-RU" dirty="0" err="1" smtClean="0"/>
              <a:t>двигуна</a:t>
            </a:r>
            <a:r>
              <a:rPr lang="ru-RU" dirty="0" smtClean="0"/>
              <a:t> </a:t>
            </a:r>
            <a:r>
              <a:rPr lang="ru-RU" dirty="0" err="1" smtClean="0"/>
              <a:t>сприяли</a:t>
            </a:r>
            <a:r>
              <a:rPr lang="ru-RU" dirty="0" smtClean="0"/>
              <a:t> </a:t>
            </a:r>
            <a:r>
              <a:rPr lang="ru-RU" dirty="0" err="1" smtClean="0"/>
              <a:t>технічному</a:t>
            </a:r>
            <a:r>
              <a:rPr lang="ru-RU" dirty="0" smtClean="0"/>
              <a:t> </a:t>
            </a:r>
            <a:r>
              <a:rPr lang="ru-RU" dirty="0" err="1" smtClean="0"/>
              <a:t>прогресу</a:t>
            </a:r>
            <a:r>
              <a:rPr lang="ru-RU" dirty="0" smtClean="0"/>
              <a:t> у </a:t>
            </a:r>
            <a:r>
              <a:rPr lang="ru-RU" dirty="0" err="1" smtClean="0"/>
              <a:t>промисловості</a:t>
            </a:r>
            <a:r>
              <a:rPr lang="ru-RU" dirty="0" smtClean="0"/>
              <a:t>, </a:t>
            </a:r>
            <a:r>
              <a:rPr lang="ru-RU" dirty="0" err="1" smtClean="0"/>
              <a:t>основний</a:t>
            </a:r>
            <a:r>
              <a:rPr lang="ru-RU" dirty="0" smtClean="0"/>
              <a:t> </a:t>
            </a:r>
            <a:r>
              <a:rPr lang="ru-RU" dirty="0" err="1" smtClean="0"/>
              <a:t>зміст</a:t>
            </a:r>
            <a:r>
              <a:rPr lang="ru-RU" dirty="0" smtClean="0"/>
              <a:t> </a:t>
            </a:r>
            <a:r>
              <a:rPr lang="ru-RU" dirty="0" err="1" smtClean="0"/>
              <a:t>якого</a:t>
            </a:r>
            <a:r>
              <a:rPr lang="ru-RU" dirty="0" smtClean="0"/>
              <a:t> в </a:t>
            </a:r>
            <a:r>
              <a:rPr lang="ru-RU" dirty="0" err="1" smtClean="0"/>
              <a:t>першій</a:t>
            </a:r>
            <a:r>
              <a:rPr lang="ru-RU" dirty="0" smtClean="0"/>
              <a:t> </a:t>
            </a:r>
            <a:r>
              <a:rPr lang="ru-RU" dirty="0" err="1" smtClean="0"/>
              <a:t>половині</a:t>
            </a:r>
            <a:r>
              <a:rPr lang="ru-RU" dirty="0" smtClean="0"/>
              <a:t> XIX ст. </a:t>
            </a:r>
            <a:r>
              <a:rPr lang="ru-RU" dirty="0" err="1" smtClean="0"/>
              <a:t>полягав</a:t>
            </a:r>
            <a:r>
              <a:rPr lang="ru-RU" dirty="0" smtClean="0"/>
              <a:t> у </a:t>
            </a:r>
            <a:r>
              <a:rPr lang="ru-RU" dirty="0" err="1" smtClean="0"/>
              <a:t>створенні</a:t>
            </a:r>
            <a:r>
              <a:rPr lang="ru-RU" dirty="0" smtClean="0"/>
              <a:t> машин за </a:t>
            </a:r>
            <a:r>
              <a:rPr lang="ru-RU" dirty="0" err="1" smtClean="0"/>
              <a:t>допомогою</a:t>
            </a:r>
            <a:r>
              <a:rPr lang="ru-RU" dirty="0" smtClean="0"/>
              <a:t> машин. </a:t>
            </a:r>
            <a:r>
              <a:rPr lang="ru-RU" dirty="0" err="1" smtClean="0"/>
              <a:t>Отож</a:t>
            </a:r>
            <a:r>
              <a:rPr lang="ru-RU" dirty="0" smtClean="0"/>
              <a:t>, у </a:t>
            </a:r>
            <a:r>
              <a:rPr lang="ru-RU" dirty="0" err="1" smtClean="0"/>
              <a:t>промисловості</a:t>
            </a:r>
            <a:r>
              <a:rPr lang="ru-RU" dirty="0" smtClean="0"/>
              <a:t> </a:t>
            </a:r>
            <a:r>
              <a:rPr lang="ru-RU" dirty="0" err="1" smtClean="0"/>
              <a:t>однією</a:t>
            </a:r>
            <a:r>
              <a:rPr lang="ru-RU" dirty="0" smtClean="0"/>
              <a:t> </a:t>
            </a:r>
            <a:r>
              <a:rPr lang="ru-RU" dirty="0" err="1" smtClean="0"/>
              <a:t>з</a:t>
            </a:r>
            <a:r>
              <a:rPr lang="ru-RU" dirty="0" smtClean="0"/>
              <a:t> </a:t>
            </a:r>
            <a:r>
              <a:rPr lang="ru-RU" dirty="0" err="1" smtClean="0"/>
              <a:t>головних</a:t>
            </a:r>
            <a:r>
              <a:rPr lang="ru-RU" dirty="0" smtClean="0"/>
              <a:t> </a:t>
            </a:r>
            <a:r>
              <a:rPr lang="ru-RU" dirty="0" err="1" smtClean="0"/>
              <a:t>галузей</a:t>
            </a:r>
            <a:r>
              <a:rPr lang="ru-RU" dirty="0" smtClean="0"/>
              <a:t> стало </a:t>
            </a:r>
            <a:r>
              <a:rPr lang="ru-RU" dirty="0" err="1" smtClean="0"/>
              <a:t>машинобудування</a:t>
            </a:r>
            <a:r>
              <a:rPr lang="ru-RU" dirty="0" smtClean="0"/>
              <a:t>.</a:t>
            </a:r>
            <a:endParaRPr lang="uk-UA" dirty="0" smtClean="0"/>
          </a:p>
          <a:p>
            <a:r>
              <a:rPr lang="uk-UA" dirty="0" smtClean="0"/>
              <a:t>Вже </a:t>
            </a:r>
            <a:r>
              <a:rPr lang="uk-UA" dirty="0" smtClean="0"/>
              <a:t>на початку 19-го століття почався поступовий переворот у машинобудуванні. Олівер </a:t>
            </a:r>
            <a:r>
              <a:rPr lang="uk-UA" dirty="0" err="1" smtClean="0"/>
              <a:t>Еванс</a:t>
            </a:r>
            <a:r>
              <a:rPr lang="uk-UA" dirty="0" smtClean="0"/>
              <a:t> був одним з перших, хто у 1804 році у Філадельфії (США) продемонстрував автомобіль з паровим двигуном. </a:t>
            </a:r>
            <a:br>
              <a:rPr lang="uk-UA" dirty="0" smtClean="0"/>
            </a:br>
            <a:r>
              <a:rPr lang="uk-UA" dirty="0" smtClean="0"/>
              <a:t/>
            </a:r>
            <a:br>
              <a:rPr lang="uk-UA" dirty="0" smtClean="0"/>
            </a:br>
            <a:r>
              <a:rPr lang="uk-UA" dirty="0" smtClean="0"/>
              <a:t>В кінці 18-го з'явилися і перші токарні верстати. Їх розробляв англійський механік Генрі </a:t>
            </a:r>
            <a:r>
              <a:rPr lang="uk-UA" dirty="0" err="1" smtClean="0"/>
              <a:t>Модслі</a:t>
            </a:r>
            <a:r>
              <a:rPr lang="uk-UA" dirty="0" smtClean="0"/>
              <a:t>. </a:t>
            </a:r>
            <a:br>
              <a:rPr lang="uk-UA" dirty="0" smtClean="0"/>
            </a:br>
            <a:r>
              <a:rPr lang="uk-UA" dirty="0" smtClean="0"/>
              <a:t>За допомогою таких верстатів вдалося замінити ручну працю, коли було необхідно проводити обробку металу з великою точністю. </a:t>
            </a:r>
            <a:br>
              <a:rPr lang="uk-UA" dirty="0" smtClean="0"/>
            </a:br>
            <a:r>
              <a:rPr lang="uk-UA" dirty="0" smtClean="0"/>
              <a:t/>
            </a:r>
            <a:br>
              <a:rPr lang="uk-UA" dirty="0" smtClean="0"/>
            </a:br>
            <a:r>
              <a:rPr lang="uk-UA" dirty="0" smtClean="0"/>
              <a:t/>
            </a:r>
            <a:br>
              <a:rPr lang="uk-UA" dirty="0" smtClean="0"/>
            </a:br>
            <a:endParaRPr lang="uk-UA" dirty="0"/>
          </a:p>
        </p:txBody>
      </p:sp>
      <p:pic>
        <p:nvPicPr>
          <p:cNvPr id="1026" name="Picture 2" descr="Автомобілі Російсько-Балтійского заводу. Фото The EpochTimes."/>
          <p:cNvPicPr>
            <a:picLocks noChangeAspect="1" noChangeArrowheads="1"/>
          </p:cNvPicPr>
          <p:nvPr/>
        </p:nvPicPr>
        <p:blipFill>
          <a:blip r:embed="rId2"/>
          <a:srcRect/>
          <a:stretch>
            <a:fillRect/>
          </a:stretch>
        </p:blipFill>
        <p:spPr bwMode="auto">
          <a:xfrm>
            <a:off x="500034" y="2214554"/>
            <a:ext cx="3333750" cy="2343151"/>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357158" y="642918"/>
            <a:ext cx="8501122" cy="6357982"/>
          </a:xfrm>
        </p:spPr>
        <p:txBody>
          <a:bodyPr>
            <a:normAutofit fontScale="92500" lnSpcReduction="10000"/>
          </a:bodyPr>
          <a:lstStyle/>
          <a:p>
            <a:r>
              <a:rPr lang="uk-UA" dirty="0" smtClean="0"/>
              <a:t>У 19 столітті був відкритий принцип роботи теплового двигуна і винайдений двигун внутрішнього згоряння, що послужило поштовхом до розвитку більш швидкісних засобів пересування: паровозів, пароплавів і самохідних машин, які ми зараз називаємо автомобілями. </a:t>
            </a:r>
            <a:br>
              <a:rPr lang="uk-UA" dirty="0" smtClean="0"/>
            </a:br>
            <a:r>
              <a:rPr lang="uk-UA" dirty="0" smtClean="0"/>
              <a:t/>
            </a:r>
            <a:br>
              <a:rPr lang="uk-UA" dirty="0" smtClean="0"/>
            </a:br>
            <a:r>
              <a:rPr lang="uk-UA" dirty="0" smtClean="0"/>
              <a:t>Також почали розвиватися залізні дороги. У 1825 році в Англії Георг </a:t>
            </a:r>
            <a:r>
              <a:rPr lang="uk-UA" dirty="0" err="1" smtClean="0"/>
              <a:t>Стефенсон</a:t>
            </a:r>
            <a:r>
              <a:rPr lang="uk-UA" dirty="0" smtClean="0"/>
              <a:t> збудував першу залізницю. Вона забезпечувала залізничний зв'язок міст </a:t>
            </a:r>
            <a:r>
              <a:rPr lang="uk-UA" dirty="0" err="1" smtClean="0"/>
              <a:t>Стоктон</a:t>
            </a:r>
            <a:r>
              <a:rPr lang="uk-UA" dirty="0" smtClean="0"/>
              <a:t> і </a:t>
            </a:r>
            <a:r>
              <a:rPr lang="uk-UA" dirty="0" err="1" smtClean="0"/>
              <a:t>Дарлінгтон</a:t>
            </a:r>
            <a:r>
              <a:rPr lang="uk-UA" dirty="0" smtClean="0"/>
              <a:t>. У 1829 проклали гілку, яка зв'язала Ліверпуль і Манчестер. Якщо в 1840 році загальна довжина залізниць становила 7700 км, то до кінця 19-го століття це вже було 1 080 000 км. </a:t>
            </a:r>
            <a:br>
              <a:rPr lang="uk-UA" dirty="0" smtClean="0"/>
            </a:br>
            <a:r>
              <a:rPr lang="uk-UA" dirty="0" smtClean="0"/>
              <a:t/>
            </a:r>
            <a:br>
              <a:rPr lang="uk-UA" dirty="0" smtClean="0"/>
            </a:br>
            <a:r>
              <a:rPr lang="uk-UA" dirty="0" smtClean="0"/>
              <a:t>19-е століття - це століття промислової революції, століття електрики, вік залізниць. Він зробив істотний вплив на культуру та світогляд людства, в корені змінив систему цінностей людини. Поява перших електродвигунів, винахід телефону і телеграфу, радіо і нагрівальних приладів, а також лампи розжарювання суттєво змінили життя людей того часу. </a:t>
            </a:r>
            <a:br>
              <a:rPr lang="uk-UA" dirty="0" smtClean="0"/>
            </a:br>
            <a:endParaRPr lang="uk-UA" dirty="0" smtClean="0"/>
          </a:p>
          <a:p>
            <a:r>
              <a:rPr lang="uk-UA" dirty="0" smtClean="0"/>
              <a:t/>
            </a:r>
            <a:br>
              <a:rPr lang="uk-UA" dirty="0" smtClean="0"/>
            </a:br>
            <a:endParaRPr lang="uk-UA" dirty="0"/>
          </a:p>
        </p:txBody>
      </p:sp>
    </p:spTree>
  </p:cSld>
  <p:clrMapOvr>
    <a:masterClrMapping/>
  </p:clrMapOvr>
  <p:transition spd="med">
    <p:whee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357158" y="500042"/>
            <a:ext cx="8643998" cy="6072230"/>
          </a:xfrm>
        </p:spPr>
        <p:txBody>
          <a:bodyPr>
            <a:normAutofit/>
          </a:bodyPr>
          <a:lstStyle/>
          <a:p>
            <a:r>
              <a:rPr lang="uk-UA" dirty="0" smtClean="0"/>
              <a:t>Для </a:t>
            </a:r>
            <a:r>
              <a:rPr lang="uk-UA" dirty="0" smtClean="0"/>
              <a:t>виготовлення машин потрібно було багато металу, тому активно розвивалася металургійна промисловість. Англійський інженер Генрі </a:t>
            </a:r>
            <a:r>
              <a:rPr lang="uk-UA" dirty="0" err="1" smtClean="0"/>
              <a:t>Бессемер</a:t>
            </a:r>
            <a:r>
              <a:rPr lang="uk-UA" dirty="0" smtClean="0"/>
              <a:t> винайшов для виробництва чавуну, заліза та сталі обертову піч — конвертор, а французький інженер П'єр Мартен — піч для </a:t>
            </a:r>
            <a:r>
              <a:rPr lang="uk-UA" dirty="0" err="1" smtClean="0"/>
              <a:t>виплавлення</a:t>
            </a:r>
            <a:r>
              <a:rPr lang="uk-UA" dirty="0" smtClean="0"/>
              <a:t> сталі високої якості. На машинобудівних заводах використовували 50-тонний паровий молот, яким розплющували брили металу. Як самостійна галузь виникла хімічна промисловість. Значними були досягнення текстильників. Завдяки механізованому нанесенню малюнка на тканину замість п'ятдесяти робітників цю працю виконували два.</a:t>
            </a:r>
            <a:br>
              <a:rPr lang="uk-UA" dirty="0" smtClean="0"/>
            </a:br>
            <a:r>
              <a:rPr lang="uk-UA" dirty="0" smtClean="0"/>
              <a:t/>
            </a:r>
            <a:br>
              <a:rPr lang="uk-UA" dirty="0" smtClean="0"/>
            </a:br>
            <a:r>
              <a:rPr lang="uk-UA" dirty="0" smtClean="0"/>
              <a:t>Значні зміни відбулись на транспорті та у зв'язку. Основним засобом пересування на суші стали залізниці. На морських шляхах вітрильники поступово витіснялися пароплавами. У 1807 р. відбулося випробування першого пароплава Роберта </a:t>
            </a:r>
            <a:r>
              <a:rPr lang="uk-UA" dirty="0" err="1" smtClean="0"/>
              <a:t>Фултона</a:t>
            </a:r>
            <a:r>
              <a:rPr lang="uk-UA" dirty="0" smtClean="0"/>
              <a:t>. На початку століття у США та Англії з'явилися перші автомобілі з паровим двигуном. Швидкість їх руху в Англії обмежувалася 4 км/год.</a:t>
            </a:r>
            <a:br>
              <a:rPr lang="uk-UA" dirty="0" smtClean="0"/>
            </a:br>
            <a:endParaRPr lang="uk-UA" dirty="0"/>
          </a:p>
        </p:txBody>
      </p:sp>
    </p:spTree>
  </p:cSld>
  <p:clrMapOvr>
    <a:masterClrMapping/>
  </p:clrMapOvr>
  <p:transition spd="med">
    <p:wheel spokes="8"/>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172</TotalTime>
  <Words>603</Words>
  <Application>Microsoft Office PowerPoint</Application>
  <PresentationFormat>Экран (4:3)</PresentationFormat>
  <Paragraphs>33</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Бумажная</vt:lpstr>
      <vt:lpstr>Слайд 1</vt:lpstr>
      <vt:lpstr>Слайд 2</vt:lpstr>
      <vt:lpstr>Слайд 3</vt:lpstr>
      <vt:lpstr>Слайд 4</vt:lpstr>
      <vt:lpstr>Медицина і біологія </vt:lpstr>
      <vt:lpstr>Фізика і електротехніка</vt:lpstr>
      <vt:lpstr>Машинобудування і промисловість </vt:lpstr>
      <vt:lpstr>Слайд 8</vt:lpstr>
      <vt:lpstr>Слайд 9</vt:lpstr>
      <vt:lpstr>Слайд 10</vt:lpstr>
      <vt:lpstr>Електричні прилади та кінематограф</vt:lpstr>
      <vt:lpstr>Слайд 12</vt:lpstr>
      <vt:lpstr>Висновок:</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Алексей</dc:creator>
  <cp:lastModifiedBy>Алексей</cp:lastModifiedBy>
  <cp:revision>18</cp:revision>
  <dcterms:created xsi:type="dcterms:W3CDTF">2012-04-10T16:11:15Z</dcterms:created>
  <dcterms:modified xsi:type="dcterms:W3CDTF">2012-04-10T19:03:37Z</dcterms:modified>
</cp:coreProperties>
</file>