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8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DE0C0C"/>
    <a:srgbClr val="B72323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ED6-58C6-4FD2-BB39-B45E5784D01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10D-2B8E-487A-AF2C-B94A9C977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ED6-58C6-4FD2-BB39-B45E5784D01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10D-2B8E-487A-AF2C-B94A9C97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ED6-58C6-4FD2-BB39-B45E5784D01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10D-2B8E-487A-AF2C-B94A9C97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ED6-58C6-4FD2-BB39-B45E5784D01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10D-2B8E-487A-AF2C-B94A9C97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ED6-58C6-4FD2-BB39-B45E5784D01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7BC10D-2B8E-487A-AF2C-B94A9C97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ED6-58C6-4FD2-BB39-B45E5784D01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10D-2B8E-487A-AF2C-B94A9C97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ED6-58C6-4FD2-BB39-B45E5784D01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10D-2B8E-487A-AF2C-B94A9C97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ED6-58C6-4FD2-BB39-B45E5784D01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10D-2B8E-487A-AF2C-B94A9C97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ED6-58C6-4FD2-BB39-B45E5784D01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10D-2B8E-487A-AF2C-B94A9C97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ED6-58C6-4FD2-BB39-B45E5784D01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10D-2B8E-487A-AF2C-B94A9C97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ED6-58C6-4FD2-BB39-B45E5784D01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C10D-2B8E-487A-AF2C-B94A9C97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CC6ED6-58C6-4FD2-BB39-B45E5784D01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7BC10D-2B8E-487A-AF2C-B94A9C977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859" b="591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УКРАЇНА В ДРУГІЙ СВІТОВІЙ ВІЙНІ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3000372"/>
            <a:ext cx="5286412" cy="1752600"/>
          </a:xfrm>
        </p:spPr>
        <p:txBody>
          <a:bodyPr>
            <a:normAutofit fontScale="40000" lnSpcReduction="20000"/>
          </a:bodyPr>
          <a:lstStyle/>
          <a:p>
            <a:r>
              <a:rPr lang="ru-RU" sz="6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Весна. Девятый день у мая,</a:t>
            </a:r>
          </a:p>
          <a:p>
            <a:r>
              <a:rPr lang="ru-RU" sz="6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День чёрно-красный для страны,</a:t>
            </a:r>
          </a:p>
          <a:p>
            <a:r>
              <a:rPr lang="ru-RU" sz="6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Цена заплачена большая,</a:t>
            </a:r>
          </a:p>
          <a:p>
            <a:r>
              <a:rPr lang="ru-RU" sz="6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Чтобы пришёл конец войны.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99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585789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Прищепчук </a:t>
            </a:r>
            <a:r>
              <a:rPr lang="ru-RU" b="1" dirty="0" err="1" smtClean="0"/>
              <a:t>Над</a:t>
            </a:r>
            <a:r>
              <a:rPr lang="ru-RU" b="1" dirty="0" err="1" smtClean="0">
                <a:latin typeface="Calibri"/>
              </a:rPr>
              <a:t>ії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857628"/>
            <a:ext cx="3846631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2972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Курская дуга: над полем боя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00438"/>
            <a:ext cx="254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Немецкие </a:t>
            </a:r>
            <a:r>
              <a:rPr lang="ru-RU" dirty="0" err="1" smtClean="0"/>
              <a:t>Фокке-Вульф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642918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Картини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присвячен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тем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Друго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св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тової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в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йни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2786058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Гвардейские минометы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9235" y="3286124"/>
            <a:ext cx="530476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Победа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706461" cy="30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43042" y="3500438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Бой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000108"/>
            <a:ext cx="4163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Танковое сражение под Дубно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3881438"/>
            <a:ext cx="5953124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3814" y="1500174"/>
            <a:ext cx="4740186" cy="43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8229600" cy="1143000"/>
          </a:xfrm>
        </p:spPr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перегляд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rcRect r="11516"/>
          <a:stretch>
            <a:fillRect/>
          </a:stretch>
        </p:blipFill>
        <p:spPr bwMode="auto">
          <a:xfrm>
            <a:off x="-30413" y="0"/>
            <a:ext cx="917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57686" y="428604"/>
            <a:ext cx="4500594" cy="58477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вересня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1939 р.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розпочалася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Друга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світова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їй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передувала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таємна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угода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керівників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нацистської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Німеччини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більшовицького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Радянського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Союзу - Адольфа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Гітлера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Йосипа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Сталіна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кожен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яких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прагнув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володарювати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Вожді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свій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розсуд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вирішили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долю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багатьох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народів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Європи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За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їхньою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згодою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західноукраїнські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відійшли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складу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Радянського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Союзу. На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приєднаній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території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радянська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запроваджувала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порядки, як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Східній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Але мир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між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Німеччиною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СРСР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був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нетривким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38420" y="0"/>
            <a:ext cx="922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382" y="4500546"/>
            <a:ext cx="7929618" cy="2357454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Землі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зазнали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ударів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ворога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вже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перші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години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війни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Україна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стала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безпосереднім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полем бою. На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ній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точилися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криваві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битви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призводили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страхітливих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руйнувань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загибелі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мільйонів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солдатів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мирних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жителів</a:t>
            </a: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8579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червня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1941 р. -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Німеччина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напала на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Радянський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Союз.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Радянського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Союзу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Німеччини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увійшла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історію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назвою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Великої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Вітчизняної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778" y="714356"/>
            <a:ext cx="4929222" cy="5643602"/>
          </a:xfrm>
        </p:spPr>
        <p:txBody>
          <a:bodyPr>
            <a:normAutofit fontScale="6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     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Бійці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й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командири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Червоної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армії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проявили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масовий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героїзм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,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але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змушені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були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відступати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.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Від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11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липня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по 26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вересня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1941 р.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тривала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героїчна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оборона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Києва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.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Тоді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в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полоні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опинилися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понад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600 тис.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солдатів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та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командирів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. Через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рік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від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початку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війни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українські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землі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було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повністю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окуповано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німецькими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військами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та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їхніми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союзниками.</a:t>
            </a:r>
          </a:p>
          <a:p>
            <a:pPr>
              <a:buNone/>
            </a:pPr>
            <a:endParaRPr lang="ru-RU" b="1" dirty="0" smtClean="0">
              <a:ln>
                <a:solidFill>
                  <a:srgbClr val="FF9933"/>
                </a:solidFill>
              </a:ln>
              <a:solidFill>
                <a:schemeClr val="accent3"/>
              </a:solidFill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     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Українські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землі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окупанти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прагнули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перетворити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на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постачальника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продовольства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та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сировини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. «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Новий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порядок»,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встановлений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нацистами,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відзначався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винятковою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жорстокістю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.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Окупанти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закатували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близько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5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млн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мирного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населення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та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військовополонених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. До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Німеччини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на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примусові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роботи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було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відправлено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близько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2,5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млн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юнаків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 та </a:t>
            </a:r>
            <a:r>
              <a:rPr lang="ru-RU" b="1" dirty="0" err="1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дівчат</a:t>
            </a:r>
            <a:r>
              <a:rPr lang="ru-RU" b="1" dirty="0" smtClean="0">
                <a:ln>
                  <a:solidFill>
                    <a:srgbClr val="FF9933"/>
                  </a:solidFill>
                </a:ln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7734" r="20703"/>
          <a:stretch>
            <a:fillRect/>
          </a:stretch>
        </p:blipFill>
        <p:spPr bwMode="auto">
          <a:xfrm>
            <a:off x="428596" y="571480"/>
            <a:ext cx="4038668" cy="540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357694"/>
            <a:ext cx="8215370" cy="2357454"/>
          </a:xfrm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У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лісовій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лісостеповій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зонах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Сумщини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Чернігівщини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діяли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сотні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партизанських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загонів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великі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з'єднання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командуванням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Сидора Ковпака,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Олексія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Федорова та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На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Волині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Поліссі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розгорнувся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широкий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самооборонний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повстанський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рух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Було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створено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Українську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повстанську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армію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(УПА).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Населення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вступало до УПА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надавало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їй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всіляку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підтримку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УПА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воювала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як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проти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гітлерівських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загарбників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так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проти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Червоної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армії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прагнучи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створити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незалежну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Українську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державу.</a:t>
            </a:r>
            <a:endParaRPr lang="ru-RU" b="1" dirty="0">
              <a:ln w="11430">
                <a:solidFill>
                  <a:srgbClr val="FF9933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2802" r="7586"/>
          <a:stretch>
            <a:fillRect/>
          </a:stretch>
        </p:blipFill>
        <p:spPr bwMode="auto">
          <a:xfrm>
            <a:off x="0" y="0"/>
            <a:ext cx="488685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596" y="357166"/>
            <a:ext cx="4143404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Звільнення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загарбників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відбувалося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1943-1944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рр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Важливе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значення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звільнення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українських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земель мала битва за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Дніпро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6 листопада 1943 р.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військами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1-го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Українського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фронту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командуванням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генерала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Миколи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Ватутіна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було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звільнено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Київ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У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грудні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почався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загальний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наступ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радянських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військ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Правобережній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Україні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Важливу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роль у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розгромі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окупантів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загарбаних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українських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територіях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відігравав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рух</a:t>
            </a:r>
            <a:r>
              <a:rPr lang="ru-RU" b="1" dirty="0" smtClean="0">
                <a:ln w="11430">
                  <a:solidFill>
                    <a:srgbClr val="FF9933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Опору.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571744"/>
            <a:ext cx="4500594" cy="4286256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За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звільнення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рідної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наш народ заплатив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найвищу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ціну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у лавах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Червоної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армії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воювали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понад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6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українців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них З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загинули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Загалом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8 до 9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громадян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віддали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своє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цій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Днями, коли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схиляють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перед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визволителями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28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жовтня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офіційний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день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визволення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9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травня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день,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мільйонів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людей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Днем Перемоги.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9462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29190" y="500042"/>
            <a:ext cx="421481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звільненням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гітлерівських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окупантів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завдячує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найперше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радянським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військам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На початку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жовтня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1944 р.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визволено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територію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наприкінці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жовтня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Закарпаття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05871"/>
            <a:ext cx="4786314" cy="345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857364"/>
            <a:ext cx="5442834" cy="377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ВИВЕЗЕННЯ ДО НІМЕЧЧИНИ</a:t>
            </a:r>
            <a:b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ЕТНОКУЛЬТУРНОЇ СПАДЩИНИ УКРАЇНЦІВ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2"/>
            <a:ext cx="3286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Загальновизнано, що дві третини усіх культурних втрат колишнього СРСР у Другій світовій</a:t>
            </a:r>
          </a:p>
          <a:p>
            <a:r>
              <a:rPr lang="uk-UA" sz="2000" dirty="0" smtClean="0"/>
              <a:t>війні складають втрати України. Під час цієї війни за межі України було вивезено і значну кількість</a:t>
            </a:r>
          </a:p>
          <a:p>
            <a:r>
              <a:rPr lang="uk-UA" sz="2000" dirty="0" smtClean="0"/>
              <a:t>етнокультурних цінностей. Було знищено та пограбовано понад 70% музейних колекцій України,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643578"/>
            <a:ext cx="9501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серед них – зібрання найбільших в Україні історичних музеїв – Київського, Дніпропетровського, Харківського і Львівського.</a:t>
            </a:r>
            <a:endParaRPr lang="uk-UA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928670"/>
            <a:ext cx="62865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Нині, через півстоліття після війни, навряд чи вийде повернути хоча б десяту частину втраченого. Але надія жевріє і поступово відбувається взаємний, хоча й далеко не рівноцінний, обмін культурними цінностями між Україною і Німеччиною.  </a:t>
            </a:r>
            <a:r>
              <a:rPr lang="ru-RU" sz="2000" dirty="0" smtClean="0"/>
              <a:t>За 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10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Німеччина</a:t>
            </a:r>
            <a:r>
              <a:rPr lang="ru-RU" sz="2000" dirty="0" smtClean="0"/>
              <a:t> передала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1233 </a:t>
            </a:r>
            <a:r>
              <a:rPr lang="ru-RU" sz="2000" dirty="0" err="1" smtClean="0"/>
              <a:t>одиниць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зберігання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, до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повернули картину </a:t>
            </a:r>
            <a:r>
              <a:rPr lang="en-US" sz="2000" dirty="0" smtClean="0"/>
              <a:t>XVII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 «</a:t>
            </a:r>
            <a:r>
              <a:rPr lang="ru-RU" sz="2000" dirty="0" err="1" smtClean="0"/>
              <a:t>Весільна</a:t>
            </a:r>
            <a:r>
              <a:rPr lang="ru-RU" sz="2000" dirty="0" smtClean="0"/>
              <a:t> хода </a:t>
            </a:r>
            <a:r>
              <a:rPr lang="ru-RU" sz="2000" dirty="0" err="1" smtClean="0"/>
              <a:t>нареченого</a:t>
            </a:r>
            <a:r>
              <a:rPr lang="ru-RU" sz="2000" dirty="0" smtClean="0"/>
              <a:t>»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невідомого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голландського</a:t>
            </a:r>
            <a:r>
              <a:rPr lang="ru-RU" sz="2000" dirty="0" smtClean="0"/>
              <a:t> художника </a:t>
            </a:r>
            <a:r>
              <a:rPr lang="ru-RU" sz="2000" dirty="0" err="1" smtClean="0"/>
              <a:t>майстерні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Пітера</a:t>
            </a:r>
            <a:r>
              <a:rPr lang="ru-RU" sz="2000" dirty="0" smtClean="0"/>
              <a:t> Брейгеля </a:t>
            </a:r>
            <a:r>
              <a:rPr lang="ru-RU" sz="2000" dirty="0" err="1" smtClean="0"/>
              <a:t>молодшого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вивезену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Уманської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картинної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галереї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Другої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; </a:t>
            </a:r>
            <a:r>
              <a:rPr lang="ru-RU" sz="2000" dirty="0" err="1" smtClean="0"/>
              <a:t>ікону</a:t>
            </a:r>
            <a:r>
              <a:rPr lang="ru-RU" sz="2000" dirty="0" smtClean="0"/>
              <a:t> </a:t>
            </a:r>
            <a:r>
              <a:rPr lang="en-US" sz="2000" dirty="0" smtClean="0"/>
              <a:t>XVI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 «</a:t>
            </a:r>
            <a:r>
              <a:rPr lang="ru-RU" sz="2000" dirty="0" err="1" smtClean="0"/>
              <a:t>В’їзд</a:t>
            </a:r>
            <a:r>
              <a:rPr lang="ru-RU" sz="2000" dirty="0" smtClean="0"/>
              <a:t> до </a:t>
            </a:r>
            <a:r>
              <a:rPr lang="ru-RU" sz="2000" dirty="0" err="1" smtClean="0"/>
              <a:t>Єрусалима</a:t>
            </a:r>
            <a:r>
              <a:rPr lang="ru-RU" sz="2000" dirty="0" smtClean="0"/>
              <a:t>», </a:t>
            </a:r>
            <a:r>
              <a:rPr lang="ru-RU" sz="2000" dirty="0" err="1" smtClean="0"/>
              <a:t>викрадену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Львівського</a:t>
            </a:r>
            <a:r>
              <a:rPr lang="ru-RU" sz="2000" dirty="0" smtClean="0"/>
              <a:t> музею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 у 1984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; </a:t>
            </a:r>
            <a:r>
              <a:rPr lang="ru-RU" sz="2000" dirty="0" err="1" smtClean="0"/>
              <a:t>колекцію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писанок</a:t>
            </a:r>
            <a:r>
              <a:rPr lang="ru-RU" sz="2000" dirty="0" smtClean="0"/>
              <a:t>  </a:t>
            </a:r>
            <a:r>
              <a:rPr lang="ru-RU" sz="2000" dirty="0" err="1" smtClean="0"/>
              <a:t>і</a:t>
            </a:r>
            <a:r>
              <a:rPr lang="ru-RU" sz="2000" dirty="0" smtClean="0"/>
              <a:t> 1 </a:t>
            </a:r>
            <a:r>
              <a:rPr lang="ru-RU" sz="2000" dirty="0" err="1" smtClean="0"/>
              <a:t>декоративний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таріль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68264"/>
            <a:ext cx="4786314" cy="358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857656" y="357166"/>
            <a:ext cx="4286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лютому цього року  до Ки</a:t>
            </a:r>
            <a:r>
              <a:rPr lang="uk-UA" dirty="0" smtClean="0">
                <a:latin typeface="Calibri"/>
              </a:rPr>
              <a:t>єва  було повернено </a:t>
            </a:r>
            <a:r>
              <a:rPr lang="uk-UA" dirty="0" smtClean="0"/>
              <a:t>дек</a:t>
            </a:r>
            <a:r>
              <a:rPr lang="en-US" dirty="0" err="1" smtClean="0"/>
              <a:t>i</a:t>
            </a:r>
            <a:r>
              <a:rPr lang="ru-RU" dirty="0" err="1" smtClean="0"/>
              <a:t>лька</a:t>
            </a:r>
            <a:r>
              <a:rPr lang="uk-UA" dirty="0" smtClean="0"/>
              <a:t> фрагментів фресок з Михайлівського Золотоверхого собору, зруйнованого більшовицькою владою 1936 року і нині відбудованого у столиці. Ці фрески були вивезені німецьким окупантами за межі України і потрапили до Санкт-Петербурзького Ермітажу.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143380"/>
            <a:ext cx="4357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Україна</a:t>
            </a:r>
            <a:r>
              <a:rPr lang="ru-RU" dirty="0" smtClean="0"/>
              <a:t>,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боку, в </a:t>
            </a:r>
            <a:r>
              <a:rPr lang="ru-RU" dirty="0" err="1" smtClean="0"/>
              <a:t>червні</a:t>
            </a:r>
            <a:r>
              <a:rPr lang="ru-RU" dirty="0" smtClean="0"/>
              <a:t> 2013 року повернула </a:t>
            </a:r>
            <a:r>
              <a:rPr lang="ru-RU" dirty="0" err="1" smtClean="0"/>
              <a:t>Німеччині</a:t>
            </a:r>
            <a:r>
              <a:rPr lang="ru-RU" dirty="0" smtClean="0"/>
              <a:t> 713 книг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ru-RU" dirty="0" err="1" smtClean="0"/>
              <a:t>колишнього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цукрової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в </a:t>
            </a:r>
            <a:r>
              <a:rPr lang="ru-RU" dirty="0" err="1" smtClean="0"/>
              <a:t>Берліні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зберігалися</a:t>
            </a:r>
            <a:r>
              <a:rPr lang="ru-RU" dirty="0" smtClean="0"/>
              <a:t> у </a:t>
            </a:r>
            <a:r>
              <a:rPr lang="ru-RU" dirty="0" err="1" smtClean="0"/>
              <a:t>бібліотеці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установи «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науково-дослідний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цукрової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4" cy="358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</TotalTime>
  <Words>800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УКРАЇНА В ДРУГІЙ СВІТОВІЙ ВІЙНІ</vt:lpstr>
      <vt:lpstr>Слайд 2</vt:lpstr>
      <vt:lpstr>Слайд 3</vt:lpstr>
      <vt:lpstr>Слайд 4</vt:lpstr>
      <vt:lpstr>Слайд 5</vt:lpstr>
      <vt:lpstr>Слайд 6</vt:lpstr>
      <vt:lpstr>ВИВЕЗЕННЯ ДО НІМЕЧЧИНИ ЕТНОКУЛЬТУРНОЇ СПАДЩИНИ УКРАЇНЦІВ</vt:lpstr>
      <vt:lpstr>Слайд 8</vt:lpstr>
      <vt:lpstr>Слайд 9</vt:lpstr>
      <vt:lpstr>Слайд 10</vt:lpstr>
      <vt:lpstr>Слайд 11</vt:lpstr>
      <vt:lpstr>Дякую за перегляд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ДРУГІЙ СВІТОВІЙ ВІЙНІ</dc:title>
  <dc:creator>Lenovo</dc:creator>
  <cp:lastModifiedBy>Lenovo</cp:lastModifiedBy>
  <cp:revision>23</cp:revision>
  <dcterms:created xsi:type="dcterms:W3CDTF">2013-11-04T20:40:16Z</dcterms:created>
  <dcterms:modified xsi:type="dcterms:W3CDTF">2013-11-10T22:19:13Z</dcterms:modified>
</cp:coreProperties>
</file>