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0" r:id="rId4"/>
    <p:sldId id="261" r:id="rId5"/>
    <p:sldId id="258" r:id="rId6"/>
    <p:sldId id="259"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15.12.2013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106E36-FD25-4E2D-B0AA-010F637433A0}" type="datetimeFigureOut">
              <a:rPr lang="ru-RU" smtClean="0"/>
              <a:pPr/>
              <a:t>15.12.2013</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725C68B6-61C2-468F-89AB-4B9F7531AA68}"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ransition>
    <p:dissolve/>
  </p:transition>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1786210"/>
          </a:xfrm>
        </p:spPr>
        <p:txBody>
          <a:bodyPr/>
          <a:lstStyle/>
          <a:p>
            <a:pPr algn="ctr"/>
            <a:r>
              <a:rPr lang="ru-RU" dirty="0" err="1" smtClean="0"/>
              <a:t>Укра</a:t>
            </a:r>
            <a:r>
              <a:rPr lang="uk-UA" dirty="0" err="1" smtClean="0"/>
              <a:t>їнська</a:t>
            </a:r>
            <a:r>
              <a:rPr lang="uk-UA" dirty="0" smtClean="0"/>
              <a:t> революція</a:t>
            </a:r>
            <a:endParaRPr lang="ru-RU" dirty="0"/>
          </a:p>
        </p:txBody>
      </p:sp>
      <p:pic>
        <p:nvPicPr>
          <p:cNvPr id="7170" name="Picture 2" descr="F:\Новая папка (5)\Історія\тиьр\h_i09k8tlpbro5ucafhnvdsfdyboe2mkwg_.jpg"/>
          <p:cNvPicPr>
            <a:picLocks noChangeAspect="1" noChangeArrowheads="1"/>
          </p:cNvPicPr>
          <p:nvPr/>
        </p:nvPicPr>
        <p:blipFill>
          <a:blip r:embed="rId2" cstate="print"/>
          <a:srcRect/>
          <a:stretch>
            <a:fillRect/>
          </a:stretch>
        </p:blipFill>
        <p:spPr bwMode="auto">
          <a:xfrm>
            <a:off x="2051720" y="1700808"/>
            <a:ext cx="6105128" cy="4355774"/>
          </a:xfrm>
          <a:prstGeom prst="rect">
            <a:avLst/>
          </a:prstGeom>
          <a:noFill/>
        </p:spPr>
      </p:pic>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0"/>
            <a:ext cx="8458200" cy="6857999"/>
          </a:xfrm>
        </p:spPr>
        <p:txBody>
          <a:bodyPr>
            <a:noAutofit/>
          </a:bodyPr>
          <a:lstStyle/>
          <a:p>
            <a:pPr algn="r"/>
            <a:r>
              <a:rPr lang="ru-RU" sz="2000" dirty="0" err="1" smtClean="0">
                <a:effectLst/>
                <a:latin typeface="Times New Roman" pitchFamily="18" charset="0"/>
                <a:cs typeface="Times New Roman" pitchFamily="18" charset="0"/>
              </a:rPr>
              <a:t>Радянська</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історіографія</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заперечувала</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існування</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Української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революції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національно-визвольний</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рух</a:t>
            </a:r>
            <a:r>
              <a:rPr lang="ru-RU" sz="2000" dirty="0" smtClean="0">
                <a:effectLst/>
                <a:latin typeface="Times New Roman" pitchFamily="18" charset="0"/>
                <a:cs typeface="Times New Roman" pitchFamily="18" charset="0"/>
              </a:rPr>
              <a:t> та </a:t>
            </a:r>
            <a:r>
              <a:rPr lang="ru-RU" sz="2000" dirty="0" err="1" smtClean="0">
                <a:effectLst/>
                <a:latin typeface="Times New Roman" pitchFamily="18" charset="0"/>
                <a:cs typeface="Times New Roman" pitchFamily="18" charset="0"/>
              </a:rPr>
              <a:t>національно-державне</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будівництво</a:t>
            </a:r>
            <a:r>
              <a:rPr lang="ru-RU" sz="2000" dirty="0" smtClean="0">
                <a:effectLst/>
                <a:latin typeface="Times New Roman" pitchFamily="18" charset="0"/>
                <a:cs typeface="Times New Roman" pitchFamily="18" charset="0"/>
              </a:rPr>
              <a:t> на </a:t>
            </a:r>
            <a:r>
              <a:rPr lang="ru-RU" sz="2000" dirty="0" err="1" smtClean="0">
                <a:effectLst/>
                <a:latin typeface="Times New Roman" pitchFamily="18" charset="0"/>
                <a:cs typeface="Times New Roman" pitchFamily="18" charset="0"/>
              </a:rPr>
              <a:t>території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України</a:t>
            </a:r>
            <a:r>
              <a:rPr lang="ru-RU" sz="2000" dirty="0" smtClean="0">
                <a:effectLst/>
                <a:latin typeface="Times New Roman" pitchFamily="18" charset="0"/>
                <a:cs typeface="Times New Roman" pitchFamily="18" charset="0"/>
              </a:rPr>
              <a:t> в 1917-1921 </a:t>
            </a:r>
            <a:r>
              <a:rPr lang="ru-RU" sz="2000" dirty="0" err="1" smtClean="0">
                <a:effectLst/>
                <a:latin typeface="Times New Roman" pitchFamily="18" charset="0"/>
                <a:cs typeface="Times New Roman" pitchFamily="18" charset="0"/>
              </a:rPr>
              <a:t>рр</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Буремні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події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даного</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періоду</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радянські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історики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розглядали</a:t>
            </a:r>
            <a:r>
              <a:rPr lang="ru-RU" sz="2000" dirty="0" smtClean="0">
                <a:effectLst/>
                <a:latin typeface="Times New Roman" pitchFamily="18" charset="0"/>
                <a:cs typeface="Times New Roman" pitchFamily="18" charset="0"/>
              </a:rPr>
              <a:t> як </a:t>
            </a:r>
            <a:r>
              <a:rPr lang="ru-RU" sz="2000" dirty="0" err="1" smtClean="0">
                <a:effectLst/>
                <a:latin typeface="Times New Roman" pitchFamily="18" charset="0"/>
                <a:cs typeface="Times New Roman" pitchFamily="18" charset="0"/>
              </a:rPr>
              <a:t>складову</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частину</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Великої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Жовтневої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соціалістичної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революції</a:t>
            </a:r>
            <a:r>
              <a:rPr lang="ru-RU" sz="2000" dirty="0" smtClean="0">
                <a:effectLst/>
                <a:latin typeface="Times New Roman" pitchFamily="18" charset="0"/>
                <a:cs typeface="Times New Roman" pitchFamily="18" charset="0"/>
              </a:rPr>
              <a:t> та </a:t>
            </a:r>
            <a:r>
              <a:rPr lang="ru-RU" sz="2000" dirty="0" err="1" smtClean="0">
                <a:effectLst/>
                <a:latin typeface="Times New Roman" pitchFamily="18" charset="0"/>
                <a:cs typeface="Times New Roman" pitchFamily="18" charset="0"/>
              </a:rPr>
              <a:t>громадянської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війни</a:t>
            </a:r>
            <a:r>
              <a:rPr lang="ru-RU" sz="2000" dirty="0" smtClean="0">
                <a:effectLst/>
                <a:latin typeface="Times New Roman" pitchFamily="18" charset="0"/>
                <a:cs typeface="Times New Roman" pitchFamily="18" charset="0"/>
              </a:rPr>
              <a:t>.</a:t>
            </a:r>
            <a:br>
              <a:rPr lang="ru-RU" sz="2000" dirty="0" smtClean="0">
                <a:effectLst/>
                <a:latin typeface="Times New Roman" pitchFamily="18" charset="0"/>
                <a:cs typeface="Times New Roman" pitchFamily="18" charset="0"/>
              </a:rPr>
            </a:br>
            <a:r>
              <a:rPr lang="ru-RU" sz="2000" dirty="0" err="1" smtClean="0">
                <a:effectLst/>
                <a:latin typeface="Times New Roman" pitchFamily="18" charset="0"/>
                <a:cs typeface="Times New Roman" pitchFamily="18" charset="0"/>
              </a:rPr>
              <a:t>Проблеми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Української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революції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досліджували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історики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української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діаспори</a:t>
            </a:r>
            <a:r>
              <a:rPr lang="ru-RU" sz="2000" dirty="0" smtClean="0">
                <a:effectLst/>
                <a:latin typeface="Times New Roman" pitchFamily="18" charset="0"/>
                <a:cs typeface="Times New Roman" pitchFamily="18" charset="0"/>
              </a:rPr>
              <a:t>. В </a:t>
            </a:r>
            <a:r>
              <a:rPr lang="ru-RU" sz="2000" dirty="0" err="1" smtClean="0">
                <a:effectLst/>
                <a:latin typeface="Times New Roman" pitchFamily="18" charset="0"/>
                <a:cs typeface="Times New Roman" pitchFamily="18" charset="0"/>
              </a:rPr>
              <a:t>центрі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їхньої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уваги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були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проблеми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суспільно-політичні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життя</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України</a:t>
            </a:r>
            <a:r>
              <a:rPr lang="ru-RU" sz="2000" dirty="0" smtClean="0">
                <a:effectLst/>
                <a:latin typeface="Times New Roman" pitchFamily="18" charset="0"/>
                <a:cs typeface="Times New Roman" pitchFamily="18" charset="0"/>
              </a:rPr>
              <a:t> та </a:t>
            </a:r>
            <a:r>
              <a:rPr lang="ru-RU" sz="2000" dirty="0" err="1" smtClean="0">
                <a:effectLst/>
                <a:latin typeface="Times New Roman" pitchFamily="18" charset="0"/>
                <a:cs typeface="Times New Roman" pitchFamily="18" charset="0"/>
              </a:rPr>
              <a:t>різні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форми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національної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державності</a:t>
            </a:r>
            <a:r>
              <a:rPr lang="ru-RU" sz="2000" dirty="0" smtClean="0">
                <a:effectLst/>
                <a:latin typeface="Times New Roman" pitchFamily="18" charset="0"/>
                <a:cs typeface="Times New Roman" pitchFamily="18" charset="0"/>
              </a:rPr>
              <a:t>.</a:t>
            </a:r>
            <a:br>
              <a:rPr lang="ru-RU" sz="2000" dirty="0" smtClean="0">
                <a:effectLst/>
                <a:latin typeface="Times New Roman" pitchFamily="18" charset="0"/>
                <a:cs typeface="Times New Roman" pitchFamily="18" charset="0"/>
              </a:rPr>
            </a:br>
            <a:r>
              <a:rPr lang="ru-RU" sz="2000" dirty="0" err="1" smtClean="0">
                <a:effectLst/>
                <a:latin typeface="Times New Roman" pitchFamily="18" charset="0"/>
                <a:cs typeface="Times New Roman" pitchFamily="18" charset="0"/>
              </a:rPr>
              <a:t>Після</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проголошення</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незалежності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України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серед</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вітчизняних</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істориків</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сформувалися</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дві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групи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дослідників</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які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по-різному</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розглядають</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події</a:t>
            </a:r>
            <a:r>
              <a:rPr lang="ru-RU" sz="2000" dirty="0" smtClean="0">
                <a:effectLst/>
                <a:latin typeface="Times New Roman" pitchFamily="18" charset="0"/>
                <a:cs typeface="Times New Roman" pitchFamily="18" charset="0"/>
              </a:rPr>
              <a:t> 1917-1921 </a:t>
            </a:r>
            <a:r>
              <a:rPr lang="ru-RU" sz="2000" dirty="0" err="1" smtClean="0">
                <a:effectLst/>
                <a:latin typeface="Times New Roman" pitchFamily="18" charset="0"/>
                <a:cs typeface="Times New Roman" pitchFamily="18" charset="0"/>
              </a:rPr>
              <a:t>рр</a:t>
            </a:r>
            <a:r>
              <a:rPr lang="ru-RU" sz="2000" dirty="0" smtClean="0">
                <a:effectLst/>
                <a:latin typeface="Times New Roman" pitchFamily="18" charset="0"/>
                <a:cs typeface="Times New Roman" pitchFamily="18" charset="0"/>
              </a:rPr>
              <a:t>. на </a:t>
            </a:r>
            <a:r>
              <a:rPr lang="ru-RU" sz="2000" dirty="0" err="1" smtClean="0">
                <a:effectLst/>
                <a:latin typeface="Times New Roman" pitchFamily="18" charset="0"/>
                <a:cs typeface="Times New Roman" pitchFamily="18" charset="0"/>
              </a:rPr>
              <a:t>території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України</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Переважна</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більшість</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дослідників</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називають</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визвольні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змагання</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українського</a:t>
            </a:r>
            <a:r>
              <a:rPr lang="ru-RU" sz="2000" dirty="0" smtClean="0">
                <a:effectLst/>
                <a:latin typeface="Times New Roman" pitchFamily="18" charset="0"/>
                <a:cs typeface="Times New Roman" pitchFamily="18" charset="0"/>
              </a:rPr>
              <a:t> народу 1917-1921 </a:t>
            </a:r>
            <a:r>
              <a:rPr lang="ru-RU" sz="2000" dirty="0" err="1" smtClean="0">
                <a:effectLst/>
                <a:latin typeface="Times New Roman" pitchFamily="18" charset="0"/>
                <a:cs typeface="Times New Roman" pitchFamily="18" charset="0"/>
              </a:rPr>
              <a:t>рр</a:t>
            </a:r>
            <a:r>
              <a:rPr lang="ru-RU" sz="2000" dirty="0" smtClean="0">
                <a:effectLst/>
                <a:latin typeface="Times New Roman" pitchFamily="18" charset="0"/>
                <a:cs typeface="Times New Roman" pitchFamily="18" charset="0"/>
              </a:rPr>
              <a:t>. — </a:t>
            </a:r>
            <a:r>
              <a:rPr lang="ru-RU" sz="2000" dirty="0" err="1" smtClean="0">
                <a:effectLst/>
                <a:latin typeface="Times New Roman" pitchFamily="18" charset="0"/>
                <a:cs typeface="Times New Roman" pitchFamily="18" charset="0"/>
              </a:rPr>
              <a:t>Українською</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революцією</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Серед</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дослідників</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цього</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періоду</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виділяються</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праці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докторів</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історичних</a:t>
            </a:r>
            <a:r>
              <a:rPr lang="ru-RU" sz="2000" dirty="0" smtClean="0">
                <a:effectLst/>
                <a:latin typeface="Times New Roman" pitchFamily="18" charset="0"/>
                <a:cs typeface="Times New Roman" pitchFamily="18" charset="0"/>
              </a:rPr>
              <a:t> наук </a:t>
            </a:r>
            <a:r>
              <a:rPr lang="ru-RU" sz="2000" dirty="0" err="1" smtClean="0">
                <a:effectLst/>
                <a:latin typeface="Times New Roman" pitchFamily="18" charset="0"/>
                <a:cs typeface="Times New Roman" pitchFamily="18" charset="0"/>
              </a:rPr>
              <a:t>Верстюка</a:t>
            </a:r>
            <a:r>
              <a:rPr lang="ru-RU" sz="2000" dirty="0" smtClean="0">
                <a:effectLst/>
                <a:latin typeface="Times New Roman" pitchFamily="18" charset="0"/>
                <a:cs typeface="Times New Roman" pitchFamily="18" charset="0"/>
              </a:rPr>
              <a:t> В. Ф., Пирога Р. Я., </a:t>
            </a:r>
            <a:r>
              <a:rPr lang="ru-RU" sz="2000" dirty="0" err="1" smtClean="0">
                <a:effectLst/>
                <a:latin typeface="Times New Roman" pitchFamily="18" charset="0"/>
                <a:cs typeface="Times New Roman" pitchFamily="18" charset="0"/>
              </a:rPr>
              <a:t>Солдатенков</a:t>
            </a:r>
            <a:r>
              <a:rPr lang="ru-RU" sz="2000" dirty="0" smtClean="0">
                <a:effectLst/>
                <a:latin typeface="Times New Roman" pitchFamily="18" charset="0"/>
                <a:cs typeface="Times New Roman" pitchFamily="18" charset="0"/>
              </a:rPr>
              <a:t> В.Ф та </a:t>
            </a:r>
            <a:r>
              <a:rPr lang="ru-RU" sz="2000" dirty="0" err="1" smtClean="0">
                <a:effectLst/>
                <a:latin typeface="Times New Roman" pitchFamily="18" charset="0"/>
                <a:cs typeface="Times New Roman" pitchFamily="18" charset="0"/>
              </a:rPr>
              <a:t>ін</a:t>
            </a:r>
            <a:r>
              <a:rPr lang="ru-RU" sz="2000" dirty="0" smtClean="0">
                <a:effectLst/>
                <a:latin typeface="Times New Roman" pitchFamily="18" charset="0"/>
                <a:cs typeface="Times New Roman" pitchFamily="18" charset="0"/>
              </a:rPr>
              <a:t>. На </a:t>
            </a:r>
            <a:r>
              <a:rPr lang="ru-RU" sz="2000" dirty="0" err="1" smtClean="0">
                <a:effectLst/>
                <a:latin typeface="Times New Roman" pitchFamily="18" charset="0"/>
                <a:cs typeface="Times New Roman" pitchFamily="18" charset="0"/>
              </a:rPr>
              <a:t>противагу</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їм</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незначна</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частина</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дослідників</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називають</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визвольні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змагання</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українського</a:t>
            </a:r>
            <a:r>
              <a:rPr lang="ru-RU" sz="2000" dirty="0" smtClean="0">
                <a:effectLst/>
                <a:latin typeface="Times New Roman" pitchFamily="18" charset="0"/>
                <a:cs typeface="Times New Roman" pitchFamily="18" charset="0"/>
              </a:rPr>
              <a:t> народу — </a:t>
            </a:r>
            <a:r>
              <a:rPr lang="ru-RU" sz="2000" dirty="0" err="1" smtClean="0">
                <a:effectLst/>
                <a:latin typeface="Times New Roman" pitchFamily="18" charset="0"/>
                <a:cs typeface="Times New Roman" pitchFamily="18" charset="0"/>
              </a:rPr>
              <a:t>Українською</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національно-демократичною</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революцією</a:t>
            </a:r>
            <a:r>
              <a:rPr lang="ru-RU" sz="2000" dirty="0" smtClean="0">
                <a:effectLst/>
                <a:latin typeface="Times New Roman" pitchFamily="18" charset="0"/>
                <a:cs typeface="Times New Roman" pitchFamily="18" charset="0"/>
              </a:rPr>
              <a:t> 1917 — початку 1918 </a:t>
            </a:r>
            <a:r>
              <a:rPr lang="ru-RU" sz="2000" dirty="0" err="1" smtClean="0">
                <a:effectLst/>
                <a:latin typeface="Times New Roman" pitchFamily="18" charset="0"/>
                <a:cs typeface="Times New Roman" pitchFamily="18" charset="0"/>
              </a:rPr>
              <a:t>рр</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Подальші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події</a:t>
            </a:r>
            <a:r>
              <a:rPr lang="ru-RU" sz="2000" dirty="0" smtClean="0">
                <a:effectLst/>
                <a:latin typeface="Times New Roman" pitchFamily="18" charset="0"/>
                <a:cs typeface="Times New Roman" pitchFamily="18" charset="0"/>
              </a:rPr>
              <a:t> в </a:t>
            </a:r>
            <a:r>
              <a:rPr lang="ru-RU" sz="2000" dirty="0" err="1" smtClean="0">
                <a:effectLst/>
                <a:latin typeface="Times New Roman" pitchFamily="18" charset="0"/>
                <a:cs typeface="Times New Roman" pitchFamily="18" charset="0"/>
              </a:rPr>
              <a:t>Україні</a:t>
            </a:r>
            <a:r>
              <a:rPr lang="ru-RU" sz="2000" dirty="0" smtClean="0">
                <a:effectLst/>
                <a:latin typeface="Times New Roman" pitchFamily="18" charset="0"/>
                <a:cs typeface="Times New Roman" pitchFamily="18" charset="0"/>
              </a:rPr>
              <a:t> вони </a:t>
            </a:r>
            <a:r>
              <a:rPr lang="ru-RU" sz="2000" dirty="0" err="1" smtClean="0">
                <a:effectLst/>
                <a:latin typeface="Times New Roman" pitchFamily="18" charset="0"/>
                <a:cs typeface="Times New Roman" pitchFamily="18" charset="0"/>
              </a:rPr>
              <a:t>розглядають</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під</a:t>
            </a:r>
            <a:r>
              <a:rPr lang="ru-RU" sz="2000" dirty="0" smtClean="0">
                <a:effectLst/>
                <a:latin typeface="Times New Roman" pitchFamily="18" charset="0"/>
                <a:cs typeface="Times New Roman" pitchFamily="18" charset="0"/>
              </a:rPr>
              <a:t> кутом </a:t>
            </a:r>
            <a:r>
              <a:rPr lang="ru-RU" sz="2000" dirty="0" err="1" smtClean="0">
                <a:effectLst/>
                <a:latin typeface="Times New Roman" pitchFamily="18" charset="0"/>
                <a:cs typeface="Times New Roman" pitchFamily="18" charset="0"/>
              </a:rPr>
              <a:t>державотворчої</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діяльності</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Гетьманату</a:t>
            </a:r>
            <a:r>
              <a:rPr lang="ru-RU" sz="2000" dirty="0" smtClean="0">
                <a:effectLst/>
                <a:latin typeface="Times New Roman" pitchFamily="18" charset="0"/>
                <a:cs typeface="Times New Roman" pitchFamily="18" charset="0"/>
              </a:rPr>
              <a:t> Павла </a:t>
            </a:r>
            <a:r>
              <a:rPr lang="ru-RU" sz="2000" dirty="0" err="1" smtClean="0">
                <a:effectLst/>
                <a:latin typeface="Times New Roman" pitchFamily="18" charset="0"/>
                <a:cs typeface="Times New Roman" pitchFamily="18" charset="0"/>
              </a:rPr>
              <a:t>Скоропадського</a:t>
            </a:r>
            <a:r>
              <a:rPr lang="ru-RU" sz="2000" dirty="0" smtClean="0">
                <a:effectLst/>
                <a:latin typeface="Times New Roman" pitchFamily="18" charset="0"/>
                <a:cs typeface="Times New Roman" pitchFamily="18" charset="0"/>
              </a:rPr>
              <a:t>, </a:t>
            </a:r>
            <a:r>
              <a:rPr lang="ru-RU" sz="2000" dirty="0" err="1" smtClean="0">
                <a:effectLst/>
                <a:latin typeface="Times New Roman" pitchFamily="18" charset="0"/>
                <a:cs typeface="Times New Roman" pitchFamily="18" charset="0"/>
              </a:rPr>
              <a:t>Директорії</a:t>
            </a:r>
            <a:r>
              <a:rPr lang="ru-RU" sz="2000" dirty="0" smtClean="0">
                <a:effectLst/>
                <a:latin typeface="Times New Roman" pitchFamily="18" charset="0"/>
                <a:cs typeface="Times New Roman" pitchFamily="18" charset="0"/>
              </a:rPr>
              <a:t> та ЗУНР.</a:t>
            </a:r>
            <a:r>
              <a:rPr lang="ru-RU" sz="3600" dirty="0" smtClean="0">
                <a:effectLst/>
              </a:rPr>
              <a:t/>
            </a:r>
            <a:br>
              <a:rPr lang="ru-RU" sz="3600" dirty="0" smtClean="0">
                <a:effectLst/>
              </a:rPr>
            </a:br>
            <a:endParaRPr lang="ru-RU" sz="3600" dirty="0">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Новая папка (5)\Історія\тиьр\DemonstracFebrRevolutionKharkov1917.jpg"/>
          <p:cNvPicPr>
            <a:picLocks noChangeAspect="1" noChangeArrowheads="1"/>
          </p:cNvPicPr>
          <p:nvPr/>
        </p:nvPicPr>
        <p:blipFill>
          <a:blip r:embed="rId2" cstate="print"/>
          <a:srcRect/>
          <a:stretch>
            <a:fillRect/>
          </a:stretch>
        </p:blipFill>
        <p:spPr bwMode="auto">
          <a:xfrm>
            <a:off x="4437048" y="3717032"/>
            <a:ext cx="4706952" cy="3140968"/>
          </a:xfrm>
          <a:prstGeom prst="rect">
            <a:avLst/>
          </a:prstGeom>
          <a:noFill/>
        </p:spPr>
      </p:pic>
      <p:sp>
        <p:nvSpPr>
          <p:cNvPr id="2" name="Заголовок 1"/>
          <p:cNvSpPr>
            <a:spLocks noGrp="1"/>
          </p:cNvSpPr>
          <p:nvPr>
            <p:ph type="ctrTitle"/>
          </p:nvPr>
        </p:nvSpPr>
        <p:spPr>
          <a:xfrm>
            <a:off x="0" y="0"/>
            <a:ext cx="8388424" cy="6858000"/>
          </a:xfrm>
        </p:spPr>
        <p:txBody>
          <a:bodyPr>
            <a:normAutofit fontScale="90000"/>
          </a:bodyPr>
          <a:lstStyle/>
          <a:p>
            <a:r>
              <a:rPr lang="ru-RU" sz="2200" dirty="0" smtClean="0">
                <a:latin typeface="Times New Roman" pitchFamily="18" charset="0"/>
                <a:cs typeface="Times New Roman" pitchFamily="18" charset="0"/>
              </a:rPr>
              <a:t>10 (23) </a:t>
            </a:r>
            <a:r>
              <a:rPr lang="ru-RU" sz="2200" dirty="0" err="1" smtClean="0">
                <a:latin typeface="Times New Roman" pitchFamily="18" charset="0"/>
                <a:cs typeface="Times New Roman" pitchFamily="18" charset="0"/>
              </a:rPr>
              <a:t>червня</a:t>
            </a:r>
            <a:r>
              <a:rPr lang="ru-RU" sz="2200" dirty="0" smtClean="0">
                <a:latin typeface="Times New Roman" pitchFamily="18" charset="0"/>
                <a:cs typeface="Times New Roman" pitchFamily="18" charset="0"/>
              </a:rPr>
              <a:t> 1917 р. Центральна Рада </a:t>
            </a:r>
            <a:r>
              <a:rPr lang="ru-RU" sz="2200" dirty="0" err="1" smtClean="0">
                <a:latin typeface="Times New Roman" pitchFamily="18" charset="0"/>
                <a:cs typeface="Times New Roman" pitchFamily="18" charset="0"/>
              </a:rPr>
              <a:t>прийняла</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І-й</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Універсал</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який</a:t>
            </a:r>
            <a:r>
              <a:rPr lang="ru-RU" sz="2200" dirty="0" smtClean="0">
                <a:latin typeface="Times New Roman" pitchFamily="18" charset="0"/>
                <a:cs typeface="Times New Roman" pitchFamily="18" charset="0"/>
              </a:rPr>
              <a:t> проголосив </a:t>
            </a:r>
            <a:r>
              <a:rPr lang="ru-RU" sz="2200" dirty="0" err="1" smtClean="0">
                <a:latin typeface="Times New Roman" pitchFamily="18" charset="0"/>
                <a:cs typeface="Times New Roman" pitchFamily="18" charset="0"/>
              </a:rPr>
              <a:t>автономію</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України</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одночасно</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з</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проголошенням</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Універсалу</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розпочалося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створення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національного</a:t>
            </a:r>
            <a:r>
              <a:rPr lang="ru-RU" sz="2200" dirty="0" smtClean="0">
                <a:latin typeface="Times New Roman" pitchFamily="18" charset="0"/>
                <a:cs typeface="Times New Roman" pitchFamily="18" charset="0"/>
              </a:rPr>
              <a:t> уряду — Генерального </a:t>
            </a:r>
            <a:r>
              <a:rPr lang="ru-RU" sz="2200" dirty="0" err="1" smtClean="0">
                <a:latin typeface="Times New Roman" pitchFamily="18" charset="0"/>
                <a:cs typeface="Times New Roman" pitchFamily="18" charset="0"/>
              </a:rPr>
              <a:t>секретаріату</a:t>
            </a:r>
            <a:r>
              <a:rPr lang="ru-RU" sz="2200" dirty="0" smtClean="0">
                <a:latin typeface="Times New Roman" pitchFamily="18" charset="0"/>
                <a:cs typeface="Times New Roman" pitchFamily="18" charset="0"/>
              </a:rPr>
              <a:t> на </a:t>
            </a:r>
            <a:r>
              <a:rPr lang="ru-RU" sz="2200" dirty="0" err="1" smtClean="0">
                <a:latin typeface="Times New Roman" pitchFamily="18" charset="0"/>
                <a:cs typeface="Times New Roman" pitchFamily="18" charset="0"/>
              </a:rPr>
              <a:t>чолі</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з</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Володимиром</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Кириловичем</a:t>
            </a:r>
            <a:r>
              <a:rPr lang="ru-RU" sz="2200" dirty="0" smtClean="0">
                <a:latin typeface="Times New Roman" pitchFamily="18" charset="0"/>
                <a:cs typeface="Times New Roman" pitchFamily="18" charset="0"/>
              </a:rPr>
              <a:t> Винниченко (1880-1951 </a:t>
            </a:r>
            <a:r>
              <a:rPr lang="ru-RU" sz="2200" dirty="0" err="1" smtClean="0">
                <a:latin typeface="Times New Roman" pitchFamily="18" charset="0"/>
                <a:cs typeface="Times New Roman" pitchFamily="18" charset="0"/>
              </a:rPr>
              <a:t>рр</a:t>
            </a:r>
            <a:r>
              <a:rPr lang="ru-RU" sz="2200" dirty="0" smtClean="0">
                <a:latin typeface="Times New Roman" pitchFamily="18" charset="0"/>
                <a:cs typeface="Times New Roman" pitchFamily="18" charset="0"/>
              </a:rPr>
              <a:t>.).</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3 (16) </a:t>
            </a:r>
            <a:r>
              <a:rPr lang="ru-RU" sz="2200" dirty="0" err="1" smtClean="0">
                <a:latin typeface="Times New Roman" pitchFamily="18" charset="0"/>
                <a:cs typeface="Times New Roman" pitchFamily="18" charset="0"/>
              </a:rPr>
              <a:t>липня</a:t>
            </a:r>
            <a:r>
              <a:rPr lang="ru-RU" sz="2200" dirty="0" smtClean="0">
                <a:latin typeface="Times New Roman" pitchFamily="18" charset="0"/>
                <a:cs typeface="Times New Roman" pitchFamily="18" charset="0"/>
              </a:rPr>
              <a:t> 1917 р. Центральна Рада проголосила </a:t>
            </a:r>
            <a:r>
              <a:rPr lang="ru-RU" sz="2200" dirty="0" err="1" smtClean="0">
                <a:latin typeface="Times New Roman" pitchFamily="18" charset="0"/>
                <a:cs typeface="Times New Roman" pitchFamily="18" charset="0"/>
              </a:rPr>
              <a:t>ІІ-й</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Універсал</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який</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передбачав</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поповнення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представниками</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національних</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меншин</a:t>
            </a:r>
            <a:r>
              <a:rPr lang="ru-RU" sz="2200" dirty="0" smtClean="0">
                <a:latin typeface="Times New Roman" pitchFamily="18" charset="0"/>
                <a:cs typeface="Times New Roman" pitchFamily="18" charset="0"/>
              </a:rPr>
              <a:t> та </a:t>
            </a:r>
            <a:r>
              <a:rPr lang="ru-RU" sz="2200" dirty="0" err="1" smtClean="0">
                <a:latin typeface="Times New Roman" pitchFamily="18" charset="0"/>
                <a:cs typeface="Times New Roman" pitchFamily="18" charset="0"/>
              </a:rPr>
              <a:t>перетворення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її</a:t>
            </a:r>
            <a:r>
              <a:rPr lang="ru-RU" sz="2200" dirty="0" smtClean="0">
                <a:latin typeface="Times New Roman" pitchFamily="18" charset="0"/>
                <a:cs typeface="Times New Roman" pitchFamily="18" charset="0"/>
              </a:rPr>
              <a:t> на </a:t>
            </a:r>
            <a:r>
              <a:rPr lang="ru-RU" sz="2200" dirty="0" err="1" smtClean="0">
                <a:latin typeface="Times New Roman" pitchFamily="18" charset="0"/>
                <a:cs typeface="Times New Roman" pitchFamily="18" charset="0"/>
              </a:rPr>
              <a:t>єдиний</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найвищий</a:t>
            </a:r>
            <a:r>
              <a:rPr lang="ru-RU" sz="2200" dirty="0" smtClean="0">
                <a:latin typeface="Times New Roman" pitchFamily="18" charset="0"/>
                <a:cs typeface="Times New Roman" pitchFamily="18" charset="0"/>
              </a:rPr>
              <a:t> орган </a:t>
            </a:r>
            <a:r>
              <a:rPr lang="ru-RU" sz="2200" dirty="0" err="1" smtClean="0">
                <a:latin typeface="Times New Roman" pitchFamily="18" charset="0"/>
                <a:cs typeface="Times New Roman" pitchFamily="18" charset="0"/>
              </a:rPr>
              <a:t>революційної</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демократії</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України</a:t>
            </a:r>
            <a:r>
              <a:rPr lang="ru-RU" sz="2200" dirty="0" smtClean="0">
                <a:latin typeface="Times New Roman" pitchFamily="18" charset="0"/>
                <a:cs typeface="Times New Roman" pitchFamily="18" charset="0"/>
              </a:rPr>
              <a:t>.</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7 (20) листопада 1917 р. Центральна Рада </a:t>
            </a:r>
            <a:r>
              <a:rPr lang="ru-RU" sz="2200" dirty="0" err="1" smtClean="0">
                <a:latin typeface="Times New Roman" pitchFamily="18" charset="0"/>
                <a:cs typeface="Times New Roman" pitchFamily="18" charset="0"/>
              </a:rPr>
              <a:t>ухвалила</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ІІІ-й</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Універсал</a:t>
            </a:r>
            <a:r>
              <a:rPr lang="ru-RU" sz="2200" dirty="0" smtClean="0">
                <a:latin typeface="Times New Roman" pitchFamily="18" charset="0"/>
                <a:cs typeface="Times New Roman" pitchFamily="18" charset="0"/>
              </a:rPr>
              <a:t>, у </a:t>
            </a:r>
            <a:r>
              <a:rPr lang="ru-RU" sz="2200" dirty="0" err="1" smtClean="0">
                <a:latin typeface="Times New Roman" pitchFamily="18" charset="0"/>
                <a:cs typeface="Times New Roman" pitchFamily="18" charset="0"/>
              </a:rPr>
              <a:t>якому</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проголошувалося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утворення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Української</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Народної</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Республіки</a:t>
            </a:r>
            <a:r>
              <a:rPr lang="ru-RU" sz="2200" dirty="0" smtClean="0">
                <a:latin typeface="Times New Roman" pitchFamily="18" charset="0"/>
                <a:cs typeface="Times New Roman" pitchFamily="18" charset="0"/>
              </a:rPr>
              <a:t> (УНР) у межах 9-ти </a:t>
            </a:r>
            <a:r>
              <a:rPr lang="ru-RU" sz="2200" dirty="0" err="1" smtClean="0">
                <a:latin typeface="Times New Roman" pitchFamily="18" charset="0"/>
                <a:cs typeface="Times New Roman" pitchFamily="18" charset="0"/>
              </a:rPr>
              <a:t>українських</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губерній</a:t>
            </a:r>
            <a:r>
              <a:rPr lang="ru-RU" sz="2200" dirty="0" smtClean="0">
                <a:latin typeface="Times New Roman" pitchFamily="18" charset="0"/>
                <a:cs typeface="Times New Roman" pitchFamily="18" charset="0"/>
              </a:rPr>
              <a:t>. В </a:t>
            </a:r>
            <a:r>
              <a:rPr lang="ru-RU" sz="2200" dirty="0" err="1" smtClean="0">
                <a:latin typeface="Times New Roman" pitchFamily="18" charset="0"/>
                <a:cs typeface="Times New Roman" pitchFamily="18" charset="0"/>
              </a:rPr>
              <a:t>Україні</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проголошувались</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ліквідація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поміщицького</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землеволодіння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запровадження</a:t>
            </a:r>
            <a:r>
              <a:rPr lang="ru-RU" sz="2200" dirty="0" smtClean="0">
                <a:latin typeface="Times New Roman" pitchFamily="18" charset="0"/>
                <a:cs typeface="Times New Roman" pitchFamily="18" charset="0"/>
              </a:rPr>
              <a:t> 8-ми </a:t>
            </a:r>
            <a:r>
              <a:rPr lang="ru-RU" sz="2200" dirty="0" err="1" smtClean="0">
                <a:latin typeface="Times New Roman" pitchFamily="18" charset="0"/>
                <a:cs typeface="Times New Roman" pitchFamily="18" charset="0"/>
              </a:rPr>
              <a:t>годинного</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робочого</a:t>
            </a:r>
            <a:r>
              <a:rPr lang="ru-RU" sz="2200" dirty="0" smtClean="0">
                <a:latin typeface="Times New Roman" pitchFamily="18" charset="0"/>
                <a:cs typeface="Times New Roman" pitchFamily="18" charset="0"/>
              </a:rPr>
              <a:t> дня, </a:t>
            </a:r>
            <a:r>
              <a:rPr lang="ru-RU" sz="2200" dirty="0" err="1" smtClean="0">
                <a:latin typeface="Times New Roman" pitchFamily="18" charset="0"/>
                <a:cs typeface="Times New Roman" pitchFamily="18" charset="0"/>
              </a:rPr>
              <a:t>демократичні</a:t>
            </a:r>
            <a:r>
              <a:rPr lang="ru-RU" sz="2200" dirty="0" smtClean="0">
                <a:latin typeface="Times New Roman" pitchFamily="18" charset="0"/>
                <a:cs typeface="Times New Roman" pitchFamily="18" charset="0"/>
              </a:rPr>
              <a:t> права та </a:t>
            </a:r>
            <a:r>
              <a:rPr lang="ru-RU" sz="2200" dirty="0" err="1" smtClean="0">
                <a:latin typeface="Times New Roman" pitchFamily="18" charset="0"/>
                <a:cs typeface="Times New Roman" pitchFamily="18" charset="0"/>
              </a:rPr>
              <a:t>свободи</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надання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національним</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меншинам</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національно</a:t>
            </a:r>
            <a:r>
              <a:rPr lang="ru-RU" sz="2200" dirty="0" smtClean="0">
                <a:latin typeface="Times New Roman" pitchFamily="18" charset="0"/>
                <a:cs typeface="Times New Roman" pitchFamily="18" charset="0"/>
              </a:rPr>
              <a:t> — </a:t>
            </a:r>
            <a:r>
              <a:rPr lang="ru-RU" sz="2200" dirty="0" err="1" smtClean="0">
                <a:latin typeface="Times New Roman" pitchFamily="18" charset="0"/>
                <a:cs typeface="Times New Roman" pitchFamily="18" charset="0"/>
              </a:rPr>
              <a:t>персональної</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автономії</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скасування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смертної</a:t>
            </a:r>
            <a:r>
              <a:rPr lang="ru-RU" sz="2200" dirty="0" smtClean="0">
                <a:latin typeface="Times New Roman" pitchFamily="18" charset="0"/>
                <a:cs typeface="Times New Roman" pitchFamily="18" charset="0"/>
              </a:rPr>
              <a:t> кари </a:t>
            </a:r>
            <a:r>
              <a:rPr lang="ru-RU" sz="2200" dirty="0" err="1" smtClean="0">
                <a:latin typeface="Times New Roman" pitchFamily="18" charset="0"/>
                <a:cs typeface="Times New Roman" pitchFamily="18" charset="0"/>
              </a:rPr>
              <a:t>тощо</a:t>
            </a:r>
            <a:r>
              <a:rPr lang="ru-RU" sz="2200" dirty="0" smtClean="0">
                <a:latin typeface="Times New Roman" pitchFamily="18" charset="0"/>
                <a:cs typeface="Times New Roman" pitchFamily="18" charset="0"/>
              </a:rPr>
              <a:t>.</a:t>
            </a:r>
            <a:br>
              <a:rPr lang="ru-RU" sz="2200" dirty="0" smtClean="0">
                <a:latin typeface="Times New Roman" pitchFamily="18" charset="0"/>
                <a:cs typeface="Times New Roman" pitchFamily="18" charset="0"/>
              </a:rPr>
            </a:br>
            <a:r>
              <a:rPr lang="ru-RU" sz="2200" dirty="0" err="1" smtClean="0">
                <a:latin typeface="Times New Roman" pitchFamily="18" charset="0"/>
                <a:cs typeface="Times New Roman" pitchFamily="18" charset="0"/>
              </a:rPr>
              <a:t>Значний</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вплив</a:t>
            </a:r>
            <a:r>
              <a:rPr lang="ru-RU" sz="2200" dirty="0" smtClean="0">
                <a:latin typeface="Times New Roman" pitchFamily="18" charset="0"/>
                <a:cs typeface="Times New Roman" pitchFamily="18" charset="0"/>
              </a:rPr>
              <a:t> на </a:t>
            </a:r>
            <a:r>
              <a:rPr lang="ru-RU" sz="2200" dirty="0" err="1" smtClean="0">
                <a:latin typeface="Times New Roman" pitchFamily="18" charset="0"/>
                <a:cs typeface="Times New Roman" pitchFamily="18" charset="0"/>
              </a:rPr>
              <a:t>державне</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будівництво</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України</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мали</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зовнішньо</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політичні</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чинники</a:t>
            </a:r>
            <a:r>
              <a:rPr lang="ru-RU" sz="2200" dirty="0" smtClean="0">
                <a:latin typeface="Times New Roman" pitchFamily="18" charset="0"/>
                <a:cs typeface="Times New Roman" pitchFamily="18" charset="0"/>
              </a:rPr>
              <a:t>. У </a:t>
            </a:r>
            <a:r>
              <a:rPr lang="ru-RU" sz="2200" dirty="0" err="1" smtClean="0">
                <a:latin typeface="Times New Roman" pitchFamily="18" charset="0"/>
                <a:cs typeface="Times New Roman" pitchFamily="18" charset="0"/>
              </a:rPr>
              <a:t>грудні</a:t>
            </a:r>
            <a:r>
              <a:rPr lang="ru-RU" sz="2200" dirty="0" smtClean="0">
                <a:latin typeface="Times New Roman" pitchFamily="18" charset="0"/>
                <a:cs typeface="Times New Roman" pitchFamily="18" charset="0"/>
              </a:rPr>
              <a:t> 1918 р. </a:t>
            </a:r>
            <a:r>
              <a:rPr lang="ru-RU" sz="2200" dirty="0" err="1" smtClean="0">
                <a:latin typeface="Times New Roman" pitchFamily="18" charset="0"/>
                <a:cs typeface="Times New Roman" pitchFamily="18" charset="0"/>
              </a:rPr>
              <a:t>радянська</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Росія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оголосила</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війну</a:t>
            </a:r>
            <a:r>
              <a:rPr lang="ru-RU" sz="2200" dirty="0" smtClean="0">
                <a:latin typeface="Times New Roman" pitchFamily="18" charset="0"/>
                <a:cs typeface="Times New Roman" pitchFamily="18" charset="0"/>
              </a:rPr>
              <a:t> УНР. </a:t>
            </a:r>
            <a:r>
              <a:rPr lang="ru-RU" sz="2200" dirty="0" err="1" smtClean="0">
                <a:latin typeface="Times New Roman" pitchFamily="18" charset="0"/>
                <a:cs typeface="Times New Roman" pitchFamily="18" charset="0"/>
              </a:rPr>
              <a:t>Завдяки</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підтримки</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більшовиків</a:t>
            </a:r>
            <a:r>
              <a:rPr lang="ru-RU" sz="2200" dirty="0" smtClean="0">
                <a:latin typeface="Times New Roman" pitchFamily="18" charset="0"/>
                <a:cs typeface="Times New Roman" pitchFamily="18" charset="0"/>
              </a:rPr>
              <a:t> в </a:t>
            </a:r>
            <a:r>
              <a:rPr lang="ru-RU" sz="2200" dirty="0" err="1" smtClean="0">
                <a:latin typeface="Times New Roman" pitchFamily="18" charset="0"/>
                <a:cs typeface="Times New Roman" pitchFamily="18" charset="0"/>
              </a:rPr>
              <a:t>Харкові</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було</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проголошено</a:t>
            </a:r>
            <a:r>
              <a:rPr lang="ru-RU" sz="2200" dirty="0" smtClean="0">
                <a:latin typeface="Times New Roman" pitchFamily="18" charset="0"/>
                <a:cs typeface="Times New Roman" pitchFamily="18" charset="0"/>
              </a:rPr>
              <a:t> про </a:t>
            </a:r>
            <a:r>
              <a:rPr lang="ru-RU" sz="2200" dirty="0" err="1" smtClean="0">
                <a:latin typeface="Times New Roman" pitchFamily="18" charset="0"/>
                <a:cs typeface="Times New Roman" pitchFamily="18" charset="0"/>
              </a:rPr>
              <a:t>встановлення</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радянського</a:t>
            </a:r>
            <a:r>
              <a:rPr lang="ru-RU" sz="2200" dirty="0" smtClean="0">
                <a:latin typeface="Times New Roman" pitchFamily="18" charset="0"/>
                <a:cs typeface="Times New Roman" pitchFamily="18" charset="0"/>
              </a:rPr>
              <a:t> уряду УНР.</a:t>
            </a:r>
            <a:br>
              <a:rPr lang="ru-RU" sz="2200" dirty="0" smtClean="0">
                <a:latin typeface="Times New Roman" pitchFamily="18" charset="0"/>
                <a:cs typeface="Times New Roman" pitchFamily="18" charset="0"/>
              </a:rPr>
            </a:br>
            <a:r>
              <a:rPr lang="ru-RU" sz="2200" dirty="0" smtClean="0">
                <a:latin typeface="Times New Roman" pitchFamily="18" charset="0"/>
                <a:cs typeface="Times New Roman" pitchFamily="18" charset="0"/>
              </a:rPr>
              <a:t>9 (22) </a:t>
            </a:r>
            <a:r>
              <a:rPr lang="ru-RU" sz="2200" dirty="0" err="1" smtClean="0">
                <a:latin typeface="Times New Roman" pitchFamily="18" charset="0"/>
                <a:cs typeface="Times New Roman" pitchFamily="18" charset="0"/>
              </a:rPr>
              <a:t>січня</a:t>
            </a:r>
            <a:r>
              <a:rPr lang="ru-RU" sz="2200" dirty="0" smtClean="0">
                <a:latin typeface="Times New Roman" pitchFamily="18" charset="0"/>
                <a:cs typeface="Times New Roman" pitchFamily="18" charset="0"/>
              </a:rPr>
              <a:t> 1918 р. Центральна Рада проголосила </a:t>
            </a:r>
            <a:r>
              <a:rPr lang="en-US" sz="2200" dirty="0" smtClean="0">
                <a:latin typeface="Times New Roman" pitchFamily="18" charset="0"/>
                <a:cs typeface="Times New Roman" pitchFamily="18" charset="0"/>
              </a:rPr>
              <a:t>IV</a:t>
            </a:r>
            <a:r>
              <a:rPr lang="ru-RU" sz="2200" dirty="0" smtClean="0">
                <a:latin typeface="Times New Roman" pitchFamily="18" charset="0"/>
                <a:cs typeface="Times New Roman" pitchFamily="18" charset="0"/>
              </a:rPr>
              <a:t>-</a:t>
            </a:r>
            <a:r>
              <a:rPr lang="ru-RU" sz="2200" dirty="0" err="1" smtClean="0">
                <a:latin typeface="Times New Roman" pitchFamily="18" charset="0"/>
                <a:cs typeface="Times New Roman" pitchFamily="18" charset="0"/>
              </a:rPr>
              <a:t>й</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Універсал</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який</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проголошував</a:t>
            </a:r>
            <a:r>
              <a:rPr lang="ru-RU" sz="2200" dirty="0" smtClean="0">
                <a:latin typeface="Times New Roman" pitchFamily="18" charset="0"/>
                <a:cs typeface="Times New Roman" pitchFamily="18" charset="0"/>
              </a:rPr>
              <a:t> УНР </a:t>
            </a:r>
            <a:r>
              <a:rPr lang="ru-RU" sz="2200" dirty="0" err="1" smtClean="0">
                <a:latin typeface="Times New Roman" pitchFamily="18" charset="0"/>
                <a:cs typeface="Times New Roman" pitchFamily="18" charset="0"/>
              </a:rPr>
              <a:t>незалежною</a:t>
            </a:r>
            <a:r>
              <a:rPr lang="ru-RU" sz="2200" dirty="0" smtClean="0">
                <a:latin typeface="Times New Roman" pitchFamily="18" charset="0"/>
                <a:cs typeface="Times New Roman" pitchFamily="18" charset="0"/>
              </a:rPr>
              <a:t> </a:t>
            </a:r>
            <a:r>
              <a:rPr lang="ru-RU" sz="2200" dirty="0" err="1" smtClean="0">
                <a:latin typeface="Times New Roman" pitchFamily="18" charset="0"/>
                <a:cs typeface="Times New Roman" pitchFamily="18" charset="0"/>
              </a:rPr>
              <a:t>самостійною</a:t>
            </a:r>
            <a:r>
              <a:rPr lang="ru-RU" sz="2200" dirty="0" smtClean="0">
                <a:latin typeface="Times New Roman" pitchFamily="18" charset="0"/>
                <a:cs typeface="Times New Roman" pitchFamily="18" charset="0"/>
              </a:rPr>
              <a:t> державою.</a:t>
            </a:r>
            <a:r>
              <a:rPr lang="ru-RU" dirty="0" smtClean="0"/>
              <a:t/>
            </a:r>
            <a:br>
              <a:rPr lang="ru-RU" dirty="0" smtClean="0"/>
            </a:br>
            <a:endParaRPr lang="ru-RU" dirty="0"/>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4234482"/>
          </a:xfrm>
        </p:spPr>
        <p:txBody>
          <a:bodyPr>
            <a:normAutofit fontScale="90000"/>
          </a:bodyPr>
          <a:lstStyle/>
          <a:p>
            <a:r>
              <a:rPr lang="ru-RU" sz="2700" dirty="0" err="1" smtClean="0">
                <a:effectLst/>
                <a:latin typeface="Times New Roman" pitchFamily="18" charset="0"/>
                <a:cs typeface="Times New Roman" pitchFamily="18" charset="0"/>
              </a:rPr>
              <a:t>Нерішучість</a:t>
            </a:r>
            <a:r>
              <a:rPr lang="ru-RU" sz="2700" dirty="0" smtClean="0">
                <a:effectLst/>
                <a:latin typeface="Times New Roman" pitchFamily="18" charset="0"/>
                <a:cs typeface="Times New Roman" pitchFamily="18" charset="0"/>
              </a:rPr>
              <a:t> та </a:t>
            </a:r>
            <a:r>
              <a:rPr lang="ru-RU" sz="2700" dirty="0" err="1" smtClean="0">
                <a:effectLst/>
                <a:latin typeface="Times New Roman" pitchFamily="18" charset="0"/>
                <a:cs typeface="Times New Roman" pitchFamily="18" charset="0"/>
              </a:rPr>
              <a:t>непослідовність</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Центральної</a:t>
            </a:r>
            <a:r>
              <a:rPr lang="ru-RU" sz="2700" dirty="0" smtClean="0">
                <a:effectLst/>
                <a:latin typeface="Times New Roman" pitchFamily="18" charset="0"/>
                <a:cs typeface="Times New Roman" pitchFamily="18" charset="0"/>
              </a:rPr>
              <a:t> Ради у </a:t>
            </a:r>
            <a:r>
              <a:rPr lang="ru-RU" sz="2700" dirty="0" err="1" smtClean="0">
                <a:effectLst/>
                <a:latin typeface="Times New Roman" pitchFamily="18" charset="0"/>
                <a:cs typeface="Times New Roman" pitchFamily="18" charset="0"/>
              </a:rPr>
              <a:t>внутрішній</a:t>
            </a:r>
            <a:r>
              <a:rPr lang="ru-RU" sz="2700" dirty="0" smtClean="0">
                <a:effectLst/>
                <a:latin typeface="Times New Roman" pitchFamily="18" charset="0"/>
                <a:cs typeface="Times New Roman" pitchFamily="18" charset="0"/>
              </a:rPr>
              <a:t> та </a:t>
            </a:r>
            <a:r>
              <a:rPr lang="ru-RU" sz="2700" dirty="0" err="1" smtClean="0">
                <a:effectLst/>
                <a:latin typeface="Times New Roman" pitchFamily="18" charset="0"/>
                <a:cs typeface="Times New Roman" pitchFamily="18" charset="0"/>
              </a:rPr>
              <a:t>зовнішній</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політиці</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призвели</a:t>
            </a:r>
            <a:r>
              <a:rPr lang="ru-RU" sz="2700" dirty="0" smtClean="0">
                <a:effectLst/>
                <a:latin typeface="Times New Roman" pitchFamily="18" charset="0"/>
                <a:cs typeface="Times New Roman" pitchFamily="18" charset="0"/>
              </a:rPr>
              <a:t> до того </a:t>
            </a:r>
            <a:r>
              <a:rPr lang="ru-RU" sz="2700" dirty="0" err="1" smtClean="0">
                <a:effectLst/>
                <a:latin typeface="Times New Roman" pitchFamily="18" charset="0"/>
                <a:cs typeface="Times New Roman" pitchFamily="18" charset="0"/>
              </a:rPr>
              <a:t>що</a:t>
            </a:r>
            <a:r>
              <a:rPr lang="ru-RU" sz="2700" dirty="0" smtClean="0">
                <a:effectLst/>
                <a:latin typeface="Times New Roman" pitchFamily="18" charset="0"/>
                <a:cs typeface="Times New Roman" pitchFamily="18" charset="0"/>
              </a:rPr>
              <a:t> на </a:t>
            </a:r>
            <a:r>
              <a:rPr lang="ru-RU" sz="2700" dirty="0" err="1" smtClean="0">
                <a:effectLst/>
                <a:latin typeface="Times New Roman" pitchFamily="18" charset="0"/>
                <a:cs typeface="Times New Roman" pitchFamily="18" charset="0"/>
              </a:rPr>
              <a:t>весні</a:t>
            </a:r>
            <a:r>
              <a:rPr lang="ru-RU" sz="2700" dirty="0" smtClean="0">
                <a:effectLst/>
                <a:latin typeface="Times New Roman" pitchFamily="18" charset="0"/>
                <a:cs typeface="Times New Roman" pitchFamily="18" charset="0"/>
              </a:rPr>
              <a:t> 1918 р. </a:t>
            </a:r>
            <a:r>
              <a:rPr lang="ru-RU" sz="2700" dirty="0" err="1" smtClean="0">
                <a:effectLst/>
                <a:latin typeface="Times New Roman" pitchFamily="18" charset="0"/>
                <a:cs typeface="Times New Roman" pitchFamily="18" charset="0"/>
              </a:rPr>
              <a:t>Україна</a:t>
            </a:r>
            <a:r>
              <a:rPr lang="ru-RU" sz="2700" dirty="0" smtClean="0">
                <a:effectLst/>
                <a:latin typeface="Times New Roman" pitchFamily="18" charset="0"/>
                <a:cs typeface="Times New Roman" pitchFamily="18" charset="0"/>
              </a:rPr>
              <a:t> стала ареною </a:t>
            </a:r>
            <a:r>
              <a:rPr lang="ru-RU" sz="2700" dirty="0" err="1" smtClean="0">
                <a:effectLst/>
                <a:latin typeface="Times New Roman" pitchFamily="18" charset="0"/>
                <a:cs typeface="Times New Roman" pitchFamily="18" charset="0"/>
              </a:rPr>
              <a:t>складних</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політичних</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подій</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Економічна</a:t>
            </a:r>
            <a:r>
              <a:rPr lang="ru-RU" sz="2700" dirty="0" smtClean="0">
                <a:effectLst/>
                <a:latin typeface="Times New Roman" pitchFamily="18" charset="0"/>
                <a:cs typeface="Times New Roman" pitchFamily="18" charset="0"/>
              </a:rPr>
              <a:t> та </a:t>
            </a:r>
            <a:r>
              <a:rPr lang="ru-RU" sz="2700" dirty="0" err="1" smtClean="0">
                <a:effectLst/>
                <a:latin typeface="Times New Roman" pitchFamily="18" charset="0"/>
                <a:cs typeface="Times New Roman" pitchFamily="18" charset="0"/>
              </a:rPr>
              <a:t>політична</a:t>
            </a:r>
            <a:r>
              <a:rPr lang="ru-RU" sz="2700" dirty="0" smtClean="0">
                <a:effectLst/>
                <a:latin typeface="Times New Roman" pitchFamily="18" charset="0"/>
                <a:cs typeface="Times New Roman" pitchFamily="18" charset="0"/>
              </a:rPr>
              <a:t> криза, </a:t>
            </a:r>
            <a:r>
              <a:rPr lang="ru-RU" sz="2700" dirty="0" err="1" smtClean="0">
                <a:effectLst/>
                <a:latin typeface="Times New Roman" pitchFamily="18" charset="0"/>
                <a:cs typeface="Times New Roman" pitchFamily="18" charset="0"/>
              </a:rPr>
              <a:t>що</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охопила</a:t>
            </a:r>
            <a:r>
              <a:rPr lang="ru-RU" sz="2700" dirty="0" smtClean="0">
                <a:effectLst/>
                <a:latin typeface="Times New Roman" pitchFamily="18" charset="0"/>
                <a:cs typeface="Times New Roman" pitchFamily="18" charset="0"/>
              </a:rPr>
              <a:t> УНР на </a:t>
            </a:r>
            <a:r>
              <a:rPr lang="ru-RU" sz="2700" dirty="0" err="1" smtClean="0">
                <a:effectLst/>
                <a:latin typeface="Times New Roman" pitchFamily="18" charset="0"/>
                <a:cs typeface="Times New Roman" pitchFamily="18" charset="0"/>
              </a:rPr>
              <a:t>весні</a:t>
            </a:r>
            <a:r>
              <a:rPr lang="ru-RU" sz="2700" dirty="0" smtClean="0">
                <a:effectLst/>
                <a:latin typeface="Times New Roman" pitchFamily="18" charset="0"/>
                <a:cs typeface="Times New Roman" pitchFamily="18" charset="0"/>
              </a:rPr>
              <a:t> 1918 р., </a:t>
            </a:r>
            <a:r>
              <a:rPr lang="ru-RU" sz="2700" dirty="0" err="1" smtClean="0">
                <a:effectLst/>
                <a:latin typeface="Times New Roman" pitchFamily="18" charset="0"/>
                <a:cs typeface="Times New Roman" pitchFamily="18" charset="0"/>
              </a:rPr>
              <a:t>підштовхнули</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несоціалістичні</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сили</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України</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здійснити</a:t>
            </a:r>
            <a:r>
              <a:rPr lang="ru-RU" sz="2700" dirty="0" smtClean="0">
                <a:effectLst/>
                <a:latin typeface="Times New Roman" pitchFamily="18" charset="0"/>
                <a:cs typeface="Times New Roman" pitchFamily="18" charset="0"/>
              </a:rPr>
              <a:t> 29 </a:t>
            </a:r>
            <a:r>
              <a:rPr lang="ru-RU" sz="2700" dirty="0" err="1" smtClean="0">
                <a:effectLst/>
                <a:latin typeface="Times New Roman" pitchFamily="18" charset="0"/>
                <a:cs typeface="Times New Roman" pitchFamily="18" charset="0"/>
              </a:rPr>
              <a:t>квітня</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державний</a:t>
            </a:r>
            <a:r>
              <a:rPr lang="ru-RU" sz="2700" dirty="0" smtClean="0">
                <a:effectLst/>
                <a:latin typeface="Times New Roman" pitchFamily="18" charset="0"/>
                <a:cs typeface="Times New Roman" pitchFamily="18" charset="0"/>
              </a:rPr>
              <a:t> переворот. </a:t>
            </a:r>
            <a:r>
              <a:rPr lang="ru-RU" sz="2700" dirty="0" err="1" smtClean="0">
                <a:effectLst/>
                <a:latin typeface="Times New Roman" pitchFamily="18" charset="0"/>
                <a:cs typeface="Times New Roman" pitchFamily="18" charset="0"/>
              </a:rPr>
              <a:t>Очолив</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державний</a:t>
            </a:r>
            <a:r>
              <a:rPr lang="ru-RU" sz="2700" dirty="0" smtClean="0">
                <a:effectLst/>
                <a:latin typeface="Times New Roman" pitchFamily="18" charset="0"/>
                <a:cs typeface="Times New Roman" pitchFamily="18" charset="0"/>
              </a:rPr>
              <a:t> переворот </a:t>
            </a:r>
            <a:r>
              <a:rPr lang="ru-RU" sz="2700" dirty="0" err="1" smtClean="0">
                <a:effectLst/>
                <a:latin typeface="Times New Roman" pitchFamily="18" charset="0"/>
                <a:cs typeface="Times New Roman" pitchFamily="18" charset="0"/>
              </a:rPr>
              <a:t>почесний</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отаман</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Вільного</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козацтва</a:t>
            </a:r>
            <a:r>
              <a:rPr lang="ru-RU" sz="2700" dirty="0" smtClean="0">
                <a:effectLst/>
                <a:latin typeface="Times New Roman" pitchFamily="18" charset="0"/>
                <a:cs typeface="Times New Roman" pitchFamily="18" charset="0"/>
              </a:rPr>
              <a:t> генерал </a:t>
            </a:r>
            <a:r>
              <a:rPr lang="ru-RU" sz="2700" dirty="0" err="1" smtClean="0">
                <a:effectLst/>
                <a:latin typeface="Times New Roman" pitchFamily="18" charset="0"/>
                <a:cs typeface="Times New Roman" pitchFamily="18" charset="0"/>
              </a:rPr>
              <a:t>Павло</a:t>
            </a:r>
            <a:r>
              <a:rPr lang="ru-RU" sz="2700" dirty="0" smtClean="0">
                <a:effectLst/>
                <a:latin typeface="Times New Roman" pitchFamily="18" charset="0"/>
                <a:cs typeface="Times New Roman" pitchFamily="18" charset="0"/>
              </a:rPr>
              <a:t> Петрович </a:t>
            </a:r>
            <a:r>
              <a:rPr lang="ru-RU" sz="2700" dirty="0" err="1" smtClean="0">
                <a:effectLst/>
                <a:latin typeface="Times New Roman" pitchFamily="18" charset="0"/>
                <a:cs typeface="Times New Roman" pitchFamily="18" charset="0"/>
              </a:rPr>
              <a:t>Скоропадський</a:t>
            </a:r>
            <a:r>
              <a:rPr lang="ru-RU" sz="2700" dirty="0" smtClean="0">
                <a:effectLst/>
                <a:latin typeface="Times New Roman" pitchFamily="18" charset="0"/>
                <a:cs typeface="Times New Roman" pitchFamily="18" charset="0"/>
              </a:rPr>
              <a:t> (1873-1945 </a:t>
            </a:r>
            <a:r>
              <a:rPr lang="ru-RU" sz="2700" dirty="0" err="1" smtClean="0">
                <a:effectLst/>
                <a:latin typeface="Times New Roman" pitchFamily="18" charset="0"/>
                <a:cs typeface="Times New Roman" pitchFamily="18" charset="0"/>
              </a:rPr>
              <a:t>рр</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Було</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проголошено</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утворення</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Української</a:t>
            </a:r>
            <a:r>
              <a:rPr lang="ru-RU" sz="2700" dirty="0" smtClean="0">
                <a:effectLst/>
                <a:latin typeface="Times New Roman" pitchFamily="18" charset="0"/>
                <a:cs typeface="Times New Roman" pitchFamily="18" charset="0"/>
              </a:rPr>
              <a:t> </a:t>
            </a:r>
            <a:r>
              <a:rPr lang="ru-RU" sz="2700" dirty="0" err="1" smtClean="0">
                <a:effectLst/>
                <a:latin typeface="Times New Roman" pitchFamily="18" charset="0"/>
                <a:cs typeface="Times New Roman" pitchFamily="18" charset="0"/>
              </a:rPr>
              <a:t>держави</a:t>
            </a:r>
            <a:r>
              <a:rPr lang="ru-RU" sz="2700" dirty="0" smtClean="0">
                <a:effectLst/>
                <a:latin typeface="Times New Roman" pitchFamily="18" charset="0"/>
                <a:cs typeface="Times New Roman" pitchFamily="18" charset="0"/>
              </a:rPr>
              <a:t>.</a:t>
            </a:r>
            <a:r>
              <a:rPr lang="ru-RU" dirty="0" smtClean="0"/>
              <a:t/>
            </a:r>
            <a:br>
              <a:rPr lang="ru-RU" dirty="0" smtClean="0"/>
            </a:br>
            <a:endParaRPr lang="ru-RU" dirty="0"/>
          </a:p>
        </p:txBody>
      </p:sp>
      <p:pic>
        <p:nvPicPr>
          <p:cNvPr id="3074" name="Picture 2" descr="F:\Новая папка (5)\Історія\тиьр\Akt-Zluky2.jpg"/>
          <p:cNvPicPr>
            <a:picLocks noChangeAspect="1" noChangeArrowheads="1"/>
          </p:cNvPicPr>
          <p:nvPr/>
        </p:nvPicPr>
        <p:blipFill>
          <a:blip r:embed="rId2" cstate="print"/>
          <a:srcRect/>
          <a:stretch>
            <a:fillRect/>
          </a:stretch>
        </p:blipFill>
        <p:spPr bwMode="auto">
          <a:xfrm>
            <a:off x="1043608" y="4038600"/>
            <a:ext cx="8100392" cy="2819400"/>
          </a:xfrm>
          <a:prstGeom prst="rect">
            <a:avLst/>
          </a:prstGeom>
          <a:noFill/>
        </p:spPr>
      </p:pic>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8712968" cy="5445224"/>
          </a:xfrm>
        </p:spPr>
        <p:txBody>
          <a:bodyPr>
            <a:normAutofit fontScale="90000"/>
          </a:bodyPr>
          <a:lstStyle/>
          <a:p>
            <a:pPr algn="ctr"/>
            <a:r>
              <a:rPr lang="ru-RU" dirty="0" smtClean="0"/>
              <a:t/>
            </a:r>
            <a:br>
              <a:rPr lang="ru-RU" dirty="0" smtClean="0"/>
            </a:br>
            <a:r>
              <a:rPr lang="ru-RU" sz="2200" dirty="0" smtClean="0">
                <a:effectLst/>
                <a:latin typeface="Times New Roman" pitchFamily="18" charset="0"/>
                <a:cs typeface="Times New Roman" pitchFamily="18" charset="0"/>
              </a:rPr>
              <a:t>За </a:t>
            </a:r>
            <a:r>
              <a:rPr lang="ru-RU" sz="2200" dirty="0" err="1" smtClean="0">
                <a:effectLst/>
                <a:latin typeface="Times New Roman" pitchFamily="18" charset="0"/>
                <a:cs typeface="Times New Roman" pitchFamily="18" charset="0"/>
              </a:rPr>
              <a:t>доби</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Гетьманату</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забезпечено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економічне</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піднесення</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України</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досягнуто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помітних</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зрушень</a:t>
            </a:r>
            <a:r>
              <a:rPr lang="ru-RU" sz="2200" dirty="0" smtClean="0">
                <a:effectLst/>
                <a:latin typeface="Times New Roman" pitchFamily="18" charset="0"/>
                <a:cs typeface="Times New Roman" pitchFamily="18" charset="0"/>
              </a:rPr>
              <a:t> в </a:t>
            </a:r>
            <a:r>
              <a:rPr lang="ru-RU" sz="2200" dirty="0" err="1" smtClean="0">
                <a:effectLst/>
                <a:latin typeface="Times New Roman" pitchFamily="18" charset="0"/>
                <a:cs typeface="Times New Roman" pitchFamily="18" charset="0"/>
              </a:rPr>
              <a:t>галузі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культури</a:t>
            </a:r>
            <a:r>
              <a:rPr lang="ru-RU" sz="2200" dirty="0" smtClean="0">
                <a:effectLst/>
                <a:latin typeface="Times New Roman" pitchFamily="18" charset="0"/>
                <a:cs typeface="Times New Roman" pitchFamily="18" charset="0"/>
              </a:rPr>
              <a:t> та </a:t>
            </a:r>
            <a:r>
              <a:rPr lang="ru-RU" sz="2200" dirty="0" err="1" smtClean="0">
                <a:effectLst/>
                <a:latin typeface="Times New Roman" pitchFamily="18" charset="0"/>
                <a:cs typeface="Times New Roman" pitchFamily="18" charset="0"/>
              </a:rPr>
              <a:t>освіти</a:t>
            </a:r>
            <a:r>
              <a:rPr lang="ru-RU" sz="2200" dirty="0" smtClean="0">
                <a:effectLst/>
                <a:latin typeface="Times New Roman" pitchFamily="18" charset="0"/>
                <a:cs typeface="Times New Roman" pitchFamily="18" charset="0"/>
              </a:rPr>
              <a:t>. У </a:t>
            </a:r>
            <a:r>
              <a:rPr lang="ru-RU" sz="2200" dirty="0" err="1" smtClean="0">
                <a:effectLst/>
                <a:latin typeface="Times New Roman" pitchFamily="18" charset="0"/>
                <a:cs typeface="Times New Roman" pitchFamily="18" charset="0"/>
              </a:rPr>
              <a:t>листопаді</a:t>
            </a:r>
            <a:r>
              <a:rPr lang="ru-RU" sz="2200" dirty="0" smtClean="0">
                <a:effectLst/>
                <a:latin typeface="Times New Roman" pitchFamily="18" charset="0"/>
                <a:cs typeface="Times New Roman" pitchFamily="18" charset="0"/>
              </a:rPr>
              <a:t> 1918 р. </a:t>
            </a:r>
            <a:r>
              <a:rPr lang="ru-RU" sz="2200" dirty="0" err="1" smtClean="0">
                <a:effectLst/>
                <a:latin typeface="Times New Roman" pitchFamily="18" charset="0"/>
                <a:cs typeface="Times New Roman" pitchFamily="18" charset="0"/>
              </a:rPr>
              <a:t>відкрито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Українську</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Академію</a:t>
            </a:r>
            <a:r>
              <a:rPr lang="ru-RU" sz="2200" dirty="0" smtClean="0">
                <a:effectLst/>
                <a:latin typeface="Times New Roman" pitchFamily="18" charset="0"/>
                <a:cs typeface="Times New Roman" pitchFamily="18" charset="0"/>
              </a:rPr>
              <a:t> Наук, президентом </a:t>
            </a:r>
            <a:r>
              <a:rPr lang="ru-RU" sz="2200" dirty="0" err="1" smtClean="0">
                <a:effectLst/>
                <a:latin typeface="Times New Roman" pitchFamily="18" charset="0"/>
                <a:cs typeface="Times New Roman" pitchFamily="18" charset="0"/>
              </a:rPr>
              <a:t>якої</a:t>
            </a:r>
            <a:r>
              <a:rPr lang="ru-RU" sz="2200" dirty="0" smtClean="0">
                <a:effectLst/>
                <a:latin typeface="Times New Roman" pitchFamily="18" charset="0"/>
                <a:cs typeface="Times New Roman" pitchFamily="18" charset="0"/>
              </a:rPr>
              <a:t> став </a:t>
            </a:r>
            <a:r>
              <a:rPr lang="ru-RU" sz="2200" dirty="0" err="1" smtClean="0">
                <a:effectLst/>
                <a:latin typeface="Times New Roman" pitchFamily="18" charset="0"/>
                <a:cs typeface="Times New Roman" pitchFamily="18" charset="0"/>
              </a:rPr>
              <a:t>Володимир</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Іванович</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Вернадський</a:t>
            </a:r>
            <a:r>
              <a:rPr lang="ru-RU" sz="2200" dirty="0" smtClean="0">
                <a:effectLst/>
                <a:latin typeface="Times New Roman" pitchFamily="18" charset="0"/>
                <a:cs typeface="Times New Roman" pitchFamily="18" charset="0"/>
              </a:rPr>
              <a:t> (1863-1945 </a:t>
            </a:r>
            <a:r>
              <a:rPr lang="ru-RU" sz="2200" dirty="0" err="1" smtClean="0">
                <a:effectLst/>
                <a:latin typeface="Times New Roman" pitchFamily="18" charset="0"/>
                <a:cs typeface="Times New Roman" pitchFamily="18" charset="0"/>
              </a:rPr>
              <a:t>рр</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Влітку</a:t>
            </a:r>
            <a:r>
              <a:rPr lang="ru-RU" sz="2200" dirty="0" smtClean="0">
                <a:effectLst/>
                <a:latin typeface="Times New Roman" pitchFamily="18" charset="0"/>
                <a:cs typeface="Times New Roman" pitchFamily="18" charset="0"/>
              </a:rPr>
              <a:t> 1918 р. </a:t>
            </a:r>
            <a:r>
              <a:rPr lang="ru-RU" sz="2200" dirty="0" err="1" smtClean="0">
                <a:effectLst/>
                <a:latin typeface="Times New Roman" pitchFamily="18" charset="0"/>
                <a:cs typeface="Times New Roman" pitchFamily="18" charset="0"/>
              </a:rPr>
              <a:t>утворено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Українську</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автокефальну</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православну</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церкву</a:t>
            </a:r>
            <a:r>
              <a:rPr lang="ru-RU" sz="2200" dirty="0" smtClean="0">
                <a:effectLst/>
                <a:latin typeface="Times New Roman" pitchFamily="18" charset="0"/>
                <a:cs typeface="Times New Roman" pitchFamily="18" charset="0"/>
              </a:rPr>
              <a:t> на </a:t>
            </a:r>
            <a:r>
              <a:rPr lang="ru-RU" sz="2200" dirty="0" err="1" smtClean="0">
                <a:effectLst/>
                <a:latin typeface="Times New Roman" pitchFamily="18" charset="0"/>
                <a:cs typeface="Times New Roman" pitchFamily="18" charset="0"/>
              </a:rPr>
              <a:t>чолі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a:t>
            </a:r>
            <a:r>
              <a:rPr lang="ru-RU" sz="2200" dirty="0" smtClean="0">
                <a:effectLst/>
                <a:latin typeface="Times New Roman" pitchFamily="18" charset="0"/>
                <a:cs typeface="Times New Roman" pitchFamily="18" charset="0"/>
              </a:rPr>
              <a:t> митрополитом Василем </a:t>
            </a:r>
            <a:r>
              <a:rPr lang="ru-RU" sz="2200" dirty="0" err="1" smtClean="0">
                <a:effectLst/>
                <a:latin typeface="Times New Roman" pitchFamily="18" charset="0"/>
                <a:cs typeface="Times New Roman" pitchFamily="18" charset="0"/>
              </a:rPr>
              <a:t>Костянтиновичем</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Липківським</a:t>
            </a:r>
            <a:r>
              <a:rPr lang="ru-RU" sz="2200" dirty="0" smtClean="0">
                <a:effectLst/>
                <a:latin typeface="Times New Roman" pitchFamily="18" charset="0"/>
                <a:cs typeface="Times New Roman" pitchFamily="18" charset="0"/>
              </a:rPr>
              <a:t> (1864— 1937 </a:t>
            </a:r>
            <a:r>
              <a:rPr lang="ru-RU" sz="2200" dirty="0" err="1" smtClean="0">
                <a:effectLst/>
                <a:latin typeface="Times New Roman" pitchFamily="18" charset="0"/>
                <a:cs typeface="Times New Roman" pitchFamily="18" charset="0"/>
              </a:rPr>
              <a:t>рр</a:t>
            </a:r>
            <a:r>
              <a:rPr lang="ru-RU" sz="2200" dirty="0" smtClean="0">
                <a:effectLst/>
                <a:latin typeface="Times New Roman" pitchFamily="18" charset="0"/>
                <a:cs typeface="Times New Roman" pitchFamily="18" charset="0"/>
              </a:rPr>
              <a:t>.).</a:t>
            </a:r>
            <a:br>
              <a:rPr lang="ru-RU" sz="2200" dirty="0" smtClean="0">
                <a:effectLst/>
                <a:latin typeface="Times New Roman" pitchFamily="18" charset="0"/>
                <a:cs typeface="Times New Roman" pitchFamily="18" charset="0"/>
              </a:rPr>
            </a:br>
            <a:r>
              <a:rPr lang="ru-RU" sz="2200" dirty="0" err="1" smtClean="0">
                <a:effectLst/>
                <a:latin typeface="Times New Roman" pitchFamily="18" charset="0"/>
                <a:cs typeface="Times New Roman" pitchFamily="18" charset="0"/>
              </a:rPr>
              <a:t>Незважаючи</a:t>
            </a:r>
            <a:r>
              <a:rPr lang="ru-RU" sz="2200" dirty="0" smtClean="0">
                <a:effectLst/>
                <a:latin typeface="Times New Roman" pitchFamily="18" charset="0"/>
                <a:cs typeface="Times New Roman" pitchFamily="18" charset="0"/>
              </a:rPr>
              <a:t> на </a:t>
            </a:r>
            <a:r>
              <a:rPr lang="ru-RU" sz="2200" dirty="0" err="1" smtClean="0">
                <a:effectLst/>
                <a:latin typeface="Times New Roman" pitchFamily="18" charset="0"/>
                <a:cs typeface="Times New Roman" pitchFamily="18" charset="0"/>
              </a:rPr>
              <a:t>помітні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позитивні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зрушення</a:t>
            </a:r>
            <a:r>
              <a:rPr lang="ru-RU" sz="2200" dirty="0" smtClean="0">
                <a:effectLst/>
                <a:latin typeface="Times New Roman" pitchFamily="18" charset="0"/>
                <a:cs typeface="Times New Roman" pitchFamily="18" charset="0"/>
              </a:rPr>
              <a:t> в </a:t>
            </a:r>
            <a:r>
              <a:rPr lang="ru-RU" sz="2200" dirty="0" err="1" smtClean="0">
                <a:effectLst/>
                <a:latin typeface="Times New Roman" pitchFamily="18" charset="0"/>
                <a:cs typeface="Times New Roman" pitchFamily="18" charset="0"/>
              </a:rPr>
              <a:t>суспільному</a:t>
            </a:r>
            <a:r>
              <a:rPr lang="ru-RU" sz="2200" dirty="0" smtClean="0">
                <a:effectLst/>
                <a:latin typeface="Times New Roman" pitchFamily="18" charset="0"/>
                <a:cs typeface="Times New Roman" pitchFamily="18" charset="0"/>
              </a:rPr>
              <a:t> та </a:t>
            </a:r>
            <a:r>
              <a:rPr lang="ru-RU" sz="2200" dirty="0" err="1" smtClean="0">
                <a:effectLst/>
                <a:latin typeface="Times New Roman" pitchFamily="18" charset="0"/>
                <a:cs typeface="Times New Roman" pitchFamily="18" charset="0"/>
              </a:rPr>
              <a:t>економічному</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житті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України</a:t>
            </a:r>
            <a:r>
              <a:rPr lang="ru-RU" sz="2200" dirty="0" smtClean="0">
                <a:effectLst/>
                <a:latin typeface="Times New Roman" pitchFamily="18" charset="0"/>
                <a:cs typeface="Times New Roman" pitchFamily="18" charset="0"/>
              </a:rPr>
              <a:t> П. </a:t>
            </a:r>
            <a:r>
              <a:rPr lang="ru-RU" sz="2200" dirty="0" err="1" smtClean="0">
                <a:effectLst/>
                <a:latin typeface="Times New Roman" pitchFamily="18" charset="0"/>
                <a:cs typeface="Times New Roman" pitchFamily="18" charset="0"/>
              </a:rPr>
              <a:t>Скоропадському</a:t>
            </a:r>
            <a:r>
              <a:rPr lang="ru-RU" sz="2200" dirty="0" smtClean="0">
                <a:effectLst/>
                <a:latin typeface="Times New Roman" pitchFamily="18" charset="0"/>
                <a:cs typeface="Times New Roman" pitchFamily="18" charset="0"/>
              </a:rPr>
              <a:t> не </a:t>
            </a:r>
            <a:r>
              <a:rPr lang="ru-RU" sz="2200" dirty="0" err="1" smtClean="0">
                <a:effectLst/>
                <a:latin typeface="Times New Roman" pitchFamily="18" charset="0"/>
                <a:cs typeface="Times New Roman" pitchFamily="18" charset="0"/>
              </a:rPr>
              <a:t>вдалося</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надовго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втримати</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владу</a:t>
            </a:r>
            <a:r>
              <a:rPr lang="ru-RU" sz="2200" dirty="0" smtClean="0">
                <a:effectLst/>
                <a:latin typeface="Times New Roman" pitchFamily="18" charset="0"/>
                <a:cs typeface="Times New Roman" pitchFamily="18" charset="0"/>
              </a:rPr>
              <a:t>. 13 листопада 1918 р. на </a:t>
            </a:r>
            <a:r>
              <a:rPr lang="ru-RU" sz="2200" dirty="0" err="1" smtClean="0">
                <a:effectLst/>
                <a:latin typeface="Times New Roman" pitchFamily="18" charset="0"/>
                <a:cs typeface="Times New Roman" pitchFamily="18" charset="0"/>
              </a:rPr>
              <a:t>таємному</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засіданні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Українського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національного</a:t>
            </a:r>
            <a:r>
              <a:rPr lang="ru-RU" sz="2200" dirty="0" smtClean="0">
                <a:effectLst/>
                <a:latin typeface="Times New Roman" pitchFamily="18" charset="0"/>
                <a:cs typeface="Times New Roman" pitchFamily="18" charset="0"/>
              </a:rPr>
              <a:t> союзу </a:t>
            </a:r>
            <a:r>
              <a:rPr lang="ru-RU" sz="2200" dirty="0" err="1" smtClean="0">
                <a:effectLst/>
                <a:latin typeface="Times New Roman" pitchFamily="18" charset="0"/>
                <a:cs typeface="Times New Roman" pitchFamily="18" charset="0"/>
              </a:rPr>
              <a:t>розглядалося</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питання</a:t>
            </a:r>
            <a:r>
              <a:rPr lang="ru-RU" sz="2200" dirty="0" smtClean="0">
                <a:effectLst/>
                <a:latin typeface="Times New Roman" pitchFamily="18" charset="0"/>
                <a:cs typeface="Times New Roman" pitchFamily="18" charset="0"/>
              </a:rPr>
              <a:t> про </a:t>
            </a:r>
            <a:r>
              <a:rPr lang="ru-RU" sz="2200" dirty="0" err="1" smtClean="0">
                <a:effectLst/>
                <a:latin typeface="Times New Roman" pitchFamily="18" charset="0"/>
                <a:cs typeface="Times New Roman" pitchFamily="18" charset="0"/>
              </a:rPr>
              <a:t>збройний</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виступ</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проти</a:t>
            </a:r>
            <a:r>
              <a:rPr lang="ru-RU" sz="2200" dirty="0" smtClean="0">
                <a:effectLst/>
                <a:latin typeface="Times New Roman" pitchFamily="18" charset="0"/>
                <a:cs typeface="Times New Roman" pitchFamily="18" charset="0"/>
              </a:rPr>
              <a:t> П. </a:t>
            </a:r>
            <a:r>
              <a:rPr lang="ru-RU" sz="2200" dirty="0" err="1" smtClean="0">
                <a:effectLst/>
                <a:latin typeface="Times New Roman" pitchFamily="18" charset="0"/>
                <a:cs typeface="Times New Roman" pitchFamily="18" charset="0"/>
              </a:rPr>
              <a:t>Скоропадського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Було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вирішено</a:t>
            </a:r>
            <a:r>
              <a:rPr lang="ru-RU" sz="2200" dirty="0" smtClean="0">
                <a:effectLst/>
                <a:latin typeface="Times New Roman" pitchFamily="18" charset="0"/>
                <a:cs typeface="Times New Roman" pitchFamily="18" charset="0"/>
              </a:rPr>
              <a:t> не </a:t>
            </a:r>
            <a:r>
              <a:rPr lang="ru-RU" sz="2200" dirty="0" err="1" smtClean="0">
                <a:effectLst/>
                <a:latin typeface="Times New Roman" pitchFamily="18" charset="0"/>
                <a:cs typeface="Times New Roman" pitchFamily="18" charset="0"/>
              </a:rPr>
              <a:t>поспішати</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відновленням</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народної</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Республіки</a:t>
            </a:r>
            <a:r>
              <a:rPr lang="ru-RU" sz="2200" dirty="0" smtClean="0">
                <a:effectLst/>
                <a:latin typeface="Times New Roman" pitchFamily="18" charset="0"/>
                <a:cs typeface="Times New Roman" pitchFamily="18" charset="0"/>
              </a:rPr>
              <a:t>, а </a:t>
            </a:r>
            <a:r>
              <a:rPr lang="ru-RU" sz="2200" dirty="0" err="1" smtClean="0">
                <a:effectLst/>
                <a:latin typeface="Times New Roman" pitchFamily="18" charset="0"/>
                <a:cs typeface="Times New Roman" pitchFamily="18" charset="0"/>
              </a:rPr>
              <a:t>визначити</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оптимальну</a:t>
            </a:r>
            <a:r>
              <a:rPr lang="ru-RU" sz="2200" dirty="0" smtClean="0">
                <a:effectLst/>
                <a:latin typeface="Times New Roman" pitchFamily="18" charset="0"/>
                <a:cs typeface="Times New Roman" pitchFamily="18" charset="0"/>
              </a:rPr>
              <a:t> форму державного </a:t>
            </a:r>
            <a:r>
              <a:rPr lang="ru-RU" sz="2200" dirty="0" err="1" smtClean="0">
                <a:effectLst/>
                <a:latin typeface="Times New Roman" pitchFamily="18" charset="0"/>
                <a:cs typeface="Times New Roman" pitchFamily="18" charset="0"/>
              </a:rPr>
              <a:t>правління</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після</a:t>
            </a:r>
            <a:r>
              <a:rPr lang="ru-RU" sz="2200" dirty="0" smtClean="0">
                <a:effectLst/>
                <a:latin typeface="Times New Roman" pitchFamily="18" charset="0"/>
                <a:cs typeface="Times New Roman" pitchFamily="18" charset="0"/>
              </a:rPr>
              <a:t> перемоги </a:t>
            </a:r>
            <a:r>
              <a:rPr lang="ru-RU" sz="2200" dirty="0" err="1" smtClean="0">
                <a:effectLst/>
                <a:latin typeface="Times New Roman" pitchFamily="18" charset="0"/>
                <a:cs typeface="Times New Roman" pitchFamily="18" charset="0"/>
              </a:rPr>
              <a:t>повстання</a:t>
            </a:r>
            <a:r>
              <a:rPr lang="ru-RU" sz="2200" dirty="0" smtClean="0">
                <a:effectLst/>
                <a:latin typeface="Times New Roman" pitchFamily="18" charset="0"/>
                <a:cs typeface="Times New Roman" pitchFamily="18" charset="0"/>
              </a:rPr>
              <a:t>. Для </a:t>
            </a:r>
            <a:r>
              <a:rPr lang="ru-RU" sz="2200" dirty="0" err="1" smtClean="0">
                <a:effectLst/>
                <a:latin typeface="Times New Roman" pitchFamily="18" charset="0"/>
                <a:cs typeface="Times New Roman" pitchFamily="18" charset="0"/>
              </a:rPr>
              <a:t>керівництва</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виступом</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обрали</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тимчасовий</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верховний</a:t>
            </a:r>
            <a:r>
              <a:rPr lang="ru-RU" sz="2200" dirty="0" smtClean="0">
                <a:effectLst/>
                <a:latin typeface="Times New Roman" pitchFamily="18" charset="0"/>
                <a:cs typeface="Times New Roman" pitchFamily="18" charset="0"/>
              </a:rPr>
              <a:t> орган УНР — </a:t>
            </a:r>
            <a:r>
              <a:rPr lang="ru-RU" sz="2200" dirty="0" err="1" smtClean="0">
                <a:effectLst/>
                <a:latin typeface="Times New Roman" pitchFamily="18" charset="0"/>
                <a:cs typeface="Times New Roman" pitchFamily="18" charset="0"/>
              </a:rPr>
              <a:t>Директорію</a:t>
            </a:r>
            <a:r>
              <a:rPr lang="ru-RU" sz="2200" dirty="0" smtClean="0">
                <a:effectLst/>
                <a:latin typeface="Times New Roman" pitchFamily="18" charset="0"/>
                <a:cs typeface="Times New Roman" pitchFamily="18" charset="0"/>
              </a:rPr>
              <a:t> — у </a:t>
            </a:r>
            <a:r>
              <a:rPr lang="ru-RU" sz="2200" dirty="0" err="1" smtClean="0">
                <a:effectLst/>
                <a:latin typeface="Times New Roman" pitchFamily="18" charset="0"/>
                <a:cs typeface="Times New Roman" pitchFamily="18" charset="0"/>
              </a:rPr>
              <a:t>складі</a:t>
            </a:r>
            <a:r>
              <a:rPr lang="ru-RU" sz="2200" dirty="0" smtClean="0">
                <a:effectLst/>
                <a:latin typeface="Times New Roman" pitchFamily="18" charset="0"/>
                <a:cs typeface="Times New Roman" pitchFamily="18" charset="0"/>
              </a:rPr>
              <a:t> В. </a:t>
            </a:r>
            <a:r>
              <a:rPr lang="ru-RU" sz="2200" dirty="0" err="1" smtClean="0">
                <a:effectLst/>
                <a:latin typeface="Times New Roman" pitchFamily="18" charset="0"/>
                <a:cs typeface="Times New Roman" pitchFamily="18" charset="0"/>
              </a:rPr>
              <a:t>Винниченка</a:t>
            </a:r>
            <a:r>
              <a:rPr lang="ru-RU" sz="2200" dirty="0" smtClean="0">
                <a:effectLst/>
                <a:latin typeface="Times New Roman" pitchFamily="18" charset="0"/>
                <a:cs typeface="Times New Roman" pitchFamily="18" charset="0"/>
              </a:rPr>
              <a:t> (голова), С. </a:t>
            </a:r>
            <a:r>
              <a:rPr lang="ru-RU" sz="2200" dirty="0" err="1" smtClean="0">
                <a:effectLst/>
                <a:latin typeface="Times New Roman" pitchFamily="18" charset="0"/>
                <a:cs typeface="Times New Roman" pitchFamily="18" charset="0"/>
              </a:rPr>
              <a:t>Петлюри</a:t>
            </a:r>
            <a:r>
              <a:rPr lang="ru-RU" sz="2200" dirty="0" smtClean="0">
                <a:effectLst/>
                <a:latin typeface="Times New Roman" pitchFamily="18" charset="0"/>
                <a:cs typeface="Times New Roman" pitchFamily="18" charset="0"/>
              </a:rPr>
              <a:t>, Ф. </a:t>
            </a:r>
            <a:r>
              <a:rPr lang="ru-RU" sz="2200" dirty="0" err="1" smtClean="0">
                <a:effectLst/>
                <a:latin typeface="Times New Roman" pitchFamily="18" charset="0"/>
                <a:cs typeface="Times New Roman" pitchFamily="18" charset="0"/>
              </a:rPr>
              <a:t>Швеця</a:t>
            </a:r>
            <a:r>
              <a:rPr lang="ru-RU" sz="2200" dirty="0" smtClean="0">
                <a:effectLst/>
                <a:latin typeface="Times New Roman" pitchFamily="18" charset="0"/>
                <a:cs typeface="Times New Roman" pitchFamily="18" charset="0"/>
              </a:rPr>
              <a:t>, о. </a:t>
            </a:r>
            <a:r>
              <a:rPr lang="ru-RU" sz="2200" dirty="0" err="1" smtClean="0">
                <a:effectLst/>
                <a:latin typeface="Times New Roman" pitchFamily="18" charset="0"/>
                <a:cs typeface="Times New Roman" pitchFamily="18" charset="0"/>
              </a:rPr>
              <a:t>андріївського</a:t>
            </a:r>
            <a:r>
              <a:rPr lang="ru-RU" sz="2200" dirty="0" smtClean="0">
                <a:effectLst/>
                <a:latin typeface="Times New Roman" pitchFamily="18" charset="0"/>
                <a:cs typeface="Times New Roman" pitchFamily="18" charset="0"/>
              </a:rPr>
              <a:t>, А. </a:t>
            </a:r>
            <a:r>
              <a:rPr lang="ru-RU" sz="2200" dirty="0" err="1" smtClean="0">
                <a:effectLst/>
                <a:latin typeface="Times New Roman" pitchFamily="18" charset="0"/>
                <a:cs typeface="Times New Roman" pitchFamily="18" charset="0"/>
              </a:rPr>
              <a:t>Макаренка</a:t>
            </a:r>
            <a:r>
              <a:rPr lang="ru-RU" sz="2200" dirty="0" smtClean="0">
                <a:effectLst/>
                <a:latin typeface="Times New Roman" pitchFamily="18" charset="0"/>
                <a:cs typeface="Times New Roman" pitchFamily="18" charset="0"/>
              </a:rPr>
              <a:t>.</a:t>
            </a:r>
            <a:r>
              <a:rPr lang="ru-RU" dirty="0" smtClean="0"/>
              <a:t/>
            </a:r>
            <a:br>
              <a:rPr lang="ru-RU" dirty="0" smtClean="0"/>
            </a:br>
            <a:endParaRPr lang="ru-RU" dirty="0"/>
          </a:p>
        </p:txBody>
      </p:sp>
      <p:pic>
        <p:nvPicPr>
          <p:cNvPr id="1026" name="Picture 2" descr="F:\Новая папка (5)\Історія\тиьр\i_001.jpg"/>
          <p:cNvPicPr>
            <a:picLocks noChangeAspect="1" noChangeArrowheads="1"/>
          </p:cNvPicPr>
          <p:nvPr/>
        </p:nvPicPr>
        <p:blipFill>
          <a:blip r:embed="rId2" cstate="print"/>
          <a:srcRect/>
          <a:stretch>
            <a:fillRect/>
          </a:stretch>
        </p:blipFill>
        <p:spPr bwMode="auto">
          <a:xfrm>
            <a:off x="0" y="4797152"/>
            <a:ext cx="9144000" cy="2060848"/>
          </a:xfrm>
          <a:prstGeom prst="rect">
            <a:avLst/>
          </a:prstGeom>
          <a:noFill/>
        </p:spPr>
      </p:pic>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Новая папка (5)\Історія\тиьр\h_i09k8tlpbro5ucafhnvdsfdyboe2mkwg_.jpg"/>
          <p:cNvPicPr>
            <a:picLocks noChangeAspect="1" noChangeArrowheads="1"/>
          </p:cNvPicPr>
          <p:nvPr/>
        </p:nvPicPr>
        <p:blipFill>
          <a:blip r:embed="rId2" cstate="print"/>
          <a:srcRect/>
          <a:stretch>
            <a:fillRect/>
          </a:stretch>
        </p:blipFill>
        <p:spPr bwMode="auto">
          <a:xfrm>
            <a:off x="0" y="3429000"/>
            <a:ext cx="4806146" cy="3429000"/>
          </a:xfrm>
          <a:prstGeom prst="rect">
            <a:avLst/>
          </a:prstGeom>
          <a:noFill/>
        </p:spPr>
      </p:pic>
      <p:sp>
        <p:nvSpPr>
          <p:cNvPr id="2" name="Заголовок 1"/>
          <p:cNvSpPr>
            <a:spLocks noGrp="1"/>
          </p:cNvSpPr>
          <p:nvPr>
            <p:ph type="title"/>
          </p:nvPr>
        </p:nvSpPr>
        <p:spPr>
          <a:xfrm>
            <a:off x="1435608" y="404664"/>
            <a:ext cx="7498080" cy="6192688"/>
          </a:xfrm>
        </p:spPr>
        <p:txBody>
          <a:bodyPr>
            <a:noAutofit/>
          </a:bodyPr>
          <a:lstStyle/>
          <a:p>
            <a:pPr algn="r"/>
            <a:r>
              <a:rPr lang="ru-RU" sz="2400" dirty="0" err="1" smtClean="0">
                <a:effectLst/>
                <a:latin typeface="Times New Roman" pitchFamily="18" charset="0"/>
                <a:cs typeface="Times New Roman" pitchFamily="18" charset="0"/>
              </a:rPr>
              <a:t>Зумовлені</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Першою</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світовою</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війною</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революційні</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процеси</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призвели</a:t>
            </a:r>
            <a:r>
              <a:rPr lang="ru-RU" sz="2400" dirty="0" smtClean="0">
                <a:effectLst/>
                <a:latin typeface="Times New Roman" pitchFamily="18" charset="0"/>
                <a:cs typeface="Times New Roman" pitchFamily="18" charset="0"/>
              </a:rPr>
              <a:t> до </a:t>
            </a:r>
            <a:r>
              <a:rPr lang="ru-RU" sz="2400" dirty="0" err="1" smtClean="0">
                <a:effectLst/>
                <a:latin typeface="Times New Roman" pitchFamily="18" charset="0"/>
                <a:cs typeface="Times New Roman" pitchFamily="18" charset="0"/>
              </a:rPr>
              <a:t>падіння</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Австро-Угорської</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імперії</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Українські</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посли</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австрійського</a:t>
            </a:r>
            <a:r>
              <a:rPr lang="ru-RU" sz="2400" dirty="0" smtClean="0">
                <a:effectLst/>
                <a:latin typeface="Times New Roman" pitchFamily="18" charset="0"/>
                <a:cs typeface="Times New Roman" pitchFamily="18" charset="0"/>
              </a:rPr>
              <a:t> парламенту, </a:t>
            </a:r>
            <a:r>
              <a:rPr lang="ru-RU" sz="2400" dirty="0" err="1" smtClean="0">
                <a:effectLst/>
                <a:latin typeface="Times New Roman" pitchFamily="18" charset="0"/>
                <a:cs typeface="Times New Roman" pitchFamily="18" charset="0"/>
              </a:rPr>
              <a:t>депутати</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галицького</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й</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буковинського</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сеймів</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лідери</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політичних</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партій</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і</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греко-католицького</a:t>
            </a:r>
            <a:r>
              <a:rPr lang="ru-RU" sz="2400" dirty="0" smtClean="0">
                <a:effectLst/>
                <a:latin typeface="Times New Roman" pitchFamily="18" charset="0"/>
                <a:cs typeface="Times New Roman" pitchFamily="18" charset="0"/>
              </a:rPr>
              <a:t> духовенства 18 </a:t>
            </a:r>
            <a:r>
              <a:rPr lang="ru-RU" sz="2400" dirty="0" err="1" smtClean="0">
                <a:effectLst/>
                <a:latin typeface="Times New Roman" pitchFamily="18" charset="0"/>
                <a:cs typeface="Times New Roman" pitchFamily="18" charset="0"/>
              </a:rPr>
              <a:t>жовтня</a:t>
            </a:r>
            <a:r>
              <a:rPr lang="ru-RU" sz="2400" dirty="0" smtClean="0">
                <a:effectLst/>
                <a:latin typeface="Times New Roman" pitchFamily="18" charset="0"/>
                <a:cs typeface="Times New Roman" pitchFamily="18" charset="0"/>
              </a:rPr>
              <a:t> 1918 р. </a:t>
            </a:r>
            <a:r>
              <a:rPr lang="ru-RU" sz="2400" dirty="0" err="1" smtClean="0">
                <a:effectLst/>
                <a:latin typeface="Times New Roman" pitchFamily="18" charset="0"/>
                <a:cs typeface="Times New Roman" pitchFamily="18" charset="0"/>
              </a:rPr>
              <a:t>утворили</a:t>
            </a:r>
            <a:r>
              <a:rPr lang="ru-RU" sz="2400" dirty="0" smtClean="0">
                <a:effectLst/>
                <a:latin typeface="Times New Roman" pitchFamily="18" charset="0"/>
                <a:cs typeface="Times New Roman" pitchFamily="18" charset="0"/>
              </a:rPr>
              <a:t> у </a:t>
            </a:r>
            <a:r>
              <a:rPr lang="ru-RU" sz="2400" dirty="0" err="1" smtClean="0">
                <a:effectLst/>
                <a:latin typeface="Times New Roman" pitchFamily="18" charset="0"/>
                <a:cs typeface="Times New Roman" pitchFamily="18" charset="0"/>
              </a:rPr>
              <a:t>Львові</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Українську</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Національну</a:t>
            </a:r>
            <a:r>
              <a:rPr lang="ru-RU" sz="2400" dirty="0" smtClean="0">
                <a:effectLst/>
                <a:latin typeface="Times New Roman" pitchFamily="18" charset="0"/>
                <a:cs typeface="Times New Roman" pitchFamily="18" charset="0"/>
              </a:rPr>
              <a:t> Раду. </a:t>
            </a:r>
            <a:r>
              <a:rPr lang="ru-RU" sz="2400" dirty="0" err="1" smtClean="0">
                <a:effectLst/>
                <a:latin typeface="Times New Roman" pitchFamily="18" charset="0"/>
                <a:cs typeface="Times New Roman" pitchFamily="18" charset="0"/>
              </a:rPr>
              <a:t>Нове</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представницьке</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утворення</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одразу</a:t>
            </a:r>
            <a:r>
              <a:rPr lang="ru-RU" sz="2400" dirty="0" smtClean="0">
                <a:effectLst/>
                <a:latin typeface="Times New Roman" pitchFamily="18" charset="0"/>
                <a:cs typeface="Times New Roman" pitchFamily="18" charset="0"/>
              </a:rPr>
              <a:t> поставило </a:t>
            </a:r>
            <a:r>
              <a:rPr lang="ru-RU" sz="2400" dirty="0" err="1" smtClean="0">
                <a:effectLst/>
                <a:latin typeface="Times New Roman" pitchFamily="18" charset="0"/>
                <a:cs typeface="Times New Roman" pitchFamily="18" charset="0"/>
              </a:rPr>
              <a:t>питання</a:t>
            </a:r>
            <a:r>
              <a:rPr lang="ru-RU" sz="2400" dirty="0" smtClean="0">
                <a:effectLst/>
                <a:latin typeface="Times New Roman" pitchFamily="18" charset="0"/>
                <a:cs typeface="Times New Roman" pitchFamily="18" charset="0"/>
              </a:rPr>
              <a:t> про </a:t>
            </a:r>
            <a:r>
              <a:rPr lang="ru-RU" sz="2400" dirty="0" err="1" smtClean="0">
                <a:effectLst/>
                <a:latin typeface="Times New Roman" pitchFamily="18" charset="0"/>
                <a:cs typeface="Times New Roman" pitchFamily="18" charset="0"/>
              </a:rPr>
              <a:t>об'єднання</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західноукраїнських</a:t>
            </a:r>
            <a:r>
              <a:rPr lang="ru-RU" sz="2400" dirty="0" smtClean="0">
                <a:effectLst/>
                <a:latin typeface="Times New Roman" pitchFamily="18" charset="0"/>
                <a:cs typeface="Times New Roman" pitchFamily="18" charset="0"/>
              </a:rPr>
              <a:t> земель в </a:t>
            </a:r>
            <a:r>
              <a:rPr lang="ru-RU" sz="2400" dirty="0" err="1" smtClean="0">
                <a:effectLst/>
                <a:latin typeface="Times New Roman" pitchFamily="18" charset="0"/>
                <a:cs typeface="Times New Roman" pitchFamily="18" charset="0"/>
              </a:rPr>
              <a:t>одне</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ціле</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і</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проголошення</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Української</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держави</a:t>
            </a:r>
            <a:r>
              <a:rPr lang="ru-RU" sz="2400" dirty="0" smtClean="0">
                <a:effectLst/>
                <a:latin typeface="Times New Roman" pitchFamily="18" charset="0"/>
                <a:cs typeface="Times New Roman" pitchFamily="18" charset="0"/>
              </a:rPr>
              <a:t>.</a:t>
            </a:r>
            <a:br>
              <a:rPr lang="ru-RU" sz="2400" dirty="0" smtClean="0">
                <a:effectLst/>
                <a:latin typeface="Times New Roman" pitchFamily="18" charset="0"/>
                <a:cs typeface="Times New Roman" pitchFamily="18" charset="0"/>
              </a:rPr>
            </a:br>
            <a:r>
              <a:rPr lang="ru-RU" sz="2400" dirty="0" smtClean="0">
                <a:effectLst/>
                <a:latin typeface="Times New Roman" pitchFamily="18" charset="0"/>
                <a:cs typeface="Times New Roman" pitchFamily="18" charset="0"/>
              </a:rPr>
              <a:t>В </a:t>
            </a:r>
            <a:r>
              <a:rPr lang="ru-RU" sz="2400" dirty="0" err="1" smtClean="0">
                <a:effectLst/>
                <a:latin typeface="Times New Roman" pitchFamily="18" charset="0"/>
                <a:cs typeface="Times New Roman" pitchFamily="18" charset="0"/>
              </a:rPr>
              <a:t>ніч</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з</a:t>
            </a:r>
            <a:r>
              <a:rPr lang="ru-RU" sz="2400" dirty="0" smtClean="0">
                <a:effectLst/>
                <a:latin typeface="Times New Roman" pitchFamily="18" charset="0"/>
                <a:cs typeface="Times New Roman" pitchFamily="18" charset="0"/>
              </a:rPr>
              <a:t> 31 </a:t>
            </a:r>
            <a:r>
              <a:rPr lang="ru-RU" sz="2400" dirty="0" err="1" smtClean="0">
                <a:effectLst/>
                <a:latin typeface="Times New Roman" pitchFamily="18" charset="0"/>
                <a:cs typeface="Times New Roman" pitchFamily="18" charset="0"/>
              </a:rPr>
              <a:t>жовтня</a:t>
            </a:r>
            <a:r>
              <a:rPr lang="ru-RU" sz="2400" dirty="0" smtClean="0">
                <a:effectLst/>
                <a:latin typeface="Times New Roman" pitchFamily="18" charset="0"/>
                <a:cs typeface="Times New Roman" pitchFamily="18" charset="0"/>
              </a:rPr>
              <a:t> на 1 листопада </a:t>
            </a:r>
            <a:r>
              <a:rPr lang="ru-RU" sz="2400" dirty="0" err="1" smtClean="0">
                <a:effectLst/>
                <a:latin typeface="Times New Roman" pitchFamily="18" charset="0"/>
                <a:cs typeface="Times New Roman" pitchFamily="18" charset="0"/>
              </a:rPr>
              <a:t>майже</a:t>
            </a:r>
            <a:r>
              <a:rPr lang="ru-RU" sz="2400" dirty="0" smtClean="0">
                <a:effectLst/>
                <a:latin typeface="Times New Roman" pitchFamily="18" charset="0"/>
                <a:cs typeface="Times New Roman" pitchFamily="18" charset="0"/>
              </a:rPr>
              <a:t> 1,5 тис. </a:t>
            </a:r>
            <a:r>
              <a:rPr lang="ru-RU" sz="2400" dirty="0" err="1" smtClean="0">
                <a:effectLst/>
                <a:latin typeface="Times New Roman" pitchFamily="18" charset="0"/>
                <a:cs typeface="Times New Roman" pitchFamily="18" charset="0"/>
              </a:rPr>
              <a:t>українських</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вояків</a:t>
            </a:r>
            <a:r>
              <a:rPr lang="ru-RU" sz="2400" dirty="0" smtClean="0">
                <a:effectLst/>
                <a:latin typeface="Times New Roman" pitchFamily="18" charset="0"/>
                <a:cs typeface="Times New Roman" pitchFamily="18" charset="0"/>
              </a:rPr>
              <a:t> на </a:t>
            </a:r>
            <a:r>
              <a:rPr lang="ru-RU" sz="2400" dirty="0" err="1" smtClean="0">
                <a:effectLst/>
                <a:latin typeface="Times New Roman" pitchFamily="18" charset="0"/>
                <a:cs typeface="Times New Roman" pitchFamily="18" charset="0"/>
              </a:rPr>
              <a:t>чолі</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з</a:t>
            </a:r>
            <a:r>
              <a:rPr lang="ru-RU" sz="2400" dirty="0" smtClean="0">
                <a:effectLst/>
                <a:latin typeface="Times New Roman" pitchFamily="18" charset="0"/>
                <a:cs typeface="Times New Roman" pitchFamily="18" charset="0"/>
              </a:rPr>
              <a:t> сотником </a:t>
            </a:r>
            <a:r>
              <a:rPr lang="ru-RU" sz="2400" dirty="0" err="1" smtClean="0">
                <a:effectLst/>
                <a:latin typeface="Times New Roman" pitchFamily="18" charset="0"/>
                <a:cs typeface="Times New Roman" pitchFamily="18" charset="0"/>
              </a:rPr>
              <a:t>Українського</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Січового</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стрілецтва</a:t>
            </a:r>
            <a:r>
              <a:rPr lang="ru-RU" sz="2400" dirty="0" smtClean="0">
                <a:effectLst/>
                <a:latin typeface="Times New Roman" pitchFamily="18" charset="0"/>
                <a:cs typeface="Times New Roman" pitchFamily="18" charset="0"/>
              </a:rPr>
              <a:t> Д. </a:t>
            </a:r>
            <a:r>
              <a:rPr lang="ru-RU" sz="2400" dirty="0" err="1" smtClean="0">
                <a:effectLst/>
                <a:latin typeface="Times New Roman" pitchFamily="18" charset="0"/>
                <a:cs typeface="Times New Roman" pitchFamily="18" charset="0"/>
              </a:rPr>
              <a:t>Вітовським</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оволоділи</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головними</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позиціями</a:t>
            </a:r>
            <a:r>
              <a:rPr lang="ru-RU" sz="2400" dirty="0" smtClean="0">
                <a:effectLst/>
                <a:latin typeface="Times New Roman" pitchFamily="18" charset="0"/>
                <a:cs typeface="Times New Roman" pitchFamily="18" charset="0"/>
              </a:rPr>
              <a:t> у </a:t>
            </a:r>
            <a:r>
              <a:rPr lang="ru-RU" sz="2400" dirty="0" err="1" smtClean="0">
                <a:effectLst/>
                <a:latin typeface="Times New Roman" pitchFamily="18" charset="0"/>
                <a:cs typeface="Times New Roman" pitchFamily="18" charset="0"/>
              </a:rPr>
              <a:t>Львові</a:t>
            </a:r>
            <a:r>
              <a:rPr lang="ru-RU" sz="2400" dirty="0" smtClean="0">
                <a:effectLst/>
                <a:latin typeface="Times New Roman" pitchFamily="18" charset="0"/>
                <a:cs typeface="Times New Roman" pitchFamily="18" charset="0"/>
              </a:rPr>
              <a:t>, взяли </a:t>
            </a:r>
            <a:r>
              <a:rPr lang="ru-RU" sz="2400" dirty="0" err="1" smtClean="0">
                <a:effectLst/>
                <a:latin typeface="Times New Roman" pitchFamily="18" charset="0"/>
                <a:cs typeface="Times New Roman" pitchFamily="18" charset="0"/>
              </a:rPr>
              <a:t>під</a:t>
            </a:r>
            <a:r>
              <a:rPr lang="ru-RU" sz="2400" dirty="0" smtClean="0">
                <a:effectLst/>
                <a:latin typeface="Times New Roman" pitchFamily="18" charset="0"/>
                <a:cs typeface="Times New Roman" pitchFamily="18" charset="0"/>
              </a:rPr>
              <a:t> контроль ратушу та </a:t>
            </a:r>
            <a:r>
              <a:rPr lang="ru-RU" sz="2400" dirty="0" err="1" smtClean="0">
                <a:effectLst/>
                <a:latin typeface="Times New Roman" pitchFamily="18" charset="0"/>
                <a:cs typeface="Times New Roman" pitchFamily="18" charset="0"/>
              </a:rPr>
              <a:t>інші</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державні</a:t>
            </a:r>
            <a:r>
              <a:rPr lang="ru-RU" sz="2400" dirty="0" smtClean="0">
                <a:effectLst/>
                <a:latin typeface="Times New Roman" pitchFamily="18" charset="0"/>
                <a:cs typeface="Times New Roman" pitchFamily="18" charset="0"/>
              </a:rPr>
              <a:t> установи </a:t>
            </a:r>
            <a:r>
              <a:rPr lang="ru-RU" sz="2400" dirty="0" err="1" smtClean="0">
                <a:effectLst/>
                <a:latin typeface="Times New Roman" pitchFamily="18" charset="0"/>
                <a:cs typeface="Times New Roman" pitchFamily="18" charset="0"/>
              </a:rPr>
              <a:t>і</a:t>
            </a:r>
            <a:r>
              <a:rPr lang="ru-RU" sz="2400" dirty="0" smtClean="0">
                <a:effectLst/>
                <a:latin typeface="Times New Roman" pitchFamily="18" charset="0"/>
                <a:cs typeface="Times New Roman" pitchFamily="18" charset="0"/>
              </a:rPr>
              <a:t> </a:t>
            </a:r>
            <a:r>
              <a:rPr lang="ru-RU" sz="2400" dirty="0" err="1" smtClean="0">
                <a:effectLst/>
                <a:latin typeface="Times New Roman" pitchFamily="18" charset="0"/>
                <a:cs typeface="Times New Roman" pitchFamily="18" charset="0"/>
              </a:rPr>
              <a:t>встановили</a:t>
            </a:r>
            <a:r>
              <a:rPr lang="ru-RU" sz="2400" dirty="0" smtClean="0">
                <a:effectLst/>
                <a:latin typeface="Times New Roman" pitchFamily="18" charset="0"/>
                <a:cs typeface="Times New Roman" pitchFamily="18" charset="0"/>
              </a:rPr>
              <a:t> свою </a:t>
            </a:r>
            <a:r>
              <a:rPr lang="ru-RU" sz="2400" dirty="0" err="1" smtClean="0">
                <a:effectLst/>
                <a:latin typeface="Times New Roman" pitchFamily="18" charset="0"/>
                <a:cs typeface="Times New Roman" pitchFamily="18" charset="0"/>
              </a:rPr>
              <a:t>владу</a:t>
            </a:r>
            <a:r>
              <a:rPr lang="ru-RU" sz="2400" dirty="0" smtClean="0">
                <a:effectLst/>
                <a:latin typeface="Times New Roman" pitchFamily="18" charset="0"/>
                <a:cs typeface="Times New Roman" pitchFamily="18" charset="0"/>
              </a:rPr>
              <a:t> в </a:t>
            </a:r>
            <a:r>
              <a:rPr lang="ru-RU" sz="2400" dirty="0" err="1" smtClean="0">
                <a:effectLst/>
                <a:latin typeface="Times New Roman" pitchFamily="18" charset="0"/>
                <a:cs typeface="Times New Roman" pitchFamily="18" charset="0"/>
              </a:rPr>
              <a:t>місті</a:t>
            </a:r>
            <a:r>
              <a:rPr lang="ru-RU" sz="2400" dirty="0" smtClean="0">
                <a:effectLst/>
                <a:latin typeface="Times New Roman" pitchFamily="18" charset="0"/>
                <a:cs typeface="Times New Roman" pitchFamily="18" charset="0"/>
              </a:rPr>
              <a:t>.</a:t>
            </a:r>
            <a:r>
              <a:rPr lang="ru-RU" sz="4000" dirty="0" smtClean="0">
                <a:effectLst/>
                <a:latin typeface="Times New Roman" pitchFamily="18" charset="0"/>
                <a:cs typeface="Times New Roman" pitchFamily="18" charset="0"/>
              </a:rPr>
              <a:t/>
            </a:r>
            <a:br>
              <a:rPr lang="ru-RU" sz="4000" dirty="0" smtClean="0">
                <a:effectLst/>
                <a:latin typeface="Times New Roman" pitchFamily="18" charset="0"/>
                <a:cs typeface="Times New Roman" pitchFamily="18" charset="0"/>
              </a:rPr>
            </a:br>
            <a:endParaRPr lang="ru-RU" sz="4000" dirty="0">
              <a:effectLst/>
              <a:latin typeface="Times New Roman" pitchFamily="18" charset="0"/>
              <a:cs typeface="Times New Roman" pitchFamily="18" charset="0"/>
            </a:endParaRP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6624736" cy="5040560"/>
          </a:xfrm>
        </p:spPr>
        <p:txBody>
          <a:bodyPr>
            <a:normAutofit fontScale="90000"/>
          </a:bodyPr>
          <a:lstStyle/>
          <a:p>
            <a:r>
              <a:rPr lang="ru-RU" sz="2200" dirty="0" err="1" smtClean="0">
                <a:effectLst/>
                <a:latin typeface="Times New Roman" pitchFamily="18" charset="0"/>
                <a:cs typeface="Times New Roman" pitchFamily="18" charset="0"/>
              </a:rPr>
              <a:t>Загальновизнане</a:t>
            </a:r>
            <a:r>
              <a:rPr lang="ru-RU" sz="2200" dirty="0" smtClean="0">
                <a:effectLst/>
                <a:latin typeface="Times New Roman" pitchFamily="18" charset="0"/>
                <a:cs typeface="Times New Roman" pitchFamily="18" charset="0"/>
              </a:rPr>
              <a:t> право </a:t>
            </a:r>
            <a:r>
              <a:rPr lang="ru-RU" sz="2200" dirty="0" err="1" smtClean="0">
                <a:effectLst/>
                <a:latin typeface="Times New Roman" pitchFamily="18" charset="0"/>
                <a:cs typeface="Times New Roman" pitchFamily="18" charset="0"/>
              </a:rPr>
              <a:t>народів</a:t>
            </a:r>
            <a:r>
              <a:rPr lang="ru-RU" sz="2200" dirty="0" smtClean="0">
                <a:effectLst/>
                <a:latin typeface="Times New Roman" pitchFamily="18" charset="0"/>
                <a:cs typeface="Times New Roman" pitchFamily="18" charset="0"/>
              </a:rPr>
              <a:t> на </a:t>
            </a:r>
            <a:r>
              <a:rPr lang="ru-RU" sz="2200" dirty="0" err="1" smtClean="0">
                <a:effectLst/>
                <a:latin typeface="Times New Roman" pitchFamily="18" charset="0"/>
                <a:cs typeface="Times New Roman" pitchFamily="18" charset="0"/>
              </a:rPr>
              <a:t>самовизначення</a:t>
            </a:r>
            <a:r>
              <a:rPr lang="ru-RU" sz="2200" dirty="0" smtClean="0">
                <a:effectLst/>
                <a:latin typeface="Times New Roman" pitchFamily="18" charset="0"/>
                <a:cs typeface="Times New Roman" pitchFamily="18" charset="0"/>
              </a:rPr>
              <a:t> дало шанс </a:t>
            </a:r>
            <a:r>
              <a:rPr lang="ru-RU" sz="2200" dirty="0" err="1" smtClean="0">
                <a:effectLst/>
                <a:latin typeface="Times New Roman" pitchFamily="18" charset="0"/>
                <a:cs typeface="Times New Roman" pitchFamily="18" charset="0"/>
              </a:rPr>
              <a:t>західним</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українцям</a:t>
            </a:r>
            <a:r>
              <a:rPr lang="ru-RU" sz="2200" dirty="0" smtClean="0">
                <a:effectLst/>
                <a:latin typeface="Times New Roman" pitchFamily="18" charset="0"/>
                <a:cs typeface="Times New Roman" pitchFamily="18" charset="0"/>
              </a:rPr>
              <a:t> на </a:t>
            </a:r>
            <a:r>
              <a:rPr lang="ru-RU" sz="2200" dirty="0" err="1" smtClean="0">
                <a:effectLst/>
                <a:latin typeface="Times New Roman" pitchFamily="18" charset="0"/>
                <a:cs typeface="Times New Roman" pitchFamily="18" charset="0"/>
              </a:rPr>
              <a:t>розбудову</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власної</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державності</a:t>
            </a:r>
            <a:r>
              <a:rPr lang="ru-RU" sz="2200" dirty="0" smtClean="0">
                <a:effectLst/>
                <a:latin typeface="Times New Roman" pitchFamily="18" charset="0"/>
                <a:cs typeface="Times New Roman" pitchFamily="18" charset="0"/>
              </a:rPr>
              <a:t>. 11 листопада </a:t>
            </a:r>
            <a:r>
              <a:rPr lang="ru-RU" sz="2200" dirty="0" err="1" smtClean="0">
                <a:effectLst/>
                <a:latin typeface="Times New Roman" pitchFamily="18" charset="0"/>
                <a:cs typeface="Times New Roman" pitchFamily="18" charset="0"/>
              </a:rPr>
              <a:t>було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утворено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виконавчий</a:t>
            </a:r>
            <a:r>
              <a:rPr lang="ru-RU" sz="2200" dirty="0" smtClean="0">
                <a:effectLst/>
                <a:latin typeface="Times New Roman" pitchFamily="18" charset="0"/>
                <a:cs typeface="Times New Roman" pitchFamily="18" charset="0"/>
              </a:rPr>
              <a:t> орган </a:t>
            </a:r>
            <a:r>
              <a:rPr lang="ru-RU" sz="2200" dirty="0" err="1" smtClean="0">
                <a:effectLst/>
                <a:latin typeface="Times New Roman" pitchFamily="18" charset="0"/>
                <a:cs typeface="Times New Roman" pitchFamily="18" charset="0"/>
              </a:rPr>
              <a:t>влади</a:t>
            </a:r>
            <a:r>
              <a:rPr lang="ru-RU" sz="2200" dirty="0" smtClean="0">
                <a:effectLst/>
                <a:latin typeface="Times New Roman" pitchFamily="18" charset="0"/>
                <a:cs typeface="Times New Roman" pitchFamily="18" charset="0"/>
              </a:rPr>
              <a:t> — </a:t>
            </a:r>
            <a:r>
              <a:rPr lang="ru-RU" sz="2200" dirty="0" err="1" smtClean="0">
                <a:effectLst/>
                <a:latin typeface="Times New Roman" pitchFamily="18" charset="0"/>
                <a:cs typeface="Times New Roman" pitchFamily="18" charset="0"/>
              </a:rPr>
              <a:t>Державний</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секретаріат</a:t>
            </a:r>
            <a:r>
              <a:rPr lang="ru-RU" sz="2200" dirty="0" smtClean="0">
                <a:effectLst/>
                <a:latin typeface="Times New Roman" pitchFamily="18" charset="0"/>
                <a:cs typeface="Times New Roman" pitchFamily="18" charset="0"/>
              </a:rPr>
              <a:t> на </a:t>
            </a:r>
            <a:r>
              <a:rPr lang="ru-RU" sz="2200" dirty="0" err="1" smtClean="0">
                <a:effectLst/>
                <a:latin typeface="Times New Roman" pitchFamily="18" charset="0"/>
                <a:cs typeface="Times New Roman" pitchFamily="18" charset="0"/>
              </a:rPr>
              <a:t>чолі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a:t>
            </a:r>
            <a:r>
              <a:rPr lang="ru-RU" sz="2200" dirty="0" smtClean="0">
                <a:effectLst/>
                <a:latin typeface="Times New Roman" pitchFamily="18" charset="0"/>
                <a:cs typeface="Times New Roman" pitchFamily="18" charset="0"/>
              </a:rPr>
              <a:t> К. </a:t>
            </a:r>
            <a:r>
              <a:rPr lang="ru-RU" sz="2200" dirty="0" err="1" smtClean="0">
                <a:effectLst/>
                <a:latin typeface="Times New Roman" pitchFamily="18" charset="0"/>
                <a:cs typeface="Times New Roman" pitchFamily="18" charset="0"/>
              </a:rPr>
              <a:t>Левицьким</a:t>
            </a:r>
            <a:r>
              <a:rPr lang="ru-RU" sz="2200" dirty="0" smtClean="0">
                <a:effectLst/>
                <a:latin typeface="Times New Roman" pitchFamily="18" charset="0"/>
                <a:cs typeface="Times New Roman" pitchFamily="18" charset="0"/>
              </a:rPr>
              <a:t>, а </a:t>
            </a:r>
            <a:r>
              <a:rPr lang="ru-RU" sz="2200" dirty="0" err="1" smtClean="0">
                <a:effectLst/>
                <a:latin typeface="Times New Roman" pitchFamily="18" charset="0"/>
                <a:cs typeface="Times New Roman" pitchFamily="18" charset="0"/>
              </a:rPr>
              <a:t>вже</a:t>
            </a:r>
            <a:r>
              <a:rPr lang="ru-RU" sz="2200" dirty="0" smtClean="0">
                <a:effectLst/>
                <a:latin typeface="Times New Roman" pitchFamily="18" charset="0"/>
                <a:cs typeface="Times New Roman" pitchFamily="18" charset="0"/>
              </a:rPr>
              <a:t> через два </a:t>
            </a:r>
            <a:r>
              <a:rPr lang="ru-RU" sz="2200" dirty="0" err="1" smtClean="0">
                <a:effectLst/>
                <a:latin typeface="Times New Roman" pitchFamily="18" charset="0"/>
                <a:cs typeface="Times New Roman" pitchFamily="18" charset="0"/>
              </a:rPr>
              <a:t>дні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було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затверджено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конституційні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основи</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новоствореної</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держави</a:t>
            </a:r>
            <a:r>
              <a:rPr lang="ru-RU" sz="2200" dirty="0" smtClean="0">
                <a:effectLst/>
                <a:latin typeface="Times New Roman" pitchFamily="18" charset="0"/>
                <a:cs typeface="Times New Roman" pitchFamily="18" charset="0"/>
              </a:rPr>
              <a:t> — вона </a:t>
            </a:r>
            <a:r>
              <a:rPr lang="ru-RU" sz="2200" dirty="0" err="1" smtClean="0">
                <a:effectLst/>
                <a:latin typeface="Times New Roman" pitchFamily="18" charset="0"/>
                <a:cs typeface="Times New Roman" pitchFamily="18" charset="0"/>
              </a:rPr>
              <a:t>отримала</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назву</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Західно-Українська</a:t>
            </a:r>
            <a:r>
              <a:rPr lang="ru-RU" sz="2200" dirty="0" smtClean="0">
                <a:effectLst/>
                <a:latin typeface="Times New Roman" pitchFamily="18" charset="0"/>
                <a:cs typeface="Times New Roman" pitchFamily="18" charset="0"/>
              </a:rPr>
              <a:t> Народна </a:t>
            </a:r>
            <a:r>
              <a:rPr lang="ru-RU" sz="2200" dirty="0" err="1" smtClean="0">
                <a:effectLst/>
                <a:latin typeface="Times New Roman" pitchFamily="18" charset="0"/>
                <a:cs typeface="Times New Roman" pitchFamily="18" charset="0"/>
              </a:rPr>
              <a:t>Республіка</a:t>
            </a:r>
            <a:r>
              <a:rPr lang="ru-RU" sz="2200" dirty="0" smtClean="0">
                <a:effectLst/>
                <a:latin typeface="Times New Roman" pitchFamily="18" charset="0"/>
                <a:cs typeface="Times New Roman" pitchFamily="18" charset="0"/>
              </a:rPr>
              <a:t>.</a:t>
            </a:r>
            <a:br>
              <a:rPr lang="ru-RU" sz="2200" dirty="0" smtClean="0">
                <a:effectLst/>
                <a:latin typeface="Times New Roman" pitchFamily="18" charset="0"/>
                <a:cs typeface="Times New Roman" pitchFamily="18" charset="0"/>
              </a:rPr>
            </a:br>
            <a:r>
              <a:rPr lang="ru-RU" sz="2200" dirty="0" smtClean="0">
                <a:effectLst/>
                <a:latin typeface="Times New Roman" pitchFamily="18" charset="0"/>
                <a:cs typeface="Times New Roman" pitchFamily="18" charset="0"/>
              </a:rPr>
              <a:t>Уряди ЗУНР </a:t>
            </a:r>
            <a:r>
              <a:rPr lang="ru-RU" sz="2200" dirty="0" err="1" smtClean="0">
                <a:effectLst/>
                <a:latin typeface="Times New Roman" pitchFamily="18" charset="0"/>
                <a:cs typeface="Times New Roman" pitchFamily="18" charset="0"/>
              </a:rPr>
              <a:t>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Директорії</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намагаючись</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взаємно</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зміцнити</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позиції</a:t>
            </a:r>
            <a:r>
              <a:rPr lang="ru-RU" sz="2200" dirty="0" smtClean="0">
                <a:effectLst/>
                <a:latin typeface="Times New Roman" pitchFamily="18" charset="0"/>
                <a:cs typeface="Times New Roman" pitchFamily="18" charset="0"/>
              </a:rPr>
              <a:t> та </a:t>
            </a:r>
            <a:r>
              <a:rPr lang="ru-RU" sz="2200" dirty="0" err="1" smtClean="0">
                <a:effectLst/>
                <a:latin typeface="Times New Roman" pitchFamily="18" charset="0"/>
                <a:cs typeface="Times New Roman" pitchFamily="18" charset="0"/>
              </a:rPr>
              <a:t>реалізувати</a:t>
            </a:r>
            <a:r>
              <a:rPr lang="ru-RU" sz="2200" dirty="0" smtClean="0">
                <a:effectLst/>
                <a:latin typeface="Times New Roman" pitchFamily="18" charset="0"/>
                <a:cs typeface="Times New Roman" pitchFamily="18" charset="0"/>
              </a:rPr>
              <a:t> на </a:t>
            </a:r>
            <a:r>
              <a:rPr lang="ru-RU" sz="2200" dirty="0" err="1" smtClean="0">
                <a:effectLst/>
                <a:latin typeface="Times New Roman" pitchFamily="18" charset="0"/>
                <a:cs typeface="Times New Roman" pitchFamily="18" charset="0"/>
              </a:rPr>
              <a:t>практиці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споконвічні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мрії</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українців</a:t>
            </a:r>
            <a:r>
              <a:rPr lang="ru-RU" sz="2200" dirty="0" smtClean="0">
                <a:effectLst/>
                <a:latin typeface="Times New Roman" pitchFamily="18" charset="0"/>
                <a:cs typeface="Times New Roman" pitchFamily="18" charset="0"/>
              </a:rPr>
              <a:t>, 1 </a:t>
            </a:r>
            <a:r>
              <a:rPr lang="ru-RU" sz="2200" dirty="0" err="1" smtClean="0">
                <a:effectLst/>
                <a:latin typeface="Times New Roman" pitchFamily="18" charset="0"/>
                <a:cs typeface="Times New Roman" pitchFamily="18" charset="0"/>
              </a:rPr>
              <a:t>грудня</a:t>
            </a:r>
            <a:r>
              <a:rPr lang="ru-RU" sz="2200" dirty="0" smtClean="0">
                <a:effectLst/>
                <a:latin typeface="Times New Roman" pitchFamily="18" charset="0"/>
                <a:cs typeface="Times New Roman" pitchFamily="18" charset="0"/>
              </a:rPr>
              <a:t> 1918 р. у </a:t>
            </a:r>
            <a:r>
              <a:rPr lang="ru-RU" sz="2200" dirty="0" err="1" smtClean="0">
                <a:effectLst/>
                <a:latin typeface="Times New Roman" pitchFamily="18" charset="0"/>
                <a:cs typeface="Times New Roman" pitchFamily="18" charset="0"/>
              </a:rPr>
              <a:t>Фастові</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уклали</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попередню</a:t>
            </a:r>
            <a:r>
              <a:rPr lang="ru-RU" sz="2200" dirty="0" smtClean="0">
                <a:effectLst/>
                <a:latin typeface="Times New Roman" pitchFamily="18" charset="0"/>
                <a:cs typeface="Times New Roman" pitchFamily="18" charset="0"/>
              </a:rPr>
              <a:t> угоду про </a:t>
            </a:r>
            <a:r>
              <a:rPr lang="ru-RU" sz="2200" dirty="0" err="1" smtClean="0">
                <a:effectLst/>
                <a:latin typeface="Times New Roman" pitchFamily="18" charset="0"/>
                <a:cs typeface="Times New Roman" pitchFamily="18" charset="0"/>
              </a:rPr>
              <a:t>об'єднання</a:t>
            </a:r>
            <a:r>
              <a:rPr lang="ru-RU" sz="2200" dirty="0" smtClean="0">
                <a:effectLst/>
                <a:latin typeface="Times New Roman" pitchFamily="18" charset="0"/>
                <a:cs typeface="Times New Roman" pitchFamily="18" charset="0"/>
              </a:rPr>
              <a:t> ЗУНР (</a:t>
            </a:r>
            <a:r>
              <a:rPr lang="ru-RU" sz="2200" dirty="0" err="1" smtClean="0">
                <a:effectLst/>
                <a:latin typeface="Times New Roman" pitchFamily="18" charset="0"/>
                <a:cs typeface="Times New Roman" pitchFamily="18" charset="0"/>
              </a:rPr>
              <a:t>Галичина</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Буковина</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Закарпаття</a:t>
            </a:r>
            <a:r>
              <a:rPr lang="ru-RU" sz="2200" dirty="0" smtClean="0">
                <a:effectLst/>
                <a:latin typeface="Times New Roman" pitchFamily="18" charset="0"/>
                <a:cs typeface="Times New Roman" pitchFamily="18" charset="0"/>
              </a:rPr>
              <a:t>) та УНР (</a:t>
            </a:r>
            <a:r>
              <a:rPr lang="ru-RU" sz="2200" dirty="0" err="1" smtClean="0">
                <a:effectLst/>
                <a:latin typeface="Times New Roman" pitchFamily="18" charset="0"/>
                <a:cs typeface="Times New Roman" pitchFamily="18" charset="0"/>
              </a:rPr>
              <a:t>Наддніпрянська</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Україна</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Урочисте</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проголошення</a:t>
            </a:r>
            <a:r>
              <a:rPr lang="ru-RU" sz="2200" dirty="0" smtClean="0">
                <a:effectLst/>
                <a:latin typeface="Times New Roman" pitchFamily="18" charset="0"/>
                <a:cs typeface="Times New Roman" pitchFamily="18" charset="0"/>
              </a:rPr>
              <a:t> Акта </a:t>
            </a:r>
            <a:r>
              <a:rPr lang="ru-RU" sz="2200" dirty="0" err="1" smtClean="0">
                <a:effectLst/>
                <a:latin typeface="Times New Roman" pitchFamily="18" charset="0"/>
                <a:cs typeface="Times New Roman" pitchFamily="18" charset="0"/>
              </a:rPr>
              <a:t>з'єднання</a:t>
            </a:r>
            <a:r>
              <a:rPr lang="ru-RU" sz="2200" dirty="0" smtClean="0">
                <a:effectLst/>
                <a:latin typeface="Times New Roman" pitchFamily="18" charset="0"/>
                <a:cs typeface="Times New Roman" pitchFamily="18" charset="0"/>
              </a:rPr>
              <a:t> </a:t>
            </a:r>
            <a:r>
              <a:rPr lang="ru-RU" sz="2200" dirty="0" err="1" smtClean="0">
                <a:effectLst/>
                <a:latin typeface="Times New Roman" pitchFamily="18" charset="0"/>
                <a:cs typeface="Times New Roman" pitchFamily="18" charset="0"/>
              </a:rPr>
              <a:t>відбулося</a:t>
            </a:r>
            <a:r>
              <a:rPr lang="ru-RU" sz="2200" dirty="0" smtClean="0">
                <a:effectLst/>
                <a:latin typeface="Times New Roman" pitchFamily="18" charset="0"/>
                <a:cs typeface="Times New Roman" pitchFamily="18" charset="0"/>
              </a:rPr>
              <a:t> 22 </a:t>
            </a:r>
            <a:r>
              <a:rPr lang="ru-RU" sz="2200" dirty="0" err="1" smtClean="0">
                <a:effectLst/>
                <a:latin typeface="Times New Roman" pitchFamily="18" charset="0"/>
                <a:cs typeface="Times New Roman" pitchFamily="18" charset="0"/>
              </a:rPr>
              <a:t>січня</a:t>
            </a:r>
            <a:r>
              <a:rPr lang="ru-RU" sz="2200" dirty="0" smtClean="0">
                <a:effectLst/>
                <a:latin typeface="Times New Roman" pitchFamily="18" charset="0"/>
                <a:cs typeface="Times New Roman" pitchFamily="18" charset="0"/>
              </a:rPr>
              <a:t> 1919 р. в </a:t>
            </a:r>
            <a:r>
              <a:rPr lang="ru-RU" sz="2200" dirty="0" err="1" smtClean="0">
                <a:effectLst/>
                <a:latin typeface="Times New Roman" pitchFamily="18" charset="0"/>
                <a:cs typeface="Times New Roman" pitchFamily="18" charset="0"/>
              </a:rPr>
              <a:t>Києві</a:t>
            </a:r>
            <a:r>
              <a:rPr lang="ru-RU" sz="2200" dirty="0" smtClean="0">
                <a:effectLst/>
                <a:latin typeface="Times New Roman" pitchFamily="18" charset="0"/>
                <a:cs typeface="Times New Roman" pitchFamily="18" charset="0"/>
              </a:rPr>
              <a:t>.</a:t>
            </a:r>
            <a:r>
              <a:rPr lang="ru-RU" dirty="0" smtClean="0"/>
              <a:t/>
            </a:r>
            <a:br>
              <a:rPr lang="ru-RU" dirty="0" smtClean="0"/>
            </a:br>
            <a:endParaRPr lang="ru-RU" dirty="0"/>
          </a:p>
        </p:txBody>
      </p:sp>
      <p:pic>
        <p:nvPicPr>
          <p:cNvPr id="5122" name="Picture 2" descr="F:\Новая папка (5)\Історія\тиьр\98007_html_30b87d37.png"/>
          <p:cNvPicPr>
            <a:picLocks noChangeAspect="1" noChangeArrowheads="1"/>
          </p:cNvPicPr>
          <p:nvPr/>
        </p:nvPicPr>
        <p:blipFill>
          <a:blip r:embed="rId2" cstate="print"/>
          <a:srcRect/>
          <a:stretch>
            <a:fillRect/>
          </a:stretch>
        </p:blipFill>
        <p:spPr bwMode="auto">
          <a:xfrm>
            <a:off x="1115616" y="4509121"/>
            <a:ext cx="8028384" cy="2348880"/>
          </a:xfrm>
          <a:prstGeom prst="rect">
            <a:avLst/>
          </a:prstGeom>
          <a:noFill/>
        </p:spPr>
      </p:pic>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638"/>
            <a:ext cx="7498080" cy="3010346"/>
          </a:xfrm>
        </p:spPr>
        <p:txBody>
          <a:bodyPr>
            <a:normAutofit fontScale="90000"/>
          </a:bodyPr>
          <a:lstStyle/>
          <a:p>
            <a:r>
              <a:rPr lang="ru-RU" sz="3600" dirty="0" smtClean="0">
                <a:effectLst/>
                <a:latin typeface="Times New Roman" pitchFamily="18" charset="0"/>
                <a:cs typeface="Times New Roman" pitchFamily="18" charset="0"/>
              </a:rPr>
              <a:t>На жаль, Акт </a:t>
            </a:r>
            <a:r>
              <a:rPr lang="ru-RU" sz="3600" dirty="0" err="1" smtClean="0">
                <a:effectLst/>
                <a:latin typeface="Times New Roman" pitchFamily="18" charset="0"/>
                <a:cs typeface="Times New Roman" pitchFamily="18" charset="0"/>
              </a:rPr>
              <a:t>злуки</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мав</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декларативний</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символічний</a:t>
            </a:r>
            <a:r>
              <a:rPr lang="ru-RU" sz="3600" dirty="0" smtClean="0">
                <a:effectLst/>
                <a:latin typeface="Times New Roman" pitchFamily="18" charset="0"/>
                <a:cs typeface="Times New Roman" pitchFamily="18" charset="0"/>
              </a:rPr>
              <a:t> характер. </a:t>
            </a:r>
            <a:r>
              <a:rPr lang="ru-RU" sz="3600" dirty="0" err="1" smtClean="0">
                <a:effectLst/>
                <a:latin typeface="Times New Roman" pitchFamily="18" charset="0"/>
                <a:cs typeface="Times New Roman" pitchFamily="18" charset="0"/>
              </a:rPr>
              <a:t>Сторони</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що</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об'єднувалися</a:t>
            </a:r>
            <a:r>
              <a:rPr lang="ru-RU" sz="3600" dirty="0" smtClean="0">
                <a:effectLst/>
                <a:latin typeface="Times New Roman" pitchFamily="18" charset="0"/>
                <a:cs typeface="Times New Roman" pitchFamily="18" charset="0"/>
              </a:rPr>
              <a:t>, не </a:t>
            </a:r>
            <a:r>
              <a:rPr lang="ru-RU" sz="3600" dirty="0" err="1" smtClean="0">
                <a:effectLst/>
                <a:latin typeface="Times New Roman" pitchFamily="18" charset="0"/>
                <a:cs typeface="Times New Roman" pitchFamily="18" charset="0"/>
              </a:rPr>
              <a:t>мали</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достатньої</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кількості</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державотворчих</a:t>
            </a:r>
            <a:r>
              <a:rPr lang="ru-RU" sz="3600" dirty="0" smtClean="0">
                <a:effectLst/>
                <a:latin typeface="Times New Roman" pitchFamily="18" charset="0"/>
                <a:cs typeface="Times New Roman" pitchFamily="18" charset="0"/>
              </a:rPr>
              <a:t> сил, </a:t>
            </a:r>
            <a:r>
              <a:rPr lang="ru-RU" sz="3600" dirty="0" err="1" smtClean="0">
                <a:effectLst/>
                <a:latin typeface="Times New Roman" pitchFamily="18" charset="0"/>
                <a:cs typeface="Times New Roman" pitchFamily="18" charset="0"/>
              </a:rPr>
              <a:t>щоб</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вистояти</a:t>
            </a:r>
            <a:r>
              <a:rPr lang="ru-RU" sz="3600" dirty="0" smtClean="0">
                <a:effectLst/>
                <a:latin typeface="Times New Roman" pitchFamily="18" charset="0"/>
                <a:cs typeface="Times New Roman" pitchFamily="18" charset="0"/>
              </a:rPr>
              <a:t> в </a:t>
            </a:r>
            <a:r>
              <a:rPr lang="ru-RU" sz="3600" dirty="0" err="1" smtClean="0">
                <a:effectLst/>
                <a:latin typeface="Times New Roman" pitchFamily="18" charset="0"/>
                <a:cs typeface="Times New Roman" pitchFamily="18" charset="0"/>
              </a:rPr>
              <a:t>складних</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тогочасних</a:t>
            </a:r>
            <a:r>
              <a:rPr lang="ru-RU" sz="3600" dirty="0" smtClean="0">
                <a:effectLst/>
                <a:latin typeface="Times New Roman" pitchFamily="18" charset="0"/>
                <a:cs typeface="Times New Roman" pitchFamily="18" charset="0"/>
              </a:rPr>
              <a:t> </a:t>
            </a:r>
            <a:r>
              <a:rPr lang="ru-RU" sz="3600" dirty="0" err="1" smtClean="0">
                <a:effectLst/>
                <a:latin typeface="Times New Roman" pitchFamily="18" charset="0"/>
                <a:cs typeface="Times New Roman" pitchFamily="18" charset="0"/>
              </a:rPr>
              <a:t>умовах</a:t>
            </a:r>
            <a:r>
              <a:rPr lang="ru-RU" sz="3600" dirty="0" smtClean="0">
                <a:effectLst/>
                <a:latin typeface="Times New Roman" pitchFamily="18" charset="0"/>
                <a:cs typeface="Times New Roman" pitchFamily="18" charset="0"/>
              </a:rPr>
              <a:t>.</a:t>
            </a:r>
            <a:r>
              <a:rPr lang="ru-RU" dirty="0" smtClean="0"/>
              <a:t/>
            </a:r>
            <a:br>
              <a:rPr lang="ru-RU" dirty="0" smtClean="0"/>
            </a:br>
            <a:endParaRPr lang="ru-RU" dirty="0"/>
          </a:p>
        </p:txBody>
      </p:sp>
      <p:pic>
        <p:nvPicPr>
          <p:cNvPr id="6146" name="Picture 2" descr="F:\Новая папка (5)\Історія\тиьр\Akt-Zluky2.jpg"/>
          <p:cNvPicPr>
            <a:picLocks noChangeAspect="1" noChangeArrowheads="1"/>
          </p:cNvPicPr>
          <p:nvPr/>
        </p:nvPicPr>
        <p:blipFill>
          <a:blip r:embed="rId2" cstate="print"/>
          <a:srcRect/>
          <a:stretch>
            <a:fillRect/>
          </a:stretch>
        </p:blipFill>
        <p:spPr bwMode="auto">
          <a:xfrm>
            <a:off x="2123728" y="3035641"/>
            <a:ext cx="5940152" cy="3822359"/>
          </a:xfrm>
          <a:prstGeom prst="rect">
            <a:avLst/>
          </a:prstGeom>
          <a:noFill/>
        </p:spPr>
      </p:pic>
    </p:spTree>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12</TotalTime>
  <Words>289</Words>
  <Application>Microsoft Office PowerPoint</Application>
  <PresentationFormat>Экран (4:3)</PresentationFormat>
  <Paragraphs>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Солнцестояние</vt:lpstr>
      <vt:lpstr>Українська революція</vt:lpstr>
      <vt:lpstr>Радянська історіографія заперечувала існування Української революції, національно-визвольний рух та національно-державне будівництво на території України в 1917-1921 рр. Буремні події даного періоду радянські історики розглядали як складову частину Великої Жовтневої соціалістичної революції та громадянської війни. Проблеми Української революції досліджували історики української діаспори. В центрі їхньої уваги були проблеми суспільно-політичні життя України та різні форми національної державності. Після проголошення незалежності України серед вітчизняних істориків сформувалися дві групи дослідників, які по-різному розглядають події 1917-1921 рр. на території України. Переважна більшість дослідників називають визвольні змагання українського народу 1917-1921 рр. — Українською революцією. Серед дослідників цього періоду виділяються праці докторів історичних наук Верстюка В. Ф., Пирога Р. Я., Солдатенков В.Ф та ін. На противагу їм незначна частина дослідників називають визвольні змагання українського народу — Українською національно-демократичною революцією 1917 — початку 1918 рр. Подальші події в Україні вони розглядають під кутом державотворчої діяльності Гетьманату Павла Скоропадського, Директорії та ЗУНР. </vt:lpstr>
      <vt:lpstr>10 (23) червня 1917 р. Центральна Рада прийняла І-й Універсал, який проголосив автономію України. одночасно з проголошенням Універсалу розпочалося створення національного уряду — Генерального секретаріату на чолі з Володимиром Кириловичем Винниченко (1880-1951 рр.). 3 (16) липня 1917 р. Центральна Рада проголосила ІІ-й Універсал, який передбачав поповнення представниками національних меншин та перетворення її на єдиний найвищий орган революційної демократії України. 7 (20) листопада 1917 р. Центральна Рада ухвалила ІІІ-й Універсал, у якому проголошувалося утворення Української Народної Республіки (УНР) у межах 9-ти українських губерній. В Україні проголошувались: ліквідація поміщицького землеволодіння, запровадження 8-ми годинного робочого дня, демократичні права та свободи, надання національним меншинам національно — персональної автономії, скасування смертної кари тощо. Значний вплив на державне будівництво України мали зовнішньо політичні чинники. У грудні 1918 р. радянська Росія оголосила війну УНР. Завдяки підтримки більшовиків в Харкові було проголошено про встановлення радянського уряду УНР. 9 (22) січня 1918 р. Центральна Рада проголосила IV-й Універсал, який проголошував УНР незалежною самостійною державою. </vt:lpstr>
      <vt:lpstr>Нерішучість та непослідовність Центральної Ради у внутрішній та зовнішній політиці призвели до того що на весні 1918 р. Україна стала ареною складних політичних подій. Економічна та політична криза, що охопила УНР на весні 1918 р., підштовхнули несоціалістичні сили України здійснити 29 квітня державний переворот. Очолив державний переворот почесний отаман Вільного козацтва генерал Павло Петрович Скоропадський (1873-1945 рр.). Було проголошено утворення Української держави. </vt:lpstr>
      <vt:lpstr> За доби Гетьманату забезпечено економічне піднесення України, досягнуто помітних зрушень в галузі культури та освіти. У листопаді 1918 р. відкрито Українську Академію Наук, президентом якої став Володимир Іванович Вернадський (1863-1945 рр.). Влітку 1918 р. утворено Українську автокефальну православну церкву на чолі з митрополитом Василем Костянтиновичем Липківським (1864— 1937 рр.). Незважаючи на помітні позитивні зрушення в суспільному та економічному житті України П. Скоропадському не вдалося надовго втримати владу. 13 листопада 1918 р. на таємному засіданні Українського національного союзу розглядалося питання про збройний виступ проти П. Скоропадського. Було вирішено не поспішати з відновленням народної Республіки, а визначити оптимальну форму державного правління після перемоги повстання. Для керівництва виступом обрали тимчасовий верховний орган УНР — Директорію — у складі В. Винниченка (голова), С. Петлюри, Ф. Швеця, о. андріївського, А. Макаренка. </vt:lpstr>
      <vt:lpstr>Зумовлені Першою світовою війною революційні процеси призвели до падіння Австро-Угорської імперії. Українські посли австрійського парламенту, депутати галицького й буковинського сеймів, лідери політичних партій і греко-католицького духовенства 18 жовтня 1918 р. утворили у Львові Українську Національну Раду. Нове представницьке утворення одразу поставило питання про об'єднання західноукраїнських земель в одне ціле і проголошення Української держави. В ніч з 31 жовтня на 1 листопада майже 1,5 тис. українських вояків на чолі з сотником Українського Січового стрілецтва Д. Вітовським оволоділи головними позиціями у Львові, взяли під контроль ратушу та інші державні установи і встановили свою владу в місті. </vt:lpstr>
      <vt:lpstr>Загальновизнане право народів на самовизначення дало шанс західним українцям на розбудову власної державності. 11 листопада було утворено виконавчий орган влади — Державний секретаріат на чолі з К. Левицьким, а вже через два дні було затверджено конституційні основи новоствореної держави — вона отримала назву Західно-Українська Народна Республіка. Уряди ЗУНР і Директорії, намагаючись взаємно зміцнити позиції та реалізувати на практиці споконвічні мрії українців, 1 грудня 1918 р. у Фастові уклали попередню угоду про об'єднання ЗУНР (Галичина, Буковина, Закарпаття) та УНР (Наддніпрянська Україна). Урочисте проголошення Акта з'єднання відбулося 22 січня 1919 р. в Києві. </vt:lpstr>
      <vt:lpstr>На жаль, Акт злуки мав декларативний, символічний характер. Сторони, що об'єднувалися, не мали достатньої кількості державотворчих сил, щоб вистояти в складних тогочасних умовах.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4</cp:revision>
  <dcterms:created xsi:type="dcterms:W3CDTF">2013-12-15T21:07:38Z</dcterms:created>
  <dcterms:modified xsi:type="dcterms:W3CDTF">2013-12-15T21:30:50Z</dcterms:modified>
</cp:coreProperties>
</file>