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5" r:id="rId4"/>
    <p:sldId id="266" r:id="rId5"/>
    <p:sldId id="264" r:id="rId6"/>
    <p:sldId id="263" r:id="rId7"/>
    <p:sldId id="262" r:id="rId8"/>
    <p:sldId id="268" r:id="rId9"/>
    <p:sldId id="267" r:id="rId10"/>
    <p:sldId id="26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3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18746" y="0"/>
            <a:ext cx="8915399" cy="2262781"/>
          </a:xfrm>
        </p:spPr>
        <p:txBody>
          <a:bodyPr>
            <a:normAutofit/>
          </a:bodyPr>
          <a:lstStyle/>
          <a:p>
            <a:r>
              <a:rPr lang="ru-RU" sz="7200" b="1" dirty="0" err="1" smtClean="0">
                <a:solidFill>
                  <a:schemeClr val="tx1"/>
                </a:solidFill>
              </a:rPr>
              <a:t>Кримська</a:t>
            </a:r>
            <a:r>
              <a:rPr lang="ru-RU" sz="7200" b="1" dirty="0" smtClean="0">
                <a:solidFill>
                  <a:schemeClr val="tx1"/>
                </a:solidFill>
              </a:rPr>
              <a:t> </a:t>
            </a:r>
            <a:r>
              <a:rPr lang="uk-UA" sz="7200" b="1" dirty="0" smtClean="0">
                <a:solidFill>
                  <a:schemeClr val="tx1"/>
                </a:solidFill>
              </a:rPr>
              <a:t>Війна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703733" y="4777378"/>
            <a:ext cx="3488267" cy="2080621"/>
          </a:xfrm>
        </p:spPr>
        <p:txBody>
          <a:bodyPr>
            <a:normAutofit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r>
              <a:rPr lang="uk-UA" b="1" dirty="0" smtClean="0">
                <a:solidFill>
                  <a:schemeClr val="tx1"/>
                </a:solidFill>
              </a:rPr>
              <a:t>Музиченко Влад, 21 група 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266" y="2619375"/>
            <a:ext cx="7315200" cy="4238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80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          Результати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      Після того, як Пруссія нанесла поразки Австрії і Франції, Росія вирішила розірвати угоду 1856. Тому у 1871 році В Лондоні буда скликана конференція, за якою :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1) Росія отримала право мати військовий флот на Чорному морі.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2) Росія також отримала право будувати військові укріплення  на Чорноморському узбережжі.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 У результаті цієї дипломатичної перемоги Росія значно активізувала свою зовнішню політику на Балканах.</a:t>
            </a:r>
          </a:p>
        </p:txBody>
      </p:sp>
    </p:spTree>
    <p:extLst>
      <p:ext uri="{BB962C8B-B14F-4D97-AF65-F5344CB8AC3E}">
        <p14:creationId xmlns:p14="http://schemas.microsoft.com/office/powerpoint/2010/main" val="3208746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Autofit/>
          </a:bodyPr>
          <a:lstStyle/>
          <a:p>
            <a:r>
              <a:rPr lang="uk-UA" sz="7200" dirty="0" smtClean="0">
                <a:solidFill>
                  <a:schemeClr val="tx1"/>
                </a:solidFill>
              </a:rPr>
              <a:t>        </a:t>
            </a:r>
            <a:r>
              <a:rPr lang="uk-UA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Війни</a:t>
            </a:r>
            <a:br>
              <a:rPr lang="uk-UA" sz="7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r>
              <a:rPr lang="uk-UA" dirty="0" smtClean="0"/>
              <a:t>    </a:t>
            </a: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 </a:t>
            </a:r>
            <a:r>
              <a:rPr lang="uk-UA" sz="2000" b="1" dirty="0" smtClean="0">
                <a:solidFill>
                  <a:schemeClr val="tx1"/>
                </a:solidFill>
              </a:rPr>
              <a:t>1) </a:t>
            </a:r>
            <a:r>
              <a:rPr lang="ru-RU" sz="2000" b="1" dirty="0" err="1">
                <a:solidFill>
                  <a:schemeClr val="tx1"/>
                </a:solidFill>
              </a:rPr>
              <a:t>Загострення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політичних</a:t>
            </a:r>
            <a:r>
              <a:rPr lang="ru-RU" sz="2000" b="1" dirty="0">
                <a:solidFill>
                  <a:schemeClr val="tx1"/>
                </a:solidFill>
              </a:rPr>
              <a:t> і </a:t>
            </a:r>
            <a:r>
              <a:rPr lang="ru-RU" sz="2000" b="1" dirty="0" err="1">
                <a:solidFill>
                  <a:schemeClr val="tx1"/>
                </a:solidFill>
              </a:rPr>
              <a:t>економічних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суперечностей</a:t>
            </a:r>
            <a:r>
              <a:rPr lang="ru-RU" sz="2000" b="1" dirty="0">
                <a:solidFill>
                  <a:schemeClr val="tx1"/>
                </a:solidFill>
              </a:rPr>
              <a:t> на </a:t>
            </a:r>
            <a:r>
              <a:rPr lang="ru-RU" sz="2000" b="1" dirty="0" err="1">
                <a:solidFill>
                  <a:schemeClr val="tx1"/>
                </a:solidFill>
              </a:rPr>
              <a:t>Близькому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>
                <a:solidFill>
                  <a:schemeClr val="tx1"/>
                </a:solidFill>
              </a:rPr>
              <a:t>Сході</a:t>
            </a:r>
            <a:r>
              <a:rPr lang="ru-RU" sz="2000" b="1" dirty="0">
                <a:solidFill>
                  <a:schemeClr val="tx1"/>
                </a:solidFill>
              </a:rPr>
              <a:t> та на Балканах </a:t>
            </a:r>
            <a:r>
              <a:rPr lang="ru-RU" sz="2000" b="1" dirty="0" err="1">
                <a:solidFill>
                  <a:schemeClr val="tx1"/>
                </a:solidFill>
              </a:rPr>
              <a:t>між</a:t>
            </a:r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Росією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Англією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Австрією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Францією</a:t>
            </a:r>
            <a:r>
              <a:rPr lang="ru-RU" sz="2000" b="1" dirty="0" smtClean="0">
                <a:solidFill>
                  <a:schemeClr val="tx1"/>
                </a:solidFill>
              </a:rPr>
              <a:t>, </a:t>
            </a:r>
            <a:r>
              <a:rPr lang="ru-RU" sz="2000" b="1" dirty="0" err="1" smtClean="0">
                <a:solidFill>
                  <a:schemeClr val="tx1"/>
                </a:solidFill>
              </a:rPr>
              <a:t>Туреччиною</a:t>
            </a:r>
            <a:r>
              <a:rPr lang="ru-RU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     2)</a:t>
            </a:r>
            <a:r>
              <a:rPr lang="uk-UA" sz="2000" b="1" dirty="0">
                <a:solidFill>
                  <a:schemeClr val="tx1"/>
                </a:solidFill>
              </a:rPr>
              <a:t> Росія захотіла забезпечити вихід із Чорного моря в Середземне море, встановити контроль над протоками Босфор та </a:t>
            </a:r>
            <a:r>
              <a:rPr lang="uk-UA" sz="2000" b="1" dirty="0" err="1" smtClean="0">
                <a:solidFill>
                  <a:schemeClr val="tx1"/>
                </a:solidFill>
              </a:rPr>
              <a:t>Дарданели</a:t>
            </a:r>
            <a:r>
              <a:rPr lang="uk-UA" sz="2000" b="1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000" b="1" dirty="0">
                <a:solidFill>
                  <a:schemeClr val="tx1"/>
                </a:solidFill>
              </a:rPr>
              <a:t> </a:t>
            </a:r>
            <a:r>
              <a:rPr lang="uk-UA" sz="2000" b="1" dirty="0" smtClean="0">
                <a:solidFill>
                  <a:schemeClr val="tx1"/>
                </a:solidFill>
              </a:rPr>
              <a:t>     </a:t>
            </a:r>
            <a:endParaRPr lang="ru-RU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24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uk-UA" sz="6000" b="1" dirty="0" smtClean="0">
                <a:solidFill>
                  <a:schemeClr val="tx1"/>
                </a:solidFill>
              </a:rPr>
              <a:t>         </a:t>
            </a:r>
            <a:r>
              <a:rPr lang="uk-UA" sz="7200" b="1" dirty="0" smtClean="0">
                <a:solidFill>
                  <a:schemeClr val="tx1"/>
                </a:solidFill>
              </a:rPr>
              <a:t>Привід до війни </a:t>
            </a:r>
            <a:endParaRPr lang="ru-RU" sz="60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</a:t>
            </a:r>
            <a:r>
              <a:rPr lang="uk-UA" sz="2400" b="1" dirty="0" smtClean="0">
                <a:solidFill>
                  <a:schemeClr val="tx1"/>
                </a:solidFill>
              </a:rPr>
              <a:t>1)Конфлікт </a:t>
            </a:r>
            <a:r>
              <a:rPr lang="uk-UA" sz="2400" b="1" dirty="0">
                <a:solidFill>
                  <a:schemeClr val="tx1"/>
                </a:solidFill>
              </a:rPr>
              <a:t>між православною і католицькою церквами за право контролю над святими для християн місцями в </a:t>
            </a:r>
            <a:r>
              <a:rPr lang="uk-UA" sz="2400" b="1" dirty="0" smtClean="0">
                <a:solidFill>
                  <a:schemeClr val="tx1"/>
                </a:solidFill>
              </a:rPr>
              <a:t>Палестині.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</a:t>
            </a:r>
            <a:endParaRPr lang="ru-RU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393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Мета, яку ставили для себе держави </a:t>
            </a:r>
            <a:endParaRPr lang="ru-RU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Росія - </a:t>
            </a:r>
            <a:r>
              <a:rPr lang="ru-RU" sz="2800" dirty="0">
                <a:solidFill>
                  <a:schemeClr val="tx1"/>
                </a:solidFill>
              </a:rPr>
              <a:t>перегляд режиму черноморских </a:t>
            </a:r>
            <a:r>
              <a:rPr lang="ru-RU" sz="2800" dirty="0" err="1">
                <a:solidFill>
                  <a:schemeClr val="tx1"/>
                </a:solidFill>
              </a:rPr>
              <a:t>проливів</a:t>
            </a:r>
            <a:r>
              <a:rPr lang="ru-RU" sz="2800" dirty="0">
                <a:solidFill>
                  <a:schemeClr val="tx1"/>
                </a:solidFill>
              </a:rPr>
              <a:t>; </a:t>
            </a:r>
            <a:r>
              <a:rPr lang="ru-RU" sz="2800" dirty="0" err="1">
                <a:solidFill>
                  <a:schemeClr val="tx1"/>
                </a:solidFill>
              </a:rPr>
              <a:t>посилення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впливу</a:t>
            </a:r>
            <a:r>
              <a:rPr lang="ru-RU" sz="2800" dirty="0">
                <a:solidFill>
                  <a:schemeClr val="tx1"/>
                </a:solidFill>
              </a:rPr>
              <a:t> на Балканскому </a:t>
            </a:r>
            <a:r>
              <a:rPr lang="ru-RU" sz="2800" dirty="0" err="1" smtClean="0">
                <a:solidFill>
                  <a:schemeClr val="tx1"/>
                </a:solidFill>
              </a:rPr>
              <a:t>пів-острові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b="1" dirty="0" err="1" smtClean="0">
                <a:solidFill>
                  <a:schemeClr val="tx1"/>
                </a:solidFill>
              </a:rPr>
              <a:t>Турція</a:t>
            </a:r>
            <a:r>
              <a:rPr lang="uk-UA" sz="2800" b="1" dirty="0" smtClean="0">
                <a:solidFill>
                  <a:schemeClr val="tx1"/>
                </a:solidFill>
              </a:rPr>
              <a:t> - </a:t>
            </a:r>
            <a:r>
              <a:rPr lang="ru-RU" sz="2800" dirty="0" err="1">
                <a:solidFill>
                  <a:schemeClr val="tx1"/>
                </a:solidFill>
              </a:rPr>
              <a:t>ослаблення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Росії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повернення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Криму</a:t>
            </a:r>
            <a:r>
              <a:rPr lang="ru-RU" sz="2800" dirty="0">
                <a:solidFill>
                  <a:schemeClr val="tx1"/>
                </a:solidFill>
              </a:rPr>
              <a:t>  і </a:t>
            </a:r>
            <a:r>
              <a:rPr lang="ru-RU" sz="2800" dirty="0" err="1">
                <a:solidFill>
                  <a:schemeClr val="tx1"/>
                </a:solidFill>
              </a:rPr>
              <a:t>Закавказзя</a:t>
            </a:r>
            <a:r>
              <a:rPr lang="ru-RU" sz="28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Франц</a:t>
            </a:r>
            <a:r>
              <a:rPr lang="uk-UA" sz="2800" b="1" dirty="0" err="1" smtClean="0">
                <a:solidFill>
                  <a:schemeClr val="tx1"/>
                </a:solidFill>
              </a:rPr>
              <a:t>ія</a:t>
            </a:r>
            <a:r>
              <a:rPr lang="uk-UA" sz="2800" b="1" dirty="0" smtClean="0">
                <a:solidFill>
                  <a:schemeClr val="tx1"/>
                </a:solidFill>
              </a:rPr>
              <a:t> і Англія -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ослаблення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Росії</a:t>
            </a:r>
            <a:r>
              <a:rPr lang="ru-RU" sz="2800" dirty="0">
                <a:solidFill>
                  <a:schemeClr val="tx1"/>
                </a:solidFill>
              </a:rPr>
              <a:t>, </a:t>
            </a:r>
            <a:r>
              <a:rPr lang="ru-RU" sz="2800" dirty="0" err="1">
                <a:solidFill>
                  <a:schemeClr val="tx1"/>
                </a:solidFill>
              </a:rPr>
              <a:t>поширення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економічного</a:t>
            </a:r>
            <a:r>
              <a:rPr lang="ru-RU" sz="2800" dirty="0">
                <a:solidFill>
                  <a:schemeClr val="tx1"/>
                </a:solidFill>
              </a:rPr>
              <a:t> і </a:t>
            </a:r>
            <a:r>
              <a:rPr lang="ru-RU" sz="2800" dirty="0" err="1">
                <a:solidFill>
                  <a:schemeClr val="tx1"/>
                </a:solidFill>
              </a:rPr>
              <a:t>політичного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впливу</a:t>
            </a:r>
            <a:r>
              <a:rPr lang="ru-RU" sz="2800" dirty="0">
                <a:solidFill>
                  <a:schemeClr val="tx1"/>
                </a:solidFill>
              </a:rPr>
              <a:t> на </a:t>
            </a:r>
            <a:r>
              <a:rPr lang="ru-RU" sz="2800" dirty="0" err="1">
                <a:solidFill>
                  <a:schemeClr val="tx1"/>
                </a:solidFill>
              </a:rPr>
              <a:t>Близькому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Сході</a:t>
            </a:r>
            <a:r>
              <a:rPr lang="ru-RU" sz="2800" dirty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990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</a:rPr>
              <a:t>         </a:t>
            </a:r>
            <a:r>
              <a:rPr lang="ru-RU" sz="7200" b="1" dirty="0" smtClean="0">
                <a:solidFill>
                  <a:schemeClr val="tx1"/>
                </a:solidFill>
              </a:rPr>
              <a:t>Х</a:t>
            </a:r>
            <a:r>
              <a:rPr lang="uk-UA" sz="7200" b="1" dirty="0" smtClean="0">
                <a:solidFill>
                  <a:schemeClr val="tx1"/>
                </a:solidFill>
              </a:rPr>
              <a:t>ід війни 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ru-RU" sz="2800" dirty="0">
                <a:solidFill>
                  <a:schemeClr val="tx1"/>
                </a:solidFill>
              </a:rPr>
              <a:t>I </a:t>
            </a:r>
            <a:r>
              <a:rPr lang="ru-RU" sz="2800" dirty="0" err="1">
                <a:solidFill>
                  <a:schemeClr val="tx1"/>
                </a:solidFill>
              </a:rPr>
              <a:t>етап</a:t>
            </a:r>
            <a:r>
              <a:rPr lang="ru-RU" sz="2800" dirty="0">
                <a:solidFill>
                  <a:schemeClr val="tx1"/>
                </a:solidFill>
              </a:rPr>
              <a:t>: </a:t>
            </a:r>
            <a:r>
              <a:rPr lang="ru-RU" sz="2800" dirty="0" err="1">
                <a:solidFill>
                  <a:schemeClr val="tx1"/>
                </a:solidFill>
              </a:rPr>
              <a:t>жовтень</a:t>
            </a:r>
            <a:r>
              <a:rPr lang="ru-RU" sz="2800" dirty="0">
                <a:solidFill>
                  <a:schemeClr val="tx1"/>
                </a:solidFill>
              </a:rPr>
              <a:t> 1853 - </a:t>
            </a:r>
            <a:r>
              <a:rPr lang="ru-RU" sz="2800" dirty="0" err="1">
                <a:solidFill>
                  <a:schemeClr val="tx1"/>
                </a:solidFill>
              </a:rPr>
              <a:t>квітень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1854р.р. </a:t>
            </a:r>
            <a:endParaRPr lang="ru-RU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 smtClean="0">
                <a:solidFill>
                  <a:schemeClr val="tx1"/>
                </a:solidFill>
              </a:rPr>
              <a:t>Суперником</a:t>
            </a:r>
            <a:r>
              <a:rPr lang="ru-RU" sz="2800" dirty="0" smtClean="0">
                <a:solidFill>
                  <a:schemeClr val="tx1"/>
                </a:solidFill>
              </a:rPr>
              <a:t>  </a:t>
            </a:r>
            <a:r>
              <a:rPr lang="ru-RU" sz="2800" dirty="0" err="1">
                <a:solidFill>
                  <a:schemeClr val="tx1"/>
                </a:solidFill>
              </a:rPr>
              <a:t>Росії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була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err="1">
                <a:solidFill>
                  <a:schemeClr val="tx1"/>
                </a:solidFill>
              </a:rPr>
              <a:t>Туреччина</a:t>
            </a:r>
            <a:r>
              <a:rPr lang="ru-RU" sz="2800" dirty="0">
                <a:solidFill>
                  <a:schemeClr val="tx1"/>
                </a:solidFill>
              </a:rPr>
              <a:t>, а </a:t>
            </a:r>
            <a:r>
              <a:rPr lang="ru-RU" sz="2800" dirty="0" err="1" smtClean="0">
                <a:solidFill>
                  <a:schemeClr val="tx1"/>
                </a:solidFill>
              </a:rPr>
              <a:t>воєнні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 err="1" smtClean="0">
                <a:solidFill>
                  <a:schemeClr val="tx1"/>
                </a:solidFill>
              </a:rPr>
              <a:t>дії</a:t>
            </a:r>
            <a:r>
              <a:rPr lang="ru-RU" sz="2800" dirty="0" smtClean="0">
                <a:solidFill>
                  <a:schemeClr val="tx1"/>
                </a:solidFill>
              </a:rPr>
              <a:t> </a:t>
            </a:r>
            <a:r>
              <a:rPr lang="ru-RU" sz="2800" dirty="0">
                <a:solidFill>
                  <a:schemeClr val="tx1"/>
                </a:solidFill>
              </a:rPr>
              <a:t>проходили на </a:t>
            </a:r>
            <a:r>
              <a:rPr lang="ru-RU" sz="2800" dirty="0" err="1">
                <a:solidFill>
                  <a:schemeClr val="tx1"/>
                </a:solidFill>
              </a:rPr>
              <a:t>Дунайському</a:t>
            </a:r>
            <a:r>
              <a:rPr lang="ru-RU" sz="2800" dirty="0">
                <a:solidFill>
                  <a:schemeClr val="tx1"/>
                </a:solidFill>
              </a:rPr>
              <a:t> </a:t>
            </a:r>
            <a:r>
              <a:rPr lang="ru-RU" sz="2800" dirty="0" smtClean="0">
                <a:solidFill>
                  <a:schemeClr val="tx1"/>
                </a:solidFill>
              </a:rPr>
              <a:t>і </a:t>
            </a:r>
            <a:r>
              <a:rPr lang="ru-RU" sz="2800" dirty="0" err="1" smtClean="0">
                <a:solidFill>
                  <a:schemeClr val="tx1"/>
                </a:solidFill>
              </a:rPr>
              <a:t>Кавказському</a:t>
            </a:r>
            <a:r>
              <a:rPr lang="ru-RU" sz="2800" dirty="0" smtClean="0">
                <a:solidFill>
                  <a:schemeClr val="tx1"/>
                </a:solidFill>
              </a:rPr>
              <a:t> фронтах. </a:t>
            </a:r>
          </a:p>
          <a:p>
            <a:pPr marL="0" indent="0">
              <a:buNone/>
            </a:pPr>
            <a:r>
              <a:rPr lang="uk-UA" sz="2800" dirty="0">
                <a:solidFill>
                  <a:schemeClr val="tx1"/>
                </a:solidFill>
              </a:rPr>
              <a:t> </a:t>
            </a:r>
            <a:r>
              <a:rPr lang="uk-UA" sz="2800" dirty="0" smtClean="0">
                <a:solidFill>
                  <a:schemeClr val="tx1"/>
                </a:solidFill>
              </a:rPr>
              <a:t>   В цей час відбулася </a:t>
            </a:r>
            <a:r>
              <a:rPr lang="uk-UA" sz="2800" b="1" dirty="0" smtClean="0">
                <a:solidFill>
                  <a:schemeClr val="tx1"/>
                </a:solidFill>
              </a:rPr>
              <a:t>СИНОПСЬКА БИТВА </a:t>
            </a:r>
            <a:r>
              <a:rPr lang="uk-UA" sz="2800" dirty="0" smtClean="0">
                <a:solidFill>
                  <a:schemeClr val="tx1"/>
                </a:solidFill>
              </a:rPr>
              <a:t>під керівництвом П.С. </a:t>
            </a:r>
            <a:r>
              <a:rPr lang="uk-UA" sz="2800" dirty="0" err="1" smtClean="0">
                <a:solidFill>
                  <a:schemeClr val="tx1"/>
                </a:solidFill>
              </a:rPr>
              <a:t>Нахимова</a:t>
            </a:r>
            <a:r>
              <a:rPr lang="uk-UA" sz="2800" dirty="0" smtClean="0">
                <a:solidFill>
                  <a:schemeClr val="tx1"/>
                </a:solidFill>
              </a:rPr>
              <a:t>. </a:t>
            </a:r>
            <a:endParaRPr lang="ru-RU" sz="2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  </a:t>
            </a:r>
            <a:endParaRPr lang="ru-RU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7906" y="-966"/>
            <a:ext cx="10136188" cy="685896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906" y="1672"/>
            <a:ext cx="10136188" cy="6856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625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uk-UA" sz="7200" b="1" dirty="0" smtClean="0">
                <a:solidFill>
                  <a:schemeClr val="tx1"/>
                </a:solidFill>
              </a:rPr>
              <a:t>              Хід війни</a:t>
            </a:r>
            <a:endParaRPr lang="ru-RU" sz="72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en-US" sz="2800" b="1" dirty="0">
                <a:solidFill>
                  <a:schemeClr val="tx1"/>
                </a:solidFill>
              </a:rPr>
              <a:t>II </a:t>
            </a:r>
            <a:r>
              <a:rPr lang="uk-UA" sz="2800" b="1" dirty="0">
                <a:solidFill>
                  <a:schemeClr val="tx1"/>
                </a:solidFill>
              </a:rPr>
              <a:t>етап: квітень 1854 - лютий 1856 рр.: </a:t>
            </a:r>
            <a:endParaRPr lang="uk-UA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Проти </a:t>
            </a:r>
            <a:r>
              <a:rPr lang="uk-UA" sz="2800" b="1" dirty="0">
                <a:solidFill>
                  <a:schemeClr val="tx1"/>
                </a:solidFill>
              </a:rPr>
              <a:t>Росії об'єдналися Туреччина, Франція, Англія і Сардинія.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891" y="1761067"/>
            <a:ext cx="8714112" cy="5096933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 rot="16741559">
            <a:off x="9884835" y="4428065"/>
            <a:ext cx="457200" cy="220134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20437732">
            <a:off x="1762203" y="5086828"/>
            <a:ext cx="355600" cy="20182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право 6"/>
          <p:cNvSpPr/>
          <p:nvPr/>
        </p:nvSpPr>
        <p:spPr>
          <a:xfrm rot="9536582">
            <a:off x="4445000" y="2861734"/>
            <a:ext cx="516467" cy="211667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>
            <a:off x="2777067" y="2192867"/>
            <a:ext cx="177800" cy="448733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1309114" y="4134228"/>
            <a:ext cx="381000" cy="175305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>
            <a:off x="1543891" y="4374378"/>
            <a:ext cx="527395" cy="279400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24244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tx1"/>
                </a:solidFill>
              </a:rPr>
              <a:t>             Хід Війни 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IIІ </a:t>
            </a:r>
            <a:r>
              <a:rPr lang="ru-RU" sz="2800" b="1" dirty="0" err="1">
                <a:solidFill>
                  <a:schemeClr val="tx1"/>
                </a:solidFill>
              </a:rPr>
              <a:t>етап</a:t>
            </a:r>
            <a:r>
              <a:rPr lang="ru-RU" sz="2800" b="1" dirty="0">
                <a:solidFill>
                  <a:schemeClr val="tx1"/>
                </a:solidFill>
              </a:rPr>
              <a:t>: </a:t>
            </a:r>
            <a:r>
              <a:rPr lang="ru-RU" sz="2800" b="1" dirty="0" err="1">
                <a:solidFill>
                  <a:schemeClr val="tx1"/>
                </a:solidFill>
              </a:rPr>
              <a:t>квітень</a:t>
            </a:r>
            <a:r>
              <a:rPr lang="ru-RU" sz="2800" b="1" dirty="0">
                <a:solidFill>
                  <a:schemeClr val="tx1"/>
                </a:solidFill>
              </a:rPr>
              <a:t> 1854 - </a:t>
            </a:r>
            <a:r>
              <a:rPr lang="ru-RU" sz="2800" b="1" dirty="0" err="1">
                <a:solidFill>
                  <a:schemeClr val="tx1"/>
                </a:solidFill>
              </a:rPr>
              <a:t>лютий</a:t>
            </a:r>
            <a:r>
              <a:rPr lang="ru-RU" sz="2800" b="1" dirty="0">
                <a:solidFill>
                  <a:schemeClr val="tx1"/>
                </a:solidFill>
              </a:rPr>
              <a:t> 1856 </a:t>
            </a:r>
            <a:r>
              <a:rPr lang="ru-RU" sz="2800" b="1" dirty="0" err="1" smtClean="0">
                <a:solidFill>
                  <a:schemeClr val="tx1"/>
                </a:solidFill>
              </a:rPr>
              <a:t>рр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Вересень</a:t>
            </a:r>
            <a:r>
              <a:rPr lang="ru-RU" sz="2800" b="1" dirty="0">
                <a:solidFill>
                  <a:schemeClr val="tx1"/>
                </a:solidFill>
              </a:rPr>
              <a:t> 1854р. </a:t>
            </a:r>
            <a:r>
              <a:rPr lang="ru-RU" sz="2800" b="1" dirty="0" err="1">
                <a:solidFill>
                  <a:schemeClr val="tx1"/>
                </a:solidFill>
              </a:rPr>
              <a:t>армія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союзніков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висадилася</a:t>
            </a:r>
            <a:r>
              <a:rPr lang="ru-RU" sz="2800" b="1" dirty="0">
                <a:solidFill>
                  <a:schemeClr val="tx1"/>
                </a:solidFill>
              </a:rPr>
              <a:t> в </a:t>
            </a:r>
            <a:r>
              <a:rPr lang="ru-RU" sz="2800" b="1" dirty="0" err="1">
                <a:solidFill>
                  <a:schemeClr val="tx1"/>
                </a:solidFill>
              </a:rPr>
              <a:t>Криму</a:t>
            </a:r>
            <a:r>
              <a:rPr lang="ru-RU" sz="2800" b="1" dirty="0">
                <a:solidFill>
                  <a:schemeClr val="tx1"/>
                </a:solidFill>
              </a:rPr>
              <a:t> в </a:t>
            </a:r>
            <a:r>
              <a:rPr lang="ru-RU" sz="2800" b="1" dirty="0" err="1">
                <a:solidFill>
                  <a:schemeClr val="tx1"/>
                </a:solidFill>
              </a:rPr>
              <a:t>районі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 smtClean="0">
                <a:solidFill>
                  <a:schemeClr val="tx1"/>
                </a:solidFill>
              </a:rPr>
              <a:t>Євпаторії</a:t>
            </a:r>
            <a:r>
              <a:rPr lang="ru-RU" sz="2800" b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uk-UA" sz="2800" b="1" dirty="0" smtClean="0">
                <a:solidFill>
                  <a:schemeClr val="tx1"/>
                </a:solidFill>
              </a:rPr>
              <a:t>  </a:t>
            </a:r>
            <a:r>
              <a:rPr lang="ru-RU" sz="2800" b="1" dirty="0">
                <a:solidFill>
                  <a:schemeClr val="tx1"/>
                </a:solidFill>
              </a:rPr>
              <a:t>Битва на </a:t>
            </a:r>
            <a:r>
              <a:rPr lang="ru-RU" sz="2800" b="1" dirty="0" err="1">
                <a:solidFill>
                  <a:schemeClr val="tx1"/>
                </a:solidFill>
              </a:rPr>
              <a:t>річці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Альті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головнокомандувач</a:t>
            </a:r>
            <a:r>
              <a:rPr lang="ru-RU" sz="2800" b="1" dirty="0">
                <a:solidFill>
                  <a:schemeClr val="tx1"/>
                </a:solidFill>
              </a:rPr>
              <a:t> князь А. С. </a:t>
            </a:r>
            <a:r>
              <a:rPr lang="ru-RU" sz="2800" b="1" dirty="0" smtClean="0">
                <a:solidFill>
                  <a:schemeClr val="tx1"/>
                </a:solidFill>
              </a:rPr>
              <a:t>Меншиков.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  </a:t>
            </a:r>
            <a:r>
              <a:rPr lang="uk-UA" sz="2800" b="1" dirty="0" err="1">
                <a:solidFill>
                  <a:schemeClr val="tx1"/>
                </a:solidFill>
              </a:rPr>
              <a:t>Инкерманський</a:t>
            </a: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бій</a:t>
            </a: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  Битва під Балаклавою</a:t>
            </a:r>
            <a:endParaRPr lang="ru-RU" sz="2800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uk-UA" sz="2800" b="1" dirty="0">
                <a:solidFill>
                  <a:schemeClr val="tx1"/>
                </a:solidFill>
              </a:rPr>
              <a:t> </a:t>
            </a:r>
            <a:r>
              <a:rPr lang="uk-UA" sz="2800" b="1" dirty="0" smtClean="0">
                <a:solidFill>
                  <a:schemeClr val="tx1"/>
                </a:solidFill>
              </a:rPr>
              <a:t> 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166" y="0"/>
            <a:ext cx="9635068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166" y="0"/>
            <a:ext cx="9694336" cy="68251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5166" y="-16446"/>
            <a:ext cx="96943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135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0890"/>
          </a:xfrm>
        </p:spPr>
        <p:txBody>
          <a:bodyPr>
            <a:normAutofit/>
          </a:bodyPr>
          <a:lstStyle/>
          <a:p>
            <a:r>
              <a:rPr lang="uk-UA" sz="6600" b="1" dirty="0" smtClean="0">
                <a:solidFill>
                  <a:schemeClr val="tx1"/>
                </a:solidFill>
              </a:rPr>
              <a:t>           Результати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80890"/>
            <a:ext cx="12192000" cy="5577110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  <a:r>
              <a:rPr lang="uk-UA" dirty="0" smtClean="0"/>
              <a:t>  </a:t>
            </a:r>
            <a:r>
              <a:rPr lang="ru-RU" sz="2800" b="1" dirty="0">
                <a:solidFill>
                  <a:schemeClr val="tx1"/>
                </a:solidFill>
              </a:rPr>
              <a:t>349 </a:t>
            </a:r>
            <a:r>
              <a:rPr lang="ru-RU" sz="2800" b="1" dirty="0" err="1">
                <a:solidFill>
                  <a:schemeClr val="tx1"/>
                </a:solidFill>
              </a:rPr>
              <a:t>днів</a:t>
            </a:r>
            <a:r>
              <a:rPr lang="ru-RU" sz="2800" b="1" dirty="0">
                <a:solidFill>
                  <a:schemeClr val="tx1"/>
                </a:solidFill>
              </a:rPr>
              <a:t> оборони, 11 </a:t>
            </a:r>
            <a:r>
              <a:rPr lang="ru-RU" sz="2800" b="1" dirty="0" err="1">
                <a:solidFill>
                  <a:schemeClr val="tx1"/>
                </a:solidFill>
              </a:rPr>
              <a:t>місяців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безперервних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боїв</a:t>
            </a:r>
            <a:r>
              <a:rPr lang="ru-RU" sz="2800" b="1" dirty="0">
                <a:solidFill>
                  <a:schemeClr val="tx1"/>
                </a:solidFill>
              </a:rPr>
              <a:t>, з </a:t>
            </a:r>
            <a:r>
              <a:rPr lang="ru-RU" sz="2800" b="1" dirty="0" err="1">
                <a:solidFill>
                  <a:schemeClr val="tx1"/>
                </a:solidFill>
              </a:rPr>
              <a:t>вересня</a:t>
            </a:r>
            <a:r>
              <a:rPr lang="ru-RU" sz="2800" b="1" dirty="0">
                <a:solidFill>
                  <a:schemeClr val="tx1"/>
                </a:solidFill>
              </a:rPr>
              <a:t> 1854 по </a:t>
            </a:r>
            <a:r>
              <a:rPr lang="ru-RU" sz="2800" b="1" dirty="0" err="1">
                <a:solidFill>
                  <a:schemeClr val="tx1"/>
                </a:solidFill>
              </a:rPr>
              <a:t>серпень</a:t>
            </a:r>
            <a:r>
              <a:rPr lang="ru-RU" sz="2800" b="1" dirty="0">
                <a:solidFill>
                  <a:schemeClr val="tx1"/>
                </a:solidFill>
              </a:rPr>
              <a:t> 1855гг.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9775" y="1280890"/>
            <a:ext cx="8454662" cy="557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991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60866" y="0"/>
            <a:ext cx="12192000" cy="1280890"/>
          </a:xfrm>
        </p:spPr>
        <p:txBody>
          <a:bodyPr>
            <a:normAutofit fontScale="90000"/>
          </a:bodyPr>
          <a:lstStyle/>
          <a:p>
            <a:r>
              <a:rPr lang="uk-UA" sz="6600" b="1" dirty="0" smtClean="0">
                <a:solidFill>
                  <a:schemeClr val="tx1"/>
                </a:solidFill>
              </a:rPr>
              <a:t>              Результати</a:t>
            </a:r>
            <a:br>
              <a:rPr lang="uk-UA" sz="6600" b="1" dirty="0" smtClean="0">
                <a:solidFill>
                  <a:schemeClr val="tx1"/>
                </a:solidFill>
              </a:rPr>
            </a:br>
            <a:r>
              <a:rPr lang="uk-UA" sz="6600" b="1" dirty="0">
                <a:solidFill>
                  <a:schemeClr val="tx1"/>
                </a:solidFill>
              </a:rPr>
              <a:t/>
            </a:r>
            <a:br>
              <a:rPr lang="uk-UA" sz="6600" b="1" dirty="0">
                <a:solidFill>
                  <a:schemeClr val="tx1"/>
                </a:solidFill>
              </a:rPr>
            </a:br>
            <a:r>
              <a:rPr lang="uk-UA" sz="6600" b="1" dirty="0" smtClean="0">
                <a:solidFill>
                  <a:schemeClr val="tx1"/>
                </a:solidFill>
              </a:rPr>
              <a:t>    </a:t>
            </a:r>
            <a:endParaRPr lang="ru-RU" sz="66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59933"/>
            <a:ext cx="12192000" cy="5698067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   Був укладений Паризький мирний договір за яким :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1) </a:t>
            </a:r>
            <a:r>
              <a:rPr lang="ru-RU" sz="2400" b="1" dirty="0" err="1">
                <a:solidFill>
                  <a:schemeClr val="tx1"/>
                </a:solidFill>
              </a:rPr>
              <a:t>Росія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віддає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Туреччини</a:t>
            </a:r>
            <a:r>
              <a:rPr lang="ru-RU" sz="2400" b="1" dirty="0">
                <a:solidFill>
                  <a:schemeClr val="tx1"/>
                </a:solidFill>
              </a:rPr>
              <a:t> Карс в </a:t>
            </a:r>
            <a:r>
              <a:rPr lang="ru-RU" sz="2400" b="1" dirty="0" err="1">
                <a:solidFill>
                  <a:schemeClr val="tx1"/>
                </a:solidFill>
              </a:rPr>
              <a:t>обмін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Крим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smtClean="0">
                <a:solidFill>
                  <a:schemeClr val="tx1"/>
                </a:solidFill>
              </a:rPr>
              <a:t>Севастополь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2) </a:t>
            </a:r>
            <a:r>
              <a:rPr lang="ru-RU" sz="2400" b="1" dirty="0" err="1">
                <a:solidFill>
                  <a:schemeClr val="tx1"/>
                </a:solidFill>
              </a:rPr>
              <a:t>Чорне</a:t>
            </a:r>
            <a:r>
              <a:rPr lang="ru-RU" sz="2400" b="1" dirty="0">
                <a:solidFill>
                  <a:schemeClr val="tx1"/>
                </a:solidFill>
              </a:rPr>
              <a:t> море - </a:t>
            </a:r>
            <a:r>
              <a:rPr lang="ru-RU" sz="2400" b="1" dirty="0" err="1">
                <a:solidFill>
                  <a:schemeClr val="tx1"/>
                </a:solidFill>
              </a:rPr>
              <a:t>нейтральне</a:t>
            </a:r>
            <a:r>
              <a:rPr lang="ru-RU" sz="2400" b="1" dirty="0">
                <a:solidFill>
                  <a:schemeClr val="tx1"/>
                </a:solidFill>
              </a:rPr>
              <a:t> (</a:t>
            </a:r>
            <a:r>
              <a:rPr lang="ru-RU" sz="2400" b="1" dirty="0" err="1">
                <a:solidFill>
                  <a:schemeClr val="tx1"/>
                </a:solidFill>
              </a:rPr>
              <a:t>відкрите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для суден </a:t>
            </a:r>
            <a:r>
              <a:rPr lang="ru-RU" sz="2400" b="1" dirty="0" err="1">
                <a:solidFill>
                  <a:schemeClr val="tx1"/>
                </a:solidFill>
              </a:rPr>
              <a:t>всіх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країн</a:t>
            </a:r>
            <a:r>
              <a:rPr lang="ru-RU" sz="2400" b="1" dirty="0" smtClean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r>
              <a:rPr lang="uk-UA" sz="2400" b="1" dirty="0" smtClean="0">
                <a:solidFill>
                  <a:schemeClr val="tx1"/>
                </a:solidFill>
              </a:rPr>
              <a:t>   3)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Росія</a:t>
            </a:r>
            <a:r>
              <a:rPr lang="ru-RU" sz="2400" b="1" dirty="0">
                <a:solidFill>
                  <a:schemeClr val="tx1"/>
                </a:solidFill>
              </a:rPr>
              <a:t> і </a:t>
            </a:r>
            <a:r>
              <a:rPr lang="ru-RU" sz="2400" b="1" dirty="0" err="1">
                <a:solidFill>
                  <a:schemeClr val="tx1"/>
                </a:solidFill>
              </a:rPr>
              <a:t>Туреччина</a:t>
            </a:r>
            <a:r>
              <a:rPr lang="ru-RU" sz="2400" b="1" dirty="0">
                <a:solidFill>
                  <a:schemeClr val="tx1"/>
                </a:solidFill>
              </a:rPr>
              <a:t> не </a:t>
            </a:r>
            <a:r>
              <a:rPr lang="ru-RU" sz="2400" b="1" dirty="0" err="1">
                <a:solidFill>
                  <a:schemeClr val="tx1"/>
                </a:solidFill>
              </a:rPr>
              <a:t>можуть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мати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</a:rPr>
              <a:t>военного флоту </a:t>
            </a:r>
            <a:r>
              <a:rPr lang="ru-RU" sz="2400" b="1" dirty="0">
                <a:solidFill>
                  <a:schemeClr val="tx1"/>
                </a:solidFill>
              </a:rPr>
              <a:t>і </a:t>
            </a:r>
            <a:r>
              <a:rPr lang="ru-RU" sz="2400" b="1" dirty="0" err="1">
                <a:solidFill>
                  <a:schemeClr val="tx1"/>
                </a:solidFill>
              </a:rPr>
              <a:t>укріплень</a:t>
            </a:r>
            <a:r>
              <a:rPr lang="ru-RU" sz="2400" b="1" dirty="0">
                <a:solidFill>
                  <a:schemeClr val="tx1"/>
                </a:solidFill>
              </a:rPr>
              <a:t> на </a:t>
            </a:r>
            <a:r>
              <a:rPr lang="ru-RU" sz="2400" b="1" dirty="0" err="1">
                <a:solidFill>
                  <a:schemeClr val="tx1"/>
                </a:solidFill>
              </a:rPr>
              <a:t>Чорному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морі</a:t>
            </a:r>
            <a:r>
              <a:rPr lang="uk-UA" sz="2400" b="1" dirty="0" smtClean="0">
                <a:solidFill>
                  <a:schemeClr val="tx1"/>
                </a:solidFill>
              </a:rPr>
              <a:t>. </a:t>
            </a:r>
          </a:p>
          <a:p>
            <a:pPr marL="0" indent="0">
              <a:buNone/>
            </a:pPr>
            <a:r>
              <a:rPr lang="uk-UA" sz="2400" b="1" dirty="0">
                <a:solidFill>
                  <a:schemeClr val="tx1"/>
                </a:solidFill>
              </a:rPr>
              <a:t> </a:t>
            </a:r>
            <a:r>
              <a:rPr lang="uk-UA" sz="2400" b="1" dirty="0" smtClean="0">
                <a:solidFill>
                  <a:schemeClr val="tx1"/>
                </a:solidFill>
              </a:rPr>
              <a:t>  4)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Росія</a:t>
            </a:r>
            <a:r>
              <a:rPr lang="ru-RU" sz="2400" b="1" dirty="0">
                <a:solidFill>
                  <a:schemeClr val="tx1"/>
                </a:solidFill>
              </a:rPr>
              <a:t> </a:t>
            </a:r>
            <a:r>
              <a:rPr lang="ru-RU" sz="2400" b="1" dirty="0" err="1">
                <a:solidFill>
                  <a:schemeClr val="tx1"/>
                </a:solidFill>
              </a:rPr>
              <a:t>втрачає</a:t>
            </a:r>
            <a:r>
              <a:rPr lang="ru-RU" sz="2400" b="1" dirty="0">
                <a:solidFill>
                  <a:schemeClr val="tx1"/>
                </a:solidFill>
              </a:rPr>
              <a:t> права </a:t>
            </a:r>
            <a:r>
              <a:rPr lang="ru-RU" sz="2400" b="1" dirty="0" smtClean="0">
                <a:solidFill>
                  <a:schemeClr val="tx1"/>
                </a:solidFill>
              </a:rPr>
              <a:t>‘’</a:t>
            </a:r>
            <a:r>
              <a:rPr lang="ru-RU" sz="2400" b="1" dirty="0" err="1" smtClean="0">
                <a:solidFill>
                  <a:schemeClr val="tx1"/>
                </a:solidFill>
              </a:rPr>
              <a:t>захисниці</a:t>
            </a:r>
            <a:r>
              <a:rPr lang="ru-RU" sz="2400" b="1" dirty="0" smtClean="0">
                <a:solidFill>
                  <a:schemeClr val="tx1"/>
                </a:solidFill>
              </a:rPr>
              <a:t>’’ </a:t>
            </a:r>
            <a:r>
              <a:rPr lang="ru-RU" sz="2400" b="1" dirty="0" err="1" smtClean="0">
                <a:solidFill>
                  <a:schemeClr val="tx1"/>
                </a:solidFill>
              </a:rPr>
              <a:t>балканскіх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err="1" smtClean="0">
                <a:solidFill>
                  <a:schemeClr val="tx1"/>
                </a:solidFill>
              </a:rPr>
              <a:t>народів</a:t>
            </a:r>
            <a:r>
              <a:rPr lang="ru-RU" sz="2400" b="1" dirty="0" smtClean="0">
                <a:solidFill>
                  <a:schemeClr val="tx1"/>
                </a:solidFill>
              </a:rPr>
              <a:t>.</a:t>
            </a:r>
            <a:endParaRPr lang="uk-UA" sz="2400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09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87</TotalTime>
  <Words>411</Words>
  <Application>Microsoft Office PowerPoint</Application>
  <PresentationFormat>Широкоэкранный</PresentationFormat>
  <Paragraphs>55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Century Gothic</vt:lpstr>
      <vt:lpstr>Wingdings 3</vt:lpstr>
      <vt:lpstr>Легкий дым</vt:lpstr>
      <vt:lpstr>Кримська Війна </vt:lpstr>
      <vt:lpstr>        Причини Війни </vt:lpstr>
      <vt:lpstr>         Привід до війни </vt:lpstr>
      <vt:lpstr>Мета, яку ставили для себе держави </vt:lpstr>
      <vt:lpstr>         Хід війни </vt:lpstr>
      <vt:lpstr>              Хід війни</vt:lpstr>
      <vt:lpstr>             Хід Війни </vt:lpstr>
      <vt:lpstr>           Результати</vt:lpstr>
      <vt:lpstr>              Результати      </vt:lpstr>
      <vt:lpstr>          Результати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Кримська Війна</dc:title>
  <dc:creator>Влад Музыченко</dc:creator>
  <cp:lastModifiedBy>Влад Музыченко</cp:lastModifiedBy>
  <cp:revision>11</cp:revision>
  <dcterms:created xsi:type="dcterms:W3CDTF">2015-02-08T11:01:55Z</dcterms:created>
  <dcterms:modified xsi:type="dcterms:W3CDTF">2015-02-08T12:29:30Z</dcterms:modified>
</cp:coreProperties>
</file>