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D5D8CB-5890-4535-AB25-C41C7068A957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963A88-BED9-43E7-9A0E-AA6963772A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192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143116"/>
            <a:ext cx="6357950" cy="2868168"/>
          </a:xfrm>
        </p:spPr>
        <p:txBody>
          <a:bodyPr/>
          <a:lstStyle/>
          <a:p>
            <a:pPr algn="l"/>
            <a:r>
              <a:rPr lang="ru-RU" sz="5400" dirty="0" err="1" smtClean="0"/>
              <a:t>Українськ</a:t>
            </a:r>
            <a:r>
              <a:rPr lang="uk-UA" sz="5400" dirty="0" err="1" smtClean="0"/>
              <a:t>ий</a:t>
            </a:r>
            <a:r>
              <a:rPr lang="uk-UA" sz="5400" dirty="0" smtClean="0"/>
              <a:t> </a:t>
            </a:r>
            <a:r>
              <a:rPr lang="ru-RU" sz="5400" dirty="0" err="1" smtClean="0"/>
              <a:t>Живопис</a:t>
            </a:r>
            <a:r>
              <a:rPr lang="ru-RU" sz="5400" dirty="0" smtClean="0"/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початку </a:t>
            </a:r>
            <a:r>
              <a:rPr lang="ru-RU" sz="5400" dirty="0" smtClean="0"/>
              <a:t>XX </a:t>
            </a:r>
            <a:r>
              <a:rPr lang="ru-RU" sz="5400" dirty="0" err="1" smtClean="0"/>
              <a:t>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err="1" smtClean="0"/>
              <a:t>живописі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найвідомішими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полотна </a:t>
            </a:r>
            <a:r>
              <a:rPr lang="ru-RU" sz="2400" dirty="0" err="1" smtClean="0"/>
              <a:t>Киріака</a:t>
            </a:r>
            <a:r>
              <a:rPr lang="ru-RU" sz="2400" dirty="0" smtClean="0"/>
              <a:t> </a:t>
            </a:r>
            <a:r>
              <a:rPr lang="ru-RU" sz="2400" dirty="0" err="1" smtClean="0"/>
              <a:t>Костанді</a:t>
            </a:r>
            <a:r>
              <a:rPr lang="ru-RU" sz="2400" dirty="0" smtClean="0"/>
              <a:t>, Федора </a:t>
            </a:r>
            <a:r>
              <a:rPr lang="ru-RU" sz="2400" dirty="0" err="1" smtClean="0"/>
              <a:t>Кричевського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Олександра</a:t>
            </a:r>
            <a:r>
              <a:rPr lang="ru-RU" sz="2400" dirty="0" smtClean="0"/>
              <a:t> Мурашка. </a:t>
            </a:r>
            <a:endParaRPr lang="ru-RU" sz="2400" dirty="0"/>
          </a:p>
        </p:txBody>
      </p:sp>
      <p:pic>
        <p:nvPicPr>
          <p:cNvPr id="19458" name="Picture 2" descr="K.K. Kostandi barely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286278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142984"/>
            <a:ext cx="3108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 smtClean="0"/>
              <a:t>Киріак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Костанді</a:t>
            </a:r>
            <a:endParaRPr lang="ru-RU" sz="2800" b="1" i="1" u="sng" dirty="0"/>
          </a:p>
        </p:txBody>
      </p:sp>
      <p:pic>
        <p:nvPicPr>
          <p:cNvPr id="19460" name="Picture 4" descr="Krich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4500594" cy="57832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6072206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 smtClean="0"/>
              <a:t>Федір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Кричевський</a:t>
            </a:r>
            <a:endParaRPr lang="ru-RU" sz="2800" b="1" i="1" u="sng" dirty="0"/>
          </a:p>
        </p:txBody>
      </p:sp>
      <p:pic>
        <p:nvPicPr>
          <p:cNvPr id="19462" name="Picture 6" descr="http://upload.wikimedia.org/wikipedia/uk/thumb/1/1d/%D0%9E%D0%BB%D0%B5%D0%BA%D1%81%D0%B0%D0%BD%D0%B4%D1%80_%D0%9E%D0%BB%D0%B5%D0%BA%D1%81%D0%B0%D0%BD%D0%B4%D1%80%D0%BE%D0%B2%D0%B8%D1%87_%D0%9C%D1%83%D1%80%D0%B0%D1%88%D0%BA%D0%BE_%D1%84%D0%BE%D1%82%D0%BE_1905-06.jpg/225px-%D0%9E%D0%BB%D0%B5%D0%BA%D1%81%D0%B0%D0%BD%D0%B4%D1%80_%D0%9E%D0%BB%D0%B5%D0%BA%D1%81%D0%B0%D0%BD%D0%B4%D1%80%D0%BE%D0%B2%D0%B8%D1%87_%D0%9C%D1%83%D1%80%D0%B0%D1%88%D0%BA%D0%BE_%D1%84%D0%BE%D1%82%D0%BE_1905-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009915"/>
            <a:ext cx="2857488" cy="38480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6334780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 smtClean="0"/>
              <a:t>Олександр</a:t>
            </a:r>
            <a:r>
              <a:rPr lang="ru-RU" sz="2800" b="1" i="1" u="sng" dirty="0" smtClean="0"/>
              <a:t> Мурашко</a:t>
            </a:r>
            <a:endParaRPr lang="ru-RU" sz="28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Fcy;&amp;acy;&amp;jcy;&amp;lcy;:&amp;Kcy;. &amp;Kcy;&amp;ocy;&amp;scy;&amp;tcy;&amp;acy;&amp;ncy;&amp;dcy;&amp;iukcy; &amp;Rcy;&amp;ocy;&amp;zcy;&amp;kcy;&amp;vcy;&amp;iukcy;&amp;tcy;&amp;lcy;&amp;icy;&amp;jcy; &amp;bcy;&amp;ucy;&amp;zcy;&amp;ocy;&amp;kcy;, 19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02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409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Костанді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“Розквітлий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бузок”</a:t>
            </a:r>
            <a:endParaRPr lang="uk-UA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acy;&amp;jcy;&amp;lcy;:&amp;Kcy;. &amp;Kcy;&amp;ocy;&amp;scy;&amp;tcy;&amp;acy;&amp;ncy;&amp;dcy;&amp;iukcy; &amp;Gcy;&amp;acy;&amp;lcy;&amp;kcy;&amp;icy;. &amp;Ocy;&amp;scy;&amp;iukcy;&amp;ncy;&amp;softcy;, 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23"/>
            <a:ext cx="8858280" cy="68208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6150114"/>
            <a:ext cx="4581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Костанді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“Галки”</a:t>
            </a:r>
            <a:endParaRPr lang="uk-UA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Fcy;&amp;acy;&amp;jcy;&amp;lcy;:&amp;Kcy;&amp;ocy;&amp;scy;&amp;tcy;&amp;acy;&amp;ncy;&amp;dcy;&amp;icy; &amp;Kcy;&amp;icy;&amp;rcy;&amp;icy;&amp;acy;&amp;kcy; &amp;Rcy;&amp;acy;&amp;ncy;&amp;ncy;&amp;yacy;&amp;yacy; &amp;vcy;&amp;iecy;&amp;scy;&amp;ncy;&amp;a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701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6150114"/>
            <a:ext cx="6173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/>
              <a:t>Костанді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“Рання</a:t>
            </a:r>
            <a:r>
              <a:rPr lang="uk-UA" sz="4000" b="1" dirty="0" smtClean="0"/>
              <a:t> </a:t>
            </a:r>
            <a:r>
              <a:rPr lang="uk-UA" sz="4000" b="1" dirty="0" err="1" smtClean="0"/>
              <a:t>весна”</a:t>
            </a:r>
            <a:endParaRPr lang="uk-UA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Fcy;&amp;acy;&amp;jcy;&amp;lcy;:Krichevskiy F. Life.ce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7884" cy="68647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57884" y="2000240"/>
            <a:ext cx="2428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dirty="0" err="1" smtClean="0"/>
              <a:t>Сім'я</a:t>
            </a:r>
            <a:r>
              <a:rPr lang="ru-RU" sz="3200" dirty="0" smtClean="0"/>
              <a:t>». 1927 р. Центральна </a:t>
            </a:r>
            <a:r>
              <a:rPr lang="ru-RU" sz="3200" dirty="0" err="1" smtClean="0"/>
              <a:t>частина</a:t>
            </a:r>
            <a:r>
              <a:rPr lang="ru-RU" sz="3200" dirty="0" smtClean="0"/>
              <a:t> триптиха «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0"/>
            <a:ext cx="5729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/>
              <a:t>Кричевський Федір Григорович</a:t>
            </a:r>
            <a:endParaRPr lang="uk-UA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&amp;Fcy;&amp;acy;&amp;jcy;&amp;lcy;:Olexandr murashko Divchyna v chervonim kapeli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-1"/>
            <a:ext cx="5143504" cy="6858001"/>
          </a:xfrm>
          <a:prstGeom prst="rect">
            <a:avLst/>
          </a:prstGeom>
          <a:noFill/>
        </p:spPr>
      </p:pic>
      <p:pic>
        <p:nvPicPr>
          <p:cNvPr id="27654" name="Picture 6" descr="&amp;Fcy;&amp;acy;&amp;jcy;&amp;lcy;:Olexandr murashko Zy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68505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0"/>
            <a:ext cx="4770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u="sng" dirty="0" smtClean="0"/>
              <a:t>Олександр </a:t>
            </a:r>
            <a:r>
              <a:rPr lang="uk-UA" sz="3600" b="1" i="1" u="sng" dirty="0" smtClean="0"/>
              <a:t>Мурашко</a:t>
            </a:r>
            <a:endParaRPr lang="uk-UA" sz="36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780782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Дівчина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червонім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капелюшку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142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Зима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400" dirty="0" err="1" smtClean="0"/>
              <a:t>Георгій</a:t>
            </a:r>
            <a:r>
              <a:rPr lang="ru-RU" sz="2400" dirty="0" smtClean="0"/>
              <a:t> Нарбут оформив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радянські</a:t>
            </a:r>
            <a:r>
              <a:rPr lang="ru-RU" sz="2400" dirty="0" smtClean="0"/>
              <a:t> книги та </a:t>
            </a:r>
            <a:r>
              <a:rPr lang="ru-RU" sz="2400" dirty="0" err="1" smtClean="0"/>
              <a:t>журнали</a:t>
            </a:r>
            <a:r>
              <a:rPr lang="ru-RU" sz="2400" dirty="0" smtClean="0"/>
              <a:t> «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», «</a:t>
            </a:r>
            <a:r>
              <a:rPr lang="ru-RU" sz="2400" dirty="0" err="1" smtClean="0"/>
              <a:t>Зорі</a:t>
            </a:r>
            <a:r>
              <a:rPr lang="ru-RU" sz="2400" dirty="0" smtClean="0"/>
              <a:t>», «</a:t>
            </a:r>
            <a:r>
              <a:rPr lang="ru-RU" sz="2400" dirty="0" err="1" smtClean="0"/>
              <a:t>Сонце</a:t>
            </a:r>
            <a:r>
              <a:rPr lang="ru-RU" sz="2400" dirty="0" smtClean="0"/>
              <a:t> труда».</a:t>
            </a:r>
            <a:endParaRPr lang="ru-RU" sz="2400" dirty="0"/>
          </a:p>
        </p:txBody>
      </p:sp>
      <p:pic>
        <p:nvPicPr>
          <p:cNvPr id="26628" name="Picture 4" descr="&amp;Fcy;&amp;acy;&amp;jcy;&amp;lcy;:&amp;Dcy;&amp;icy;&amp;zcy;&amp;acy;&amp;jcy;&amp;ncy; &amp;Gcy;. &amp;Ncy;&amp;acy;&amp;rcy;&amp;bcy;&amp;ucy;&amp;tcy;&amp;acy; &amp;pcy;&amp;iecy;&amp;chcy;&amp;acy;&amp;tcy;&amp;kcy;&amp;acy; &amp;Ucy;&amp;kcy;&amp;rcy;. &amp;Acy;&amp;kcy;&amp;acy;&amp;dcy;&amp;iecy;&amp;mcy;&amp;iukcy;&amp;yicy; &amp;mcy;&amp;icy;&amp;scy;&amp;tcy;&amp;iecy;&amp;tscy;&amp;tcy;&amp;v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3109208" cy="3214710"/>
          </a:xfrm>
          <a:prstGeom prst="rect">
            <a:avLst/>
          </a:prstGeom>
          <a:noFill/>
        </p:spPr>
      </p:pic>
      <p:pic>
        <p:nvPicPr>
          <p:cNvPr id="26630" name="Picture 6" descr="&amp;Fcy;&amp;acy;&amp;jcy;&amp;lcy;:500-grn-1918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200650" cy="3295651"/>
          </a:xfrm>
          <a:prstGeom prst="rect">
            <a:avLst/>
          </a:prstGeom>
          <a:noFill/>
        </p:spPr>
      </p:pic>
      <p:pic>
        <p:nvPicPr>
          <p:cNvPr id="26632" name="Picture 8" descr="&amp;Fcy;&amp;acy;&amp;jcy;&amp;lcy;:500-grn-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745753"/>
            <a:ext cx="4929222" cy="3112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ploads4.wikipaintings.org/images/heorhiy-narbut/poetry-headpiece-to-magazine-art-1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81825" cy="5286375"/>
          </a:xfrm>
          <a:prstGeom prst="rect">
            <a:avLst/>
          </a:prstGeom>
          <a:noFill/>
        </p:spPr>
      </p:pic>
      <p:pic>
        <p:nvPicPr>
          <p:cNvPr id="31748" name="Picture 4" descr="&amp;Fcy;&amp;acy;&amp;jcy;&amp;lcy;:Narbut Enei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6872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У </a:t>
            </a:r>
            <a:r>
              <a:rPr lang="ru-RU" sz="2400" dirty="0" err="1" smtClean="0"/>
              <a:t>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післяреволюційні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</a:t>
            </a:r>
            <a:r>
              <a:rPr lang="ru-RU" sz="2400" dirty="0" err="1" smtClean="0"/>
              <a:t>Труш</a:t>
            </a:r>
            <a:r>
              <a:rPr lang="ru-RU" sz="2400" dirty="0" smtClean="0"/>
              <a:t>, Антон </a:t>
            </a:r>
            <a:r>
              <a:rPr lang="ru-RU" sz="2400" dirty="0" err="1" smtClean="0"/>
              <a:t>Манастирський</a:t>
            </a:r>
            <a:r>
              <a:rPr lang="ru-RU" sz="2400" dirty="0" smtClean="0"/>
              <a:t>, Осип </a:t>
            </a:r>
            <a:r>
              <a:rPr lang="ru-RU" sz="2400" dirty="0" err="1" smtClean="0"/>
              <a:t>Курилас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22" name="Picture 2" descr="&amp;Fcy;&amp;acy;&amp;jcy;&amp;lcy;:Ivan franko by tr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264936" cy="5715016"/>
          </a:xfrm>
          <a:prstGeom prst="rect">
            <a:avLst/>
          </a:prstGeom>
          <a:noFill/>
        </p:spPr>
      </p:pic>
      <p:pic>
        <p:nvPicPr>
          <p:cNvPr id="30724" name="Picture 4" descr="&amp;Fcy;&amp;acy;&amp;jcy;&amp;lcy;:Koz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142984"/>
            <a:ext cx="3861691" cy="5715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142984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/>
              <a:t>Запорожець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80782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Портрет </a:t>
            </a:r>
            <a:r>
              <a:rPr lang="ru-RU" sz="3200" b="1" i="1" dirty="0" err="1" smtClean="0"/>
              <a:t>Івана</a:t>
            </a:r>
            <a:r>
              <a:rPr lang="ru-RU" sz="3200" b="1" i="1" dirty="0" smtClean="0"/>
              <a:t> Франка</a:t>
            </a:r>
            <a:endParaRPr lang="ru-RU" sz="3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&amp;Fcy;&amp;acy;&amp;jcy;&amp;lcy;:Kurylas Crist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99106"/>
          </a:xfrm>
          <a:prstGeom prst="rect">
            <a:avLst/>
          </a:prstGeom>
          <a:noFill/>
        </p:spPr>
      </p:pic>
      <p:pic>
        <p:nvPicPr>
          <p:cNvPr id="29698" name="Picture 2" descr="&amp;Fcy;&amp;acy;&amp;jcy;&amp;lcy;:Kurylas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-1"/>
            <a:ext cx="464343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05816" y="6273225"/>
            <a:ext cx="4838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Портрет </a:t>
            </a:r>
            <a:r>
              <a:rPr lang="ru-RU" sz="3200" b="1" i="1" dirty="0" err="1" smtClean="0"/>
              <a:t>Івана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Мазепи</a:t>
            </a: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6211669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/>
              <a:t>Осип </a:t>
            </a:r>
            <a:r>
              <a:rPr lang="ru-RU" sz="3600" b="1" i="1" u="sng" dirty="0" err="1" smtClean="0"/>
              <a:t>Курилас</a:t>
            </a:r>
            <a:endParaRPr lang="ru-RU" sz="36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8143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000" dirty="0" smtClean="0"/>
              <a:t>У </a:t>
            </a:r>
            <a:r>
              <a:rPr lang="en-GB" sz="2000" dirty="0" smtClean="0"/>
              <a:t>XIX - </a:t>
            </a:r>
            <a:r>
              <a:rPr lang="ru-RU" sz="2000" dirty="0" smtClean="0"/>
              <a:t>на початку </a:t>
            </a:r>
            <a:r>
              <a:rPr lang="en-GB" sz="2000" dirty="0" smtClean="0"/>
              <a:t>XX </a:t>
            </a:r>
            <a:r>
              <a:rPr lang="ru-RU" sz="2000" dirty="0" smtClean="0"/>
              <a:t>ст.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культура </a:t>
            </a:r>
            <a:r>
              <a:rPr lang="ru-RU" sz="2000" dirty="0" err="1" smtClean="0"/>
              <a:t>досягла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розквіту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, </a:t>
            </a:r>
            <a:r>
              <a:rPr lang="ru-RU" sz="2000" dirty="0" err="1" smtClean="0"/>
              <a:t>позначений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самосвідомості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розгортається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плеяди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збагатили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скарбницю</a:t>
            </a:r>
            <a:r>
              <a:rPr lang="ru-RU" sz="2000" dirty="0" smtClean="0"/>
              <a:t>. У </a:t>
            </a:r>
            <a:r>
              <a:rPr lang="ru-RU" sz="2000" dirty="0" err="1" smtClean="0"/>
              <a:t>руслі</a:t>
            </a:r>
            <a:r>
              <a:rPr lang="ru-RU" sz="2000" dirty="0" smtClean="0"/>
              <a:t> авангарду </a:t>
            </a:r>
            <a:r>
              <a:rPr lang="ru-RU" sz="2000" dirty="0" err="1" smtClean="0"/>
              <a:t>розвивався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</a:t>
            </a:r>
            <a:r>
              <a:rPr lang="ru-RU" sz="2000" dirty="0" smtClean="0"/>
              <a:t> початку </a:t>
            </a:r>
            <a:r>
              <a:rPr lang="en-GB" sz="2000" dirty="0" smtClean="0"/>
              <a:t>XX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художники </a:t>
            </a:r>
            <a:r>
              <a:rPr lang="ru-RU" sz="2000" dirty="0" err="1" smtClean="0"/>
              <a:t>відмовлялися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намагалися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естетичних</a:t>
            </a:r>
            <a:r>
              <a:rPr lang="ru-RU" sz="2000" dirty="0" smtClean="0"/>
              <a:t> формах </a:t>
            </a:r>
            <a:r>
              <a:rPr lang="ru-RU" sz="2000" dirty="0" err="1" smtClean="0"/>
              <a:t>вирішити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поставали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суспільством</a:t>
            </a:r>
            <a:r>
              <a:rPr lang="ru-RU" sz="2000" dirty="0" smtClean="0"/>
              <a:t>.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образотворчий</a:t>
            </a:r>
            <a:r>
              <a:rPr lang="ru-RU" sz="2000" dirty="0" smtClean="0"/>
              <a:t> авангард </a:t>
            </a:r>
            <a:r>
              <a:rPr lang="ru-RU" sz="2000" dirty="0" err="1" smtClean="0"/>
              <a:t>єднав</a:t>
            </a:r>
            <a:r>
              <a:rPr lang="ru-RU" sz="2000" dirty="0" smtClean="0"/>
              <a:t> нашу культуру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 descr="http://www.andreysoldatenko.com/0/images/images/soldatenko_4707256____u_O_____O_N_50__80_2005______A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4071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700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i="1" u="sng" dirty="0" smtClean="0"/>
              <a:t>Казими́р Севери́нович Мале́вич</a:t>
            </a:r>
            <a:endParaRPr lang="ru-RU" sz="3200" i="1" u="sng" dirty="0"/>
          </a:p>
        </p:txBody>
      </p:sp>
      <p:pic>
        <p:nvPicPr>
          <p:cNvPr id="32770" name="Picture 2" descr="&amp;Fcy;&amp;acy;&amp;jcy;&amp;lcy;:Kazimir Malevich - Self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810125" cy="5705476"/>
          </a:xfrm>
          <a:prstGeom prst="rect">
            <a:avLst/>
          </a:prstGeom>
          <a:noFill/>
        </p:spPr>
      </p:pic>
      <p:pic>
        <p:nvPicPr>
          <p:cNvPr id="32772" name="Picture 4" descr="&amp;Fcy;&amp;acy;&amp;jcy;&amp;lcy;:Self-Portrait (1908 or 1910-19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642918"/>
            <a:ext cx="5438775" cy="5705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 smtClean="0"/>
              <a:t>Богомазов Олександр Костянтинович</a:t>
            </a:r>
            <a:endParaRPr lang="uk-UA" sz="3200" b="1" i="1" u="sng" dirty="0"/>
          </a:p>
        </p:txBody>
      </p:sp>
      <p:pic>
        <p:nvPicPr>
          <p:cNvPr id="34818" name="Picture 2" descr="&amp;Fcy;&amp;acy;&amp;jcy;&amp;lcy;:Bogomazov Avtoportret 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1"/>
            <a:ext cx="4286248" cy="6007083"/>
          </a:xfrm>
          <a:prstGeom prst="rect">
            <a:avLst/>
          </a:prstGeom>
          <a:noFill/>
        </p:spPr>
      </p:pic>
      <p:pic>
        <p:nvPicPr>
          <p:cNvPr id="34820" name="Picture 4" descr="&amp;Fcy;&amp;acy;&amp;jcy;&amp;lcy;:Pravka pil-1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28670"/>
            <a:ext cx="4857752" cy="4283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86380" y="5286388"/>
            <a:ext cx="2900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Пилярі</a:t>
            </a:r>
            <a:r>
              <a:rPr lang="ru-RU" sz="2800" b="1" dirty="0" smtClean="0"/>
              <a:t>. </a:t>
            </a:r>
            <a:r>
              <a:rPr lang="ru-RU" sz="2800" b="1" dirty="0" smtClean="0">
                <a:hlinkClick r:id="rId4" tooltip="1927"/>
              </a:rPr>
              <a:t>1927</a:t>
            </a:r>
            <a:r>
              <a:rPr lang="ru-RU" sz="2800" b="1" dirty="0" smtClean="0"/>
              <a:t> р.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&amp;Fcy;&amp;acy;&amp;jcy;&amp;lcy;:Boychu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32147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00364" y="214290"/>
            <a:ext cx="5248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 smtClean="0"/>
              <a:t>Бойчук Михайло Львович</a:t>
            </a:r>
            <a:endParaRPr lang="uk-UA" sz="3200" b="1" i="1" u="sng" dirty="0"/>
          </a:p>
        </p:txBody>
      </p:sp>
      <p:pic>
        <p:nvPicPr>
          <p:cNvPr id="33794" name="Picture 2" descr="&amp;Fcy;&amp;acy;&amp;jcy;&amp;lcy;:Boychu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2009"/>
            <a:ext cx="4857752" cy="3475991"/>
          </a:xfrm>
          <a:prstGeom prst="rect">
            <a:avLst/>
          </a:prstGeom>
          <a:noFill/>
        </p:spPr>
      </p:pic>
      <p:pic>
        <p:nvPicPr>
          <p:cNvPr id="33798" name="Picture 6" descr="&amp;Fcy;&amp;acy;&amp;jcy;&amp;lcy;:&amp;Mcy;. &amp;Bcy;&amp;ocy;&amp;jcy;&amp;chcy;&amp;ucy;&amp;kcy; - &amp;Scy;&amp;iecy;&amp;dcy;&amp;lcy;&amp;yacy;&amp;rcy;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879547"/>
            <a:ext cx="4214810" cy="59784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945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/>
              <a:t>Народний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живопис</a:t>
            </a:r>
            <a:endParaRPr lang="ru-RU" sz="4000" b="1" dirty="0"/>
          </a:p>
        </p:txBody>
      </p:sp>
      <p:pic>
        <p:nvPicPr>
          <p:cNvPr id="35844" name="Picture 4" descr="&amp;Fcy;&amp;acy;&amp;jcy;&amp;lcy;:Cossack Mamay 1st half of 19th c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3000"/>
            <a:ext cx="66675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979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u="sng" dirty="0" smtClean="0"/>
              <a:t>Білокур Катерина Василівна</a:t>
            </a:r>
            <a:endParaRPr lang="uk-UA" sz="3200" b="1" i="1" u="sng" dirty="0"/>
          </a:p>
        </p:txBody>
      </p:sp>
      <p:pic>
        <p:nvPicPr>
          <p:cNvPr id="37892" name="Picture 4" descr="&amp;Fcy;&amp;acy;&amp;jcy;&amp;lcy;:Hata-bilo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46875"/>
            <a:ext cx="6215106" cy="58111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363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«Хата в </a:t>
            </a:r>
            <a:r>
              <a:rPr lang="ru-RU" sz="2800" b="1" dirty="0" err="1" smtClean="0"/>
              <a:t>Богданівці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Fcy;&amp;acy;&amp;jcy;&amp;lcy;:Gaj-bilo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7000892" cy="6860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86454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«Гай»</a:t>
            </a:r>
            <a:endParaRPr lang="ru-RU" sz="32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Fcy;&amp;acy;&amp;jcy;&amp;lcy;:Naturm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-30380"/>
            <a:ext cx="7500958" cy="6888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6273225"/>
            <a:ext cx="272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«Натюрморт»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&amp;Fcy;&amp;acy;&amp;jcy;&amp;lcy;:Bilokur-jablo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500958" cy="68758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0"/>
            <a:ext cx="4685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Богданівські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яблука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&amp;Fcy;&amp;acy;&amp;jcy;&amp;lcy;:Pi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286512" cy="68331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0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«</a:t>
            </a:r>
            <a:r>
              <a:rPr lang="ru-RU" sz="3200" b="1" dirty="0" err="1" smtClean="0"/>
              <a:t>Півонії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dyvensvit.org/articles/images/stories/Hubytsh/Stattja/s_1111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358082" cy="51016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357166"/>
            <a:ext cx="4256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/>
              <a:t> </a:t>
            </a:r>
            <a:r>
              <a:rPr lang="ru-RU" sz="3200" b="1" i="1" u="sng" dirty="0" err="1" smtClean="0"/>
              <a:t>Марія</a:t>
            </a:r>
            <a:r>
              <a:rPr lang="ru-RU" sz="3200" b="1" i="1" u="sng" dirty="0" smtClean="0"/>
              <a:t> </a:t>
            </a:r>
            <a:r>
              <a:rPr lang="ru-RU" sz="3200" b="1" i="1" u="sng" dirty="0" err="1" smtClean="0"/>
              <a:t>Приймаченко</a:t>
            </a:r>
            <a:endParaRPr lang="ru-RU" sz="3200" b="1" i="1" u="sng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200" dirty="0" err="1" smtClean="0"/>
              <a:t>Трохи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пізніше</a:t>
            </a:r>
            <a:r>
              <a:rPr lang="ru-RU" sz="2200" dirty="0" smtClean="0"/>
              <a:t>,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в </a:t>
            </a:r>
            <a:r>
              <a:rPr lang="ru-RU" sz="2200" dirty="0" err="1" smtClean="0"/>
              <a:t>Західній</a:t>
            </a:r>
            <a:r>
              <a:rPr lang="ru-RU" sz="2200" dirty="0" smtClean="0"/>
              <a:t> </a:t>
            </a:r>
            <a:r>
              <a:rPr lang="ru-RU" sz="2200" dirty="0" err="1" smtClean="0"/>
              <a:t>Європі</a:t>
            </a:r>
            <a:r>
              <a:rPr lang="ru-RU" sz="2200" dirty="0" smtClean="0"/>
              <a:t> </a:t>
            </a:r>
            <a:r>
              <a:rPr lang="ru-RU" sz="2200" dirty="0" err="1" smtClean="0"/>
              <a:t>в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межі</a:t>
            </a:r>
            <a:r>
              <a:rPr lang="ru-RU" sz="2200" dirty="0" smtClean="0"/>
              <a:t> </a:t>
            </a:r>
            <a:r>
              <a:rPr lang="ru-RU" sz="2200" dirty="0" err="1" smtClean="0"/>
              <a:t>столітть</a:t>
            </a:r>
            <a:r>
              <a:rPr lang="ru-RU" sz="2200" dirty="0" smtClean="0"/>
              <a:t> </a:t>
            </a:r>
            <a:r>
              <a:rPr lang="ru-RU" sz="2200" dirty="0" err="1" smtClean="0"/>
              <a:t>з'являються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художники-імпресіоністи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прагнуть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передати</a:t>
            </a:r>
            <a:r>
              <a:rPr lang="ru-RU" sz="2200" dirty="0" smtClean="0"/>
              <a:t> у </a:t>
            </a:r>
            <a:r>
              <a:rPr lang="ru-RU" sz="2200" dirty="0" err="1" smtClean="0"/>
              <a:t>творах</a:t>
            </a:r>
            <a:r>
              <a:rPr lang="ru-RU" sz="2200" dirty="0" smtClean="0"/>
              <a:t> </a:t>
            </a:r>
            <a:r>
              <a:rPr lang="ru-RU" sz="2200" dirty="0" err="1" smtClean="0"/>
              <a:t>витончене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особистісних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вражень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спостережень</a:t>
            </a:r>
            <a:r>
              <a:rPr lang="ru-RU" sz="2200" dirty="0" smtClean="0"/>
              <a:t>. </a:t>
            </a:r>
            <a:r>
              <a:rPr lang="ru-RU" sz="2200" dirty="0" err="1" smtClean="0"/>
              <a:t>Яскравим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представником</a:t>
            </a:r>
            <a:r>
              <a:rPr lang="ru-RU" sz="2200" dirty="0" smtClean="0"/>
              <a:t> </a:t>
            </a:r>
            <a:r>
              <a:rPr lang="ru-RU" sz="2200" dirty="0" err="1" smtClean="0"/>
              <a:t>цієї</a:t>
            </a:r>
            <a:r>
              <a:rPr lang="ru-RU" sz="2200" dirty="0" smtClean="0"/>
              <a:t> </a:t>
            </a:r>
            <a:r>
              <a:rPr lang="ru-RU" sz="2200" dirty="0" err="1" smtClean="0"/>
              <a:t>генерації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малярів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був</a:t>
            </a:r>
            <a:r>
              <a:rPr lang="ru-RU" sz="2200" dirty="0" smtClean="0"/>
              <a:t> </a:t>
            </a:r>
            <a:r>
              <a:rPr lang="ru-RU" sz="2200" dirty="0" err="1" smtClean="0"/>
              <a:t>Микола</a:t>
            </a:r>
            <a:r>
              <a:rPr lang="ru-RU" sz="2200" dirty="0" smtClean="0"/>
              <a:t> </a:t>
            </a:r>
            <a:r>
              <a:rPr lang="ru-RU" sz="2200" dirty="0" err="1" smtClean="0"/>
              <a:t>Бурачек</a:t>
            </a:r>
            <a:r>
              <a:rPr lang="ru-RU" sz="2200" dirty="0" smtClean="0"/>
              <a:t>, </a:t>
            </a:r>
            <a:r>
              <a:rPr lang="ru-RU" sz="2200" dirty="0" err="1" smtClean="0"/>
              <a:t>відомий</a:t>
            </a:r>
            <a:r>
              <a:rPr lang="ru-RU" sz="2200" dirty="0" smtClean="0"/>
              <a:t> картинами </a:t>
            </a:r>
            <a:r>
              <a:rPr lang="ru-RU" sz="2200" dirty="0" err="1" smtClean="0"/>
              <a:t>Дніпра</a:t>
            </a:r>
            <a:r>
              <a:rPr lang="ru-RU" sz="2200" dirty="0" smtClean="0"/>
              <a:t> та </a:t>
            </a:r>
            <a:r>
              <a:rPr lang="ru-RU" sz="2200" dirty="0" err="1" smtClean="0"/>
              <a:t>Києва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098" name="Picture 2" descr="http://www.day.kiev.ua/sites/default/files/main/openpublish_article/20101230/4241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5500694" cy="4253873"/>
          </a:xfrm>
          <a:prstGeom prst="rect">
            <a:avLst/>
          </a:prstGeom>
          <a:noFill/>
        </p:spPr>
      </p:pic>
      <p:pic>
        <p:nvPicPr>
          <p:cNvPr id="4100" name="Picture 4" descr="http://korners.kiev.ua/auction/1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714488"/>
            <a:ext cx="3676650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365557"/>
            <a:ext cx="4940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/>
              <a:t>Український</a:t>
            </a:r>
            <a:r>
              <a:rPr lang="ru-RU" sz="2600" b="1" dirty="0" smtClean="0"/>
              <a:t> зимовий пейзаж</a:t>
            </a:r>
            <a:endParaRPr lang="ru-RU" sz="26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tcetera.com.ua/files/poliskiy_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50" cy="3067050"/>
          </a:xfrm>
          <a:prstGeom prst="rect">
            <a:avLst/>
          </a:prstGeom>
          <a:noFill/>
        </p:spPr>
      </p:pic>
      <p:pic>
        <p:nvPicPr>
          <p:cNvPr id="43012" name="Picture 4" descr="http://3.bp.blogspot.com/-Fpwz00dfhHs/T1tlJrlStOI/AAAAAAAAA-c/7jzzjI4Evg0/s600/15%2520-%2520%25D0%259B%25D0%25B5%25D0%25B2%25D1%2583%2520%25D1%2582%25D1%2580%25D0%25B5%25D0%25B1%25D0%25B0%2520%25D0%25B1%25D1%2583%25D0%25BB%25D0%25BE%2520%25D1%2580%25D1%2596%25D1%2587%25D0%25BA%25D1%2583%2520%25D0%25BF%25D0%25B5%25D1%2580%25D0%25B5%25D0%25B9%25D1%2582%25D0%25B8%2520%25D1%2596%2520%25D0%25BD%25D0%25BE%25D0%25B3%25D0%25B8%2520%25D0%25BD%25D0%25B5%2520%25D0%25B7%25D0%25B0%25D0%25BC%25D0%25BE%25D1%2587%25D0%25B8%25D1%2582%25D1%25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0853"/>
            <a:ext cx="5000628" cy="3817147"/>
          </a:xfrm>
          <a:prstGeom prst="rect">
            <a:avLst/>
          </a:prstGeom>
          <a:noFill/>
        </p:spPr>
      </p:pic>
      <p:pic>
        <p:nvPicPr>
          <p:cNvPr id="43014" name="Picture 6" descr="http://www.chasipodii.net/pix/img_4253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944" y="0"/>
            <a:ext cx="5283056" cy="3786190"/>
          </a:xfrm>
          <a:prstGeom prst="rect">
            <a:avLst/>
          </a:prstGeom>
          <a:noFill/>
        </p:spPr>
      </p:pic>
      <p:pic>
        <p:nvPicPr>
          <p:cNvPr id="43016" name="Picture 8" descr="http://image.tsn.ua/media/images2/original/Apr2008/63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724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ru-RU" sz="2200" dirty="0" err="1" smtClean="0"/>
              <a:t>Довгі</a:t>
            </a:r>
            <a:r>
              <a:rPr lang="ru-RU" sz="2200" dirty="0" smtClean="0"/>
              <a:t> роки мешкала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 smtClean="0"/>
              <a:t>Харковом</a:t>
            </a:r>
            <a:r>
              <a:rPr lang="ru-RU" sz="2200" dirty="0" smtClean="0"/>
              <a:t> у </a:t>
            </a:r>
            <a:r>
              <a:rPr lang="ru-RU" sz="2200" dirty="0" err="1" smtClean="0"/>
              <a:t>селищі</a:t>
            </a:r>
            <a:r>
              <a:rPr lang="ru-RU" sz="2200" dirty="0" smtClean="0"/>
              <a:t> </a:t>
            </a:r>
            <a:r>
              <a:rPr lang="ru-RU" sz="2200" dirty="0" err="1" smtClean="0"/>
              <a:t>Нескучне</a:t>
            </a:r>
            <a:r>
              <a:rPr lang="ru-RU" sz="2200" dirty="0" smtClean="0"/>
              <a:t> </a:t>
            </a:r>
            <a:r>
              <a:rPr lang="ru-RU" sz="2200" dirty="0" err="1" smtClean="0"/>
              <a:t>жінка-маляр</a:t>
            </a:r>
            <a:r>
              <a:rPr lang="ru-RU" sz="2200" dirty="0" smtClean="0"/>
              <a:t> </a:t>
            </a:r>
            <a:r>
              <a:rPr lang="ru-RU" sz="2200" dirty="0" err="1" smtClean="0"/>
              <a:t>Зінаїда</a:t>
            </a:r>
            <a:r>
              <a:rPr lang="ru-RU" sz="2200" dirty="0" smtClean="0"/>
              <a:t> Серебрякова (1884-1967),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творів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якої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присвячено</a:t>
            </a:r>
            <a:r>
              <a:rPr lang="ru-RU" sz="2200" dirty="0" smtClean="0"/>
              <a:t> </a:t>
            </a:r>
            <a:r>
              <a:rPr lang="ru-RU" sz="2200" dirty="0" err="1" smtClean="0"/>
              <a:t>українському</a:t>
            </a:r>
            <a:r>
              <a:rPr lang="ru-RU" sz="2200" dirty="0" smtClean="0"/>
              <a:t> селу та темам Сходу. Вона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 smtClean="0"/>
              <a:t>належить</a:t>
            </a:r>
            <a:r>
              <a:rPr lang="ru-RU" sz="2200" dirty="0" smtClean="0"/>
              <a:t> до </a:t>
            </a:r>
            <a:r>
              <a:rPr lang="ru-RU" sz="2200" dirty="0" err="1" smtClean="0"/>
              <a:t>вітчизняних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імпресіоністів</a:t>
            </a:r>
            <a:r>
              <a:rPr lang="ru-RU" sz="2200" dirty="0" smtClean="0"/>
              <a:t>.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еміграції</a:t>
            </a:r>
            <a:r>
              <a:rPr lang="ru-RU" sz="2200" dirty="0" smtClean="0"/>
              <a:t> Серебрякова </a:t>
            </a:r>
            <a:r>
              <a:rPr lang="ru-RU" sz="2200" dirty="0" err="1" smtClean="0"/>
              <a:t>довгі</a:t>
            </a:r>
            <a:r>
              <a:rPr lang="ru-RU" sz="2200" dirty="0" smtClean="0"/>
              <a:t> роки мешкала у </a:t>
            </a:r>
            <a:r>
              <a:rPr lang="ru-RU" sz="2200" dirty="0" err="1" smtClean="0"/>
              <a:t>Франції</a:t>
            </a:r>
            <a:r>
              <a:rPr lang="ru-RU" sz="2200" dirty="0" smtClean="0"/>
              <a:t> та </a:t>
            </a:r>
            <a:r>
              <a:rPr lang="ru-RU" sz="2200" dirty="0" err="1" smtClean="0"/>
              <a:t>Бельгії</a:t>
            </a:r>
            <a:r>
              <a:rPr lang="ru-RU" sz="2200" dirty="0" smtClean="0"/>
              <a:t>. </a:t>
            </a:r>
            <a:r>
              <a:rPr lang="ru-RU" sz="2200" dirty="0" err="1" smtClean="0"/>
              <a:t>Частину</a:t>
            </a:r>
            <a:r>
              <a:rPr lang="ru-RU" sz="2200" dirty="0" smtClean="0"/>
              <a:t> </a:t>
            </a:r>
            <a:r>
              <a:rPr lang="ru-RU" sz="2200" dirty="0" err="1" smtClean="0"/>
              <a:t>робіт</a:t>
            </a:r>
            <a:r>
              <a:rPr lang="ru-RU" sz="2200" dirty="0" smtClean="0"/>
              <a:t> закордонного </a:t>
            </a:r>
            <a:r>
              <a:rPr lang="ru-RU" sz="2200" dirty="0" err="1" smtClean="0"/>
              <a:t>періоду</a:t>
            </a:r>
            <a:r>
              <a:rPr lang="ru-RU" sz="2200" dirty="0" smtClean="0"/>
              <a:t> </a:t>
            </a:r>
            <a:r>
              <a:rPr lang="ru-RU" sz="2200" dirty="0" err="1" smtClean="0"/>
              <a:t>майстрині</a:t>
            </a:r>
            <a:r>
              <a:rPr lang="ru-RU" sz="2200" dirty="0" smtClean="0"/>
              <a:t> передано в </a:t>
            </a:r>
            <a:r>
              <a:rPr lang="ru-RU" sz="2200" dirty="0" err="1" smtClean="0"/>
              <a:t>Київ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3074" name="Picture 2" descr="http://www.renclassic.ru/UserFiles/Image/sereb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3143240" cy="4162993"/>
          </a:xfrm>
          <a:prstGeom prst="rect">
            <a:avLst/>
          </a:prstGeom>
          <a:noFill/>
        </p:spPr>
      </p:pic>
      <p:pic>
        <p:nvPicPr>
          <p:cNvPr id="3076" name="Picture 4" descr="http://www.renclassic.ru/UserFiles/Image/sereb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71678"/>
            <a:ext cx="3071834" cy="41445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6150114"/>
            <a:ext cx="3320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Автопортрет</a:t>
            </a:r>
            <a:endParaRPr lang="ru-RU" sz="4000" dirty="0"/>
          </a:p>
        </p:txBody>
      </p:sp>
      <p:pic>
        <p:nvPicPr>
          <p:cNvPr id="3080" name="Picture 8" descr="http://www.renclassic.ru/UserFiles/Image/sereb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2928926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rtlib.ru/objects/user_6/artlib_user-3317-photo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4710296"/>
          </a:xfrm>
          <a:prstGeom prst="rect">
            <a:avLst/>
          </a:prstGeom>
          <a:noFill/>
        </p:spPr>
      </p:pic>
      <p:pic>
        <p:nvPicPr>
          <p:cNvPr id="2054" name="Picture 6" descr="http://25.media.tumblr.com/tumblr_lfdwaoS4Ny1qep93so8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3291023" cy="4714884"/>
          </a:xfrm>
          <a:prstGeom prst="rect">
            <a:avLst/>
          </a:prstGeom>
          <a:noFill/>
        </p:spPr>
      </p:pic>
      <p:pic>
        <p:nvPicPr>
          <p:cNvPr id="2056" name="Picture 8" descr="http://content.foto.mail.ru/mail/aljulja/_blogs/i-5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"/>
            <a:ext cx="3571867" cy="4719966"/>
          </a:xfrm>
          <a:prstGeom prst="rect">
            <a:avLst/>
          </a:prstGeom>
          <a:noFill/>
        </p:spPr>
      </p:pic>
      <p:pic>
        <p:nvPicPr>
          <p:cNvPr id="2058" name="Picture 10" descr="http://content.foto.mail.ru/mail/aljulja/_blogs/i-5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8590963" cy="6657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ru-RU" sz="2200" dirty="0" err="1" smtClean="0"/>
              <a:t>Розвиток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живопису</a:t>
            </a:r>
            <a:r>
              <a:rPr lang="ru-RU" sz="2200" dirty="0" smtClean="0"/>
              <a:t> в </a:t>
            </a:r>
            <a:r>
              <a:rPr lang="ru-RU" sz="2200" dirty="0" err="1" smtClean="0"/>
              <a:t>Україні</a:t>
            </a:r>
            <a:r>
              <a:rPr lang="ru-RU" sz="2200" dirty="0" smtClean="0"/>
              <a:t> у </a:t>
            </a:r>
            <a:r>
              <a:rPr lang="ru-RU" sz="2200" dirty="0" err="1" smtClean="0"/>
              <a:t>післяреволюційні</a:t>
            </a:r>
            <a:r>
              <a:rPr lang="ru-RU" sz="2200" dirty="0" smtClean="0"/>
              <a:t> роки на початку 20 </a:t>
            </a:r>
            <a:r>
              <a:rPr lang="ru-RU" sz="2200" dirty="0" err="1" smtClean="0"/>
              <a:t>століття</a:t>
            </a:r>
            <a:r>
              <a:rPr lang="ru-RU" sz="2200" dirty="0" smtClean="0"/>
              <a:t> проходив у </a:t>
            </a:r>
            <a:r>
              <a:rPr lang="ru-RU" sz="2200" dirty="0" err="1" smtClean="0"/>
              <a:t>боротьбі</a:t>
            </a:r>
            <a:r>
              <a:rPr lang="ru-RU" sz="2200" dirty="0" smtClean="0"/>
              <a:t> </a:t>
            </a:r>
            <a:r>
              <a:rPr lang="ru-RU" sz="2200" dirty="0" err="1" smtClean="0"/>
              <a:t>художніх</a:t>
            </a:r>
            <a:r>
              <a:rPr lang="ru-RU" sz="2200" dirty="0" smtClean="0"/>
              <a:t> </a:t>
            </a:r>
            <a:r>
              <a:rPr lang="ru-RU" sz="2200" dirty="0" err="1" smtClean="0"/>
              <a:t>течій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напрямів</a:t>
            </a:r>
            <a:r>
              <a:rPr lang="ru-RU" sz="2200" dirty="0" smtClean="0"/>
              <a:t>. </a:t>
            </a:r>
            <a:r>
              <a:rPr lang="ru-RU" sz="2200" dirty="0" err="1" smtClean="0"/>
              <a:t>Поряд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тими</a:t>
            </a:r>
            <a:r>
              <a:rPr lang="ru-RU" sz="2200" dirty="0" smtClean="0"/>
              <a:t>, </a:t>
            </a:r>
            <a:r>
              <a:rPr lang="ru-RU" sz="2200" dirty="0" err="1" smtClean="0"/>
              <a:t>хто</a:t>
            </a:r>
            <a:r>
              <a:rPr lang="ru-RU" sz="2200" dirty="0" smtClean="0"/>
              <a:t> стояв на </a:t>
            </a:r>
            <a:r>
              <a:rPr lang="ru-RU" sz="2200" dirty="0" err="1" smtClean="0"/>
              <a:t>позиціях</a:t>
            </a:r>
            <a:r>
              <a:rPr lang="ru-RU" sz="2200" dirty="0" smtClean="0"/>
              <a:t> </a:t>
            </a:r>
            <a:r>
              <a:rPr lang="ru-RU" sz="2200" dirty="0" err="1" smtClean="0"/>
              <a:t>традиційного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реалізму</a:t>
            </a:r>
            <a:r>
              <a:rPr lang="ru-RU" sz="2200" dirty="0" smtClean="0"/>
              <a:t>, творили </a:t>
            </a:r>
            <a:r>
              <a:rPr lang="ru-RU" sz="2200" dirty="0" err="1" smtClean="0"/>
              <a:t>прихильники</a:t>
            </a:r>
            <a:r>
              <a:rPr lang="ru-RU" sz="2200" dirty="0" smtClean="0"/>
              <a:t> футуризму, </a:t>
            </a:r>
            <a:r>
              <a:rPr lang="ru-RU" sz="2200" dirty="0" err="1" smtClean="0"/>
              <a:t>формалізму</a:t>
            </a:r>
            <a:r>
              <a:rPr lang="ru-RU" sz="2200" dirty="0" smtClean="0"/>
              <a:t> (</a:t>
            </a:r>
            <a:r>
              <a:rPr lang="ru-RU" sz="2200" dirty="0" err="1" smtClean="0"/>
              <a:t>наприклад</a:t>
            </a:r>
            <a:r>
              <a:rPr lang="ru-RU" sz="2200" dirty="0" smtClean="0"/>
              <a:t>, </a:t>
            </a:r>
            <a:r>
              <a:rPr lang="ru-RU" sz="2200" dirty="0" err="1" smtClean="0"/>
              <a:t>розписи</a:t>
            </a:r>
            <a:r>
              <a:rPr lang="ru-RU" sz="2200" dirty="0" smtClean="0"/>
              <a:t> Василя </a:t>
            </a:r>
            <a:r>
              <a:rPr lang="ru-RU" sz="2200" dirty="0" err="1" smtClean="0"/>
              <a:t>Єрмилова</a:t>
            </a:r>
            <a:r>
              <a:rPr lang="ru-RU" sz="2200" dirty="0" smtClean="0"/>
              <a:t> </a:t>
            </a:r>
            <a:r>
              <a:rPr lang="ru-RU" sz="2200" dirty="0" err="1" smtClean="0"/>
              <a:t>Харківського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партійного</a:t>
            </a:r>
            <a:r>
              <a:rPr lang="ru-RU" sz="2200" dirty="0" smtClean="0"/>
              <a:t> клубу).</a:t>
            </a:r>
            <a:endParaRPr lang="ru-RU" sz="2200" dirty="0"/>
          </a:p>
        </p:txBody>
      </p:sp>
      <p:pic>
        <p:nvPicPr>
          <p:cNvPr id="1026" name="Picture 2" descr="http://www.keytoart.org.ua/pic/ermilov_vasyl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5429256" cy="4736311"/>
          </a:xfrm>
          <a:prstGeom prst="rect">
            <a:avLst/>
          </a:prstGeom>
          <a:noFill/>
        </p:spPr>
      </p:pic>
      <p:pic>
        <p:nvPicPr>
          <p:cNvPr id="1028" name="Picture 4" descr="http://www.newsmarket.com.ua/wp-content/uploads/2012/03/Untitled-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02" y="2643182"/>
            <a:ext cx="5072098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працювали</a:t>
            </a:r>
            <a:r>
              <a:rPr lang="ru-RU" sz="2400" dirty="0" smtClean="0"/>
              <a:t> Михайло Жук, </a:t>
            </a:r>
            <a:r>
              <a:rPr lang="ru-RU" sz="2400" dirty="0" err="1" smtClean="0"/>
              <a:t>Іван</a:t>
            </a:r>
            <a:r>
              <a:rPr lang="ru-RU" sz="2400" dirty="0" smtClean="0"/>
              <a:t> Падалка, </a:t>
            </a:r>
            <a:r>
              <a:rPr lang="ru-RU" sz="2400" dirty="0" err="1" smtClean="0"/>
              <a:t>Володимир</a:t>
            </a:r>
            <a:r>
              <a:rPr lang="ru-RU" sz="2400" dirty="0" smtClean="0"/>
              <a:t> </a:t>
            </a:r>
            <a:r>
              <a:rPr lang="ru-RU" sz="2400" dirty="0" err="1" smtClean="0"/>
              <a:t>Заузе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2530" name="Picture 2" descr="&amp;ZHcy;&amp;ucy;&amp;kcy; &amp;M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3544"/>
            <a:ext cx="3571868" cy="5258586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uk/thumb/3/30/%D0%9F%D0%B0%D0%B4%D0%B0%D0%BB%D0%BA%D0%B0_%D0%86.jpg/200px-%D0%9F%D0%B0%D0%B4%D0%B0%D0%BB%D0%BA%D0%B0_%D0%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857231"/>
            <a:ext cx="3929090" cy="52136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072206"/>
            <a:ext cx="2541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/>
              <a:t>Михайло Жук</a:t>
            </a:r>
            <a:endParaRPr lang="ru-RU" sz="28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6072206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err="1" smtClean="0"/>
              <a:t>Іван</a:t>
            </a:r>
            <a:r>
              <a:rPr lang="ru-RU" sz="2800" b="1" i="1" u="sng" dirty="0" smtClean="0"/>
              <a:t> Падалка</a:t>
            </a:r>
            <a:endParaRPr lang="ru-RU" sz="2800" b="1" i="1" u="sng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ay.kiev.ua/sites/default/files/main/openpublish_article/20121109/4204-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398"/>
            <a:ext cx="4572000" cy="3276602"/>
          </a:xfrm>
          <a:prstGeom prst="rect">
            <a:avLst/>
          </a:prstGeom>
          <a:noFill/>
        </p:spPr>
      </p:pic>
      <p:pic>
        <p:nvPicPr>
          <p:cNvPr id="21508" name="Picture 4" descr="http://t3.gstatic.com/images?q=tbn:ANd9GcRwAKBQx4gF90a-iEwD_TIf8RIZtrntIRy1UfrriSKz1G3PGxEb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69437"/>
          </a:xfrm>
          <a:prstGeom prst="rect">
            <a:avLst/>
          </a:prstGeom>
          <a:noFill/>
        </p:spPr>
      </p:pic>
      <p:pic>
        <p:nvPicPr>
          <p:cNvPr id="21510" name="Picture 6" descr="http://www.sonechko.pp.ua/wp-content/uploads/2010/08/Yevhen_sahayda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17658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0"/>
            <a:ext cx="3781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err="1" smtClean="0"/>
              <a:t>Іван</a:t>
            </a:r>
            <a:r>
              <a:rPr lang="ru-RU" sz="4400" b="1" i="1" u="sng" dirty="0" smtClean="0"/>
              <a:t> Падалка</a:t>
            </a:r>
            <a:endParaRPr lang="ru-RU" sz="44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rai.lib.kherson.ua/images/gallery/krai/big/1/lib-JbJa3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0"/>
            <a:ext cx="4786314" cy="6828803"/>
          </a:xfrm>
          <a:prstGeom prst="rect">
            <a:avLst/>
          </a:prstGeom>
          <a:noFill/>
        </p:spPr>
      </p:pic>
      <p:pic>
        <p:nvPicPr>
          <p:cNvPr id="20486" name="Picture 6" descr="http://volyn-museum.at.ua/VKM/Vystavky/ChorneiBi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68456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150114"/>
            <a:ext cx="3562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/>
              <a:t>Михайло Жук</a:t>
            </a:r>
            <a:endParaRPr lang="ru-RU" sz="4000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186</TotalTime>
  <Words>96</Words>
  <Application>Microsoft Office PowerPoint</Application>
  <PresentationFormat>Экран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Український Живопис  початку XX ст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Живопис  початку XX ст </dc:title>
  <dc:creator>pc</dc:creator>
  <cp:lastModifiedBy>pc</cp:lastModifiedBy>
  <cp:revision>1</cp:revision>
  <dcterms:created xsi:type="dcterms:W3CDTF">2013-05-20T15:59:28Z</dcterms:created>
  <dcterms:modified xsi:type="dcterms:W3CDTF">2013-05-20T19:05:30Z</dcterms:modified>
</cp:coreProperties>
</file>