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45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27.01.2015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27.01.2015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27.01.2015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27.01.2015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27.01.2015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27.01.2015</a:t>
            </a:fld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27.01.2015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/>
              <a:t>Українізація</a:t>
            </a:r>
            <a:br>
              <a:rPr lang="uk-UA" dirty="0" smtClean="0"/>
            </a:br>
            <a:r>
              <a:rPr lang="uk-UA" dirty="0" smtClean="0"/>
              <a:t>1920—30 роки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3568" y="5013176"/>
            <a:ext cx="6461760" cy="1066800"/>
          </a:xfrm>
        </p:spPr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539915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7620000" cy="1143000"/>
          </a:xfrm>
        </p:spPr>
        <p:txBody>
          <a:bodyPr/>
          <a:lstStyle/>
          <a:p>
            <a:r>
              <a:rPr lang="ru-RU" dirty="0" err="1" smtClean="0"/>
              <a:t>Досягнення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340768"/>
            <a:ext cx="7908032" cy="5256584"/>
          </a:xfrm>
        </p:spPr>
        <p:txBody>
          <a:bodyPr>
            <a:normAutofit fontScale="70000" lnSpcReduction="20000"/>
          </a:bodyPr>
          <a:lstStyle/>
          <a:p>
            <a:r>
              <a:rPr lang="ru-RU" dirty="0"/>
              <a:t>До </a:t>
            </a:r>
            <a:r>
              <a:rPr lang="ru-RU" dirty="0" err="1"/>
              <a:t>позитивних</a:t>
            </a:r>
            <a:r>
              <a:rPr lang="ru-RU" dirty="0"/>
              <a:t> </a:t>
            </a:r>
            <a:r>
              <a:rPr lang="ru-RU" dirty="0" err="1"/>
              <a:t>прикмет</a:t>
            </a:r>
            <a:r>
              <a:rPr lang="ru-RU" dirty="0"/>
              <a:t> </a:t>
            </a:r>
            <a:r>
              <a:rPr lang="ru-RU" dirty="0" err="1"/>
              <a:t>українізації</a:t>
            </a:r>
            <a:r>
              <a:rPr lang="ru-RU" dirty="0"/>
              <a:t> </a:t>
            </a:r>
            <a:r>
              <a:rPr lang="ru-RU" dirty="0" err="1"/>
              <a:t>належить</a:t>
            </a:r>
            <a:r>
              <a:rPr lang="ru-RU" dirty="0"/>
              <a:t> 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закріплення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бодай на 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деякий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час 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частини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завоювань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української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революції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1917—1921 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років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зміцнення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позицій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українства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в 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місті</a:t>
            </a:r>
            <a:r>
              <a:rPr lang="ru-RU" dirty="0"/>
              <a:t>, </a:t>
            </a:r>
            <a:r>
              <a:rPr lang="ru-RU" dirty="0" err="1"/>
              <a:t>зокрема</a:t>
            </a:r>
            <a:r>
              <a:rPr lang="ru-RU" dirty="0"/>
              <a:t> й коштом </a:t>
            </a:r>
            <a:r>
              <a:rPr lang="ru-RU" dirty="0" err="1"/>
              <a:t>напливу</a:t>
            </a:r>
            <a:r>
              <a:rPr lang="ru-RU" dirty="0"/>
              <a:t> до них </a:t>
            </a:r>
            <a:r>
              <a:rPr lang="ru-RU" dirty="0" err="1"/>
              <a:t>сільського</a:t>
            </a:r>
            <a:r>
              <a:rPr lang="ru-RU" dirty="0"/>
              <a:t> </a:t>
            </a:r>
            <a:r>
              <a:rPr lang="ru-RU" dirty="0" err="1"/>
              <a:t>населення</a:t>
            </a:r>
            <a:r>
              <a:rPr lang="ru-RU" dirty="0"/>
              <a:t>, </a:t>
            </a:r>
            <a:r>
              <a:rPr lang="ru-RU" dirty="0" err="1"/>
              <a:t>якому</a:t>
            </a:r>
            <a:r>
              <a:rPr lang="ru-RU" dirty="0"/>
              <a:t> </a:t>
            </a:r>
            <a:r>
              <a:rPr lang="ru-RU" dirty="0" err="1"/>
              <a:t>українізація</a:t>
            </a:r>
            <a:r>
              <a:rPr lang="ru-RU" dirty="0"/>
              <a:t> </a:t>
            </a:r>
            <a:r>
              <a:rPr lang="ru-RU" dirty="0" err="1"/>
              <a:t>полегшувала</a:t>
            </a:r>
            <a:r>
              <a:rPr lang="ru-RU" dirty="0"/>
              <a:t> </a:t>
            </a:r>
            <a:r>
              <a:rPr lang="ru-RU" dirty="0" err="1"/>
              <a:t>влаштування</a:t>
            </a:r>
            <a:r>
              <a:rPr lang="ru-RU" dirty="0"/>
              <a:t> в </a:t>
            </a:r>
            <a:r>
              <a:rPr lang="ru-RU" dirty="0" err="1"/>
              <a:t>місті</a:t>
            </a:r>
            <a:r>
              <a:rPr lang="ru-RU" dirty="0"/>
              <a:t>. </a:t>
            </a:r>
            <a:r>
              <a:rPr lang="ru-RU" dirty="0" err="1"/>
              <a:t>Позитивними</a:t>
            </a:r>
            <a:r>
              <a:rPr lang="ru-RU" dirty="0"/>
              <a:t> </a:t>
            </a:r>
            <a:r>
              <a:rPr lang="ru-RU" dirty="0" err="1"/>
              <a:t>були</a:t>
            </a:r>
            <a:r>
              <a:rPr lang="ru-RU" dirty="0"/>
              <a:t>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спроби</a:t>
            </a:r>
            <a:r>
              <a:rPr lang="ru-RU" dirty="0"/>
              <a:t> (з </a:t>
            </a:r>
            <a:r>
              <a:rPr lang="ru-RU" dirty="0" err="1"/>
              <a:t>ініціативи</a:t>
            </a:r>
            <a:r>
              <a:rPr lang="ru-RU" dirty="0"/>
              <a:t> </a:t>
            </a:r>
            <a:r>
              <a:rPr lang="ru-RU" dirty="0" err="1"/>
              <a:t>Миколи</a:t>
            </a:r>
            <a:r>
              <a:rPr lang="ru-RU" dirty="0"/>
              <a:t> </a:t>
            </a:r>
            <a:r>
              <a:rPr lang="ru-RU" dirty="0" err="1"/>
              <a:t>Скрипника</a:t>
            </a:r>
            <a:r>
              <a:rPr lang="ru-RU" dirty="0"/>
              <a:t>) 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поширити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українізацію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поза 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кордони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УРСР на 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етнографічно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українські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території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РРФСР</a:t>
            </a:r>
            <a:r>
              <a:rPr lang="ru-RU" dirty="0"/>
              <a:t> (</a:t>
            </a:r>
            <a:r>
              <a:rPr lang="ru-RU" dirty="0" err="1"/>
              <a:t>Курщина</a:t>
            </a:r>
            <a:r>
              <a:rPr lang="ru-RU" dirty="0"/>
              <a:t>, </a:t>
            </a:r>
            <a:r>
              <a:rPr lang="ru-RU" dirty="0" err="1"/>
              <a:t>Вороніжчина</a:t>
            </a:r>
            <a:r>
              <a:rPr lang="ru-RU" dirty="0"/>
              <a:t>, Саратовщина, Кубань, Казахстан), 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зокрема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у 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намаганні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запровадити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там 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україномовне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шкільництво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пресу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постачання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української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літератури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тощо</a:t>
            </a:r>
            <a:r>
              <a:rPr lang="ru-RU" dirty="0"/>
              <a:t>, 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як 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також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/>
              <a:t>(</a:t>
            </a:r>
            <a:r>
              <a:rPr lang="ru-RU" dirty="0" err="1"/>
              <a:t>щоправда</a:t>
            </a:r>
            <a:r>
              <a:rPr lang="ru-RU" dirty="0"/>
              <a:t>, </a:t>
            </a:r>
            <a:r>
              <a:rPr lang="ru-RU" dirty="0" err="1"/>
              <a:t>ще</a:t>
            </a:r>
            <a:r>
              <a:rPr lang="ru-RU" dirty="0"/>
              <a:t> </a:t>
            </a:r>
            <a:r>
              <a:rPr lang="ru-RU" dirty="0" err="1"/>
              <a:t>менш</a:t>
            </a:r>
            <a:r>
              <a:rPr lang="ru-RU" dirty="0"/>
              <a:t> </a:t>
            </a:r>
            <a:r>
              <a:rPr lang="ru-RU" dirty="0" err="1"/>
              <a:t>успішні</a:t>
            </a:r>
            <a:r>
              <a:rPr lang="ru-RU" dirty="0"/>
              <a:t>) 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домагання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українізації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армії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/>
              <a:t>(Школа </a:t>
            </a:r>
            <a:r>
              <a:rPr lang="ru-RU" dirty="0" err="1"/>
              <a:t>червоних</a:t>
            </a:r>
            <a:r>
              <a:rPr lang="ru-RU" dirty="0"/>
              <a:t> старшин у </a:t>
            </a:r>
            <a:r>
              <a:rPr lang="ru-RU" dirty="0" err="1"/>
              <a:t>Харкові</a:t>
            </a:r>
            <a:r>
              <a:rPr lang="ru-RU" dirty="0"/>
              <a:t>, газета «</a:t>
            </a:r>
            <a:r>
              <a:rPr lang="ru-RU" dirty="0" err="1"/>
              <a:t>Українське</a:t>
            </a:r>
            <a:r>
              <a:rPr lang="ru-RU" dirty="0"/>
              <a:t> </a:t>
            </a:r>
            <a:r>
              <a:rPr lang="ru-RU" dirty="0" err="1"/>
              <a:t>Військо</a:t>
            </a:r>
            <a:r>
              <a:rPr lang="ru-RU" dirty="0"/>
              <a:t>». Округи «</a:t>
            </a:r>
            <a:r>
              <a:rPr lang="ru-RU" dirty="0" err="1"/>
              <a:t>Червона</a:t>
            </a:r>
            <a:r>
              <a:rPr lang="ru-RU" dirty="0"/>
              <a:t> </a:t>
            </a:r>
            <a:r>
              <a:rPr lang="ru-RU" dirty="0" err="1"/>
              <a:t>Армія</a:t>
            </a:r>
            <a:r>
              <a:rPr lang="ru-RU" dirty="0"/>
              <a:t>»,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виходила</a:t>
            </a:r>
            <a:r>
              <a:rPr lang="ru-RU" dirty="0"/>
              <a:t> до </a:t>
            </a:r>
            <a:r>
              <a:rPr lang="ru-RU" dirty="0" err="1"/>
              <a:t>середини</a:t>
            </a:r>
            <a:r>
              <a:rPr lang="ru-RU" dirty="0"/>
              <a:t> 1930-их </a:t>
            </a:r>
            <a:r>
              <a:rPr lang="en-US" dirty="0"/>
              <a:t>pp.). </a:t>
            </a:r>
            <a:r>
              <a:rPr lang="ru-RU" dirty="0"/>
              <a:t>Активно проходила </a:t>
            </a:r>
            <a:r>
              <a:rPr lang="ru-RU" dirty="0" err="1"/>
              <a:t>українізація</a:t>
            </a:r>
            <a:r>
              <a:rPr lang="ru-RU" dirty="0"/>
              <a:t> </a:t>
            </a:r>
            <a:r>
              <a:rPr lang="ru-RU" i="1" dirty="0"/>
              <a:t>в </a:t>
            </a:r>
            <a:r>
              <a:rPr lang="ru-RU" i="1" dirty="0" err="1"/>
              <a:t>Кубанській</a:t>
            </a:r>
            <a:r>
              <a:rPr lang="ru-RU" i="1" dirty="0"/>
              <a:t>, </a:t>
            </a:r>
            <a:r>
              <a:rPr lang="ru-RU" i="1" dirty="0" err="1"/>
              <a:t>Донській</a:t>
            </a:r>
            <a:r>
              <a:rPr lang="ru-RU" i="1" dirty="0"/>
              <a:t>, </a:t>
            </a:r>
            <a:r>
              <a:rPr lang="ru-RU" i="1" dirty="0" err="1"/>
              <a:t>Армавірській</a:t>
            </a:r>
            <a:r>
              <a:rPr lang="ru-RU" i="1" dirty="0"/>
              <a:t>, </a:t>
            </a:r>
            <a:r>
              <a:rPr lang="ru-RU" i="1" dirty="0" err="1"/>
              <a:t>Тверській,Майкопській</a:t>
            </a:r>
            <a:r>
              <a:rPr lang="ru-RU" i="1" dirty="0"/>
              <a:t>, </a:t>
            </a:r>
            <a:r>
              <a:rPr lang="ru-RU" i="1" dirty="0" err="1"/>
              <a:t>Сельській</a:t>
            </a:r>
            <a:r>
              <a:rPr lang="ru-RU" i="1" dirty="0"/>
              <a:t>, </a:t>
            </a:r>
            <a:r>
              <a:rPr lang="ru-RU" i="1" dirty="0" err="1"/>
              <a:t>Ставропольській</a:t>
            </a:r>
            <a:r>
              <a:rPr lang="ru-RU" dirty="0"/>
              <a:t> та </a:t>
            </a:r>
            <a:r>
              <a:rPr lang="ru-RU" dirty="0" err="1"/>
              <a:t>інших</a:t>
            </a:r>
            <a:r>
              <a:rPr lang="ru-RU" dirty="0"/>
              <a:t> областях РРФСР. 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Тут 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відкрилися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українські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хати-читальні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клуби, 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лікнепи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робфаки</a:t>
            </a:r>
            <a:r>
              <a:rPr lang="ru-RU" dirty="0"/>
              <a:t>. На </a:t>
            </a:r>
            <a:r>
              <a:rPr lang="ru-RU" dirty="0" err="1"/>
              <a:t>Курщині</a:t>
            </a:r>
            <a:r>
              <a:rPr lang="ru-RU" dirty="0"/>
              <a:t> </a:t>
            </a:r>
            <a:r>
              <a:rPr lang="ru-RU" dirty="0" err="1"/>
              <a:t>був</a:t>
            </a:r>
            <a:r>
              <a:rPr lang="ru-RU" dirty="0"/>
              <a:t> </a:t>
            </a:r>
            <a:r>
              <a:rPr lang="ru-RU" dirty="0" err="1"/>
              <a:t>відкритий</a:t>
            </a:r>
            <a:r>
              <a:rPr lang="ru-RU" dirty="0"/>
              <a:t> </a:t>
            </a:r>
            <a:r>
              <a:rPr lang="ru-RU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Український</a:t>
            </a:r>
            <a:r>
              <a:rPr lang="ru-RU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педтехнікум</a:t>
            </a:r>
            <a:r>
              <a:rPr lang="ru-RU" dirty="0"/>
              <a:t>. </a:t>
            </a:r>
            <a:r>
              <a:rPr lang="ru-RU" dirty="0" err="1"/>
              <a:t>Кількість</a:t>
            </a:r>
            <a:r>
              <a:rPr lang="ru-RU" dirty="0"/>
              <a:t> </a:t>
            </a:r>
            <a:r>
              <a:rPr lang="ru-RU" dirty="0" err="1"/>
              <a:t>дітей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вчилися</a:t>
            </a:r>
            <a:r>
              <a:rPr lang="ru-RU" dirty="0"/>
              <a:t> </a:t>
            </a:r>
            <a:r>
              <a:rPr lang="ru-RU" dirty="0" err="1"/>
              <a:t>мовами</a:t>
            </a:r>
            <a:r>
              <a:rPr lang="ru-RU" dirty="0"/>
              <a:t> </a:t>
            </a:r>
            <a:r>
              <a:rPr lang="ru-RU" dirty="0" err="1"/>
              <a:t>національних</a:t>
            </a:r>
            <a:r>
              <a:rPr lang="ru-RU" dirty="0"/>
              <a:t> </a:t>
            </a:r>
            <a:r>
              <a:rPr lang="ru-RU" dirty="0" err="1"/>
              <a:t>меншин</a:t>
            </a:r>
            <a:r>
              <a:rPr lang="ru-RU" dirty="0"/>
              <a:t>, </a:t>
            </a:r>
            <a:r>
              <a:rPr lang="ru-RU" dirty="0" err="1"/>
              <a:t>була</a:t>
            </a:r>
            <a:r>
              <a:rPr lang="ru-RU" dirty="0"/>
              <a:t> </a:t>
            </a:r>
            <a:r>
              <a:rPr lang="ru-RU" dirty="0" err="1"/>
              <a:t>набагато</a:t>
            </a:r>
            <a:r>
              <a:rPr lang="ru-RU" dirty="0"/>
              <a:t> </a:t>
            </a:r>
            <a:r>
              <a:rPr lang="ru-RU" dirty="0" err="1"/>
              <a:t>більшою</a:t>
            </a:r>
            <a:r>
              <a:rPr lang="ru-RU" dirty="0"/>
              <a:t>, </a:t>
            </a:r>
            <a:r>
              <a:rPr lang="ru-RU" dirty="0" err="1"/>
              <a:t>ніж</a:t>
            </a:r>
            <a:r>
              <a:rPr lang="ru-RU" dirty="0"/>
              <a:t> </a:t>
            </a:r>
            <a:r>
              <a:rPr lang="ru-RU" dirty="0" err="1"/>
              <a:t>кількість</a:t>
            </a:r>
            <a:r>
              <a:rPr lang="ru-RU" dirty="0"/>
              <a:t> тих,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вчилися</a:t>
            </a:r>
            <a:r>
              <a:rPr lang="ru-RU" dirty="0"/>
              <a:t> </a:t>
            </a:r>
            <a:r>
              <a:rPr lang="ru-RU" dirty="0" err="1"/>
              <a:t>російською</a:t>
            </a:r>
            <a:r>
              <a:rPr lang="ru-RU" dirty="0"/>
              <a:t>. 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Українська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мова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впевнено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без 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утиску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для 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інших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почала 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посідати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провідне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місце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ru-RU" dirty="0" err="1"/>
              <a:t>Ознакою</a:t>
            </a:r>
            <a:r>
              <a:rPr lang="ru-RU" dirty="0"/>
              <a:t> </a:t>
            </a:r>
            <a:r>
              <a:rPr lang="ru-RU" dirty="0" err="1"/>
              <a:t>розуміння</a:t>
            </a:r>
            <a:r>
              <a:rPr lang="ru-RU" dirty="0"/>
              <a:t> ваги </a:t>
            </a:r>
            <a:r>
              <a:rPr lang="ru-RU" dirty="0" err="1"/>
              <a:t>національного</a:t>
            </a:r>
            <a:r>
              <a:rPr lang="ru-RU" dirty="0"/>
              <a:t> </a:t>
            </a:r>
            <a:r>
              <a:rPr lang="ru-RU" dirty="0" err="1"/>
              <a:t>питання</a:t>
            </a:r>
            <a:r>
              <a:rPr lang="ru-RU" dirty="0"/>
              <a:t> за </a:t>
            </a:r>
            <a:r>
              <a:rPr lang="ru-RU" dirty="0" err="1"/>
              <a:t>українізації</a:t>
            </a:r>
            <a:r>
              <a:rPr lang="ru-RU" dirty="0"/>
              <a:t> </a:t>
            </a:r>
            <a:r>
              <a:rPr lang="ru-RU" dirty="0" err="1"/>
              <a:t>було</a:t>
            </a:r>
            <a:r>
              <a:rPr lang="ru-RU" dirty="0"/>
              <a:t> й </a:t>
            </a:r>
            <a:r>
              <a:rPr lang="ru-RU" dirty="0" err="1"/>
              <a:t>толерантне</a:t>
            </a:r>
            <a:r>
              <a:rPr lang="ru-RU" dirty="0"/>
              <a:t> </a:t>
            </a:r>
            <a:r>
              <a:rPr lang="ru-RU" dirty="0" err="1"/>
              <a:t>ставлення</a:t>
            </a:r>
            <a:r>
              <a:rPr lang="ru-RU" dirty="0"/>
              <a:t> до </a:t>
            </a:r>
            <a:r>
              <a:rPr lang="ru-RU" dirty="0" err="1"/>
              <a:t>національних</a:t>
            </a:r>
            <a:r>
              <a:rPr lang="ru-RU" dirty="0"/>
              <a:t> </a:t>
            </a:r>
            <a:r>
              <a:rPr lang="ru-RU" dirty="0" err="1"/>
              <a:t>меншин</a:t>
            </a:r>
            <a:r>
              <a:rPr lang="ru-RU" dirty="0"/>
              <a:t> в </a:t>
            </a:r>
            <a:r>
              <a:rPr lang="ru-RU" dirty="0" err="1"/>
              <a:t>Україні</a:t>
            </a:r>
            <a:r>
              <a:rPr lang="ru-RU" dirty="0"/>
              <a:t> (</a:t>
            </a:r>
            <a:r>
              <a:rPr lang="ru-RU" dirty="0" err="1"/>
              <a:t>євреїв</a:t>
            </a:r>
            <a:r>
              <a:rPr lang="ru-RU" dirty="0"/>
              <a:t>, </a:t>
            </a:r>
            <a:r>
              <a:rPr lang="ru-RU" dirty="0" err="1"/>
              <a:t>поляків</a:t>
            </a:r>
            <a:r>
              <a:rPr lang="ru-RU" dirty="0"/>
              <a:t>, </a:t>
            </a:r>
            <a:r>
              <a:rPr lang="ru-RU" dirty="0" err="1"/>
              <a:t>німців</a:t>
            </a:r>
            <a:r>
              <a:rPr lang="ru-RU" dirty="0"/>
              <a:t>, молдаван й </a:t>
            </a:r>
            <a:r>
              <a:rPr lang="ru-RU" dirty="0" err="1"/>
              <a:t>інших</a:t>
            </a:r>
            <a:r>
              <a:rPr lang="ru-RU" dirty="0"/>
              <a:t>) — і </a:t>
            </a:r>
            <a:r>
              <a:rPr lang="ru-RU" dirty="0" err="1"/>
              <a:t>забезпечення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прав у </a:t>
            </a:r>
            <a:r>
              <a:rPr lang="ru-RU" dirty="0" err="1"/>
              <a:t>місцевій</a:t>
            </a:r>
            <a:r>
              <a:rPr lang="ru-RU" dirty="0"/>
              <a:t> </a:t>
            </a:r>
            <a:r>
              <a:rPr lang="ru-RU" dirty="0" err="1"/>
              <a:t>адміністрації</a:t>
            </a:r>
            <a:r>
              <a:rPr lang="ru-RU" dirty="0"/>
              <a:t>, </a:t>
            </a:r>
            <a:r>
              <a:rPr lang="ru-RU" dirty="0" err="1"/>
              <a:t>шкільництві</a:t>
            </a:r>
            <a:r>
              <a:rPr lang="ru-RU" dirty="0"/>
              <a:t>, </a:t>
            </a:r>
            <a:r>
              <a:rPr lang="ru-RU" dirty="0" err="1"/>
              <a:t>пресі</a:t>
            </a:r>
            <a:r>
              <a:rPr lang="ru-RU" dirty="0"/>
              <a:t>, </a:t>
            </a:r>
            <a:r>
              <a:rPr lang="ru-RU" dirty="0" err="1"/>
              <a:t>театрі</a:t>
            </a:r>
            <a:r>
              <a:rPr lang="ru-RU" dirty="0"/>
              <a:t> </a:t>
            </a:r>
            <a:r>
              <a:rPr lang="ru-RU" dirty="0" err="1"/>
              <a:t>тощо</a:t>
            </a:r>
            <a:r>
              <a:rPr lang="ru-RU" dirty="0"/>
              <a:t>.</a:t>
            </a:r>
          </a:p>
          <a:p>
            <a:r>
              <a:rPr lang="ru-RU" dirty="0" err="1"/>
              <a:t>Зважаючи</a:t>
            </a:r>
            <a:r>
              <a:rPr lang="ru-RU" dirty="0"/>
              <a:t> на все </a:t>
            </a:r>
            <a:r>
              <a:rPr lang="ru-RU" dirty="0" err="1"/>
              <a:t>позитивне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давала </a:t>
            </a:r>
            <a:r>
              <a:rPr lang="ru-RU" dirty="0" err="1"/>
              <a:t>українізація</a:t>
            </a:r>
            <a:r>
              <a:rPr lang="ru-RU" dirty="0"/>
              <a:t>, </a:t>
            </a:r>
            <a:r>
              <a:rPr lang="ru-RU" dirty="0" err="1"/>
              <a:t>українська</a:t>
            </a:r>
            <a:r>
              <a:rPr lang="ru-RU" dirty="0"/>
              <a:t> </a:t>
            </a:r>
            <a:r>
              <a:rPr lang="ru-RU" dirty="0" err="1"/>
              <a:t>інтелігенція</a:t>
            </a:r>
            <a:r>
              <a:rPr lang="ru-RU" dirty="0"/>
              <a:t> </a:t>
            </a:r>
            <a:r>
              <a:rPr lang="ru-RU" dirty="0" err="1"/>
              <a:t>назагал</a:t>
            </a:r>
            <a:r>
              <a:rPr lang="ru-RU" dirty="0"/>
              <a:t> </a:t>
            </a:r>
            <a:r>
              <a:rPr lang="ru-RU" dirty="0" err="1"/>
              <a:t>схвалювала</a:t>
            </a:r>
            <a:r>
              <a:rPr lang="ru-RU" dirty="0"/>
              <a:t> й </a:t>
            </a:r>
            <a:r>
              <a:rPr lang="ru-RU" dirty="0" err="1"/>
              <a:t>підтримувала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, </a:t>
            </a:r>
            <a:r>
              <a:rPr lang="ru-RU" dirty="0" err="1"/>
              <a:t>хоч</a:t>
            </a:r>
            <a:r>
              <a:rPr lang="ru-RU" dirty="0"/>
              <a:t>, — особливо в </a:t>
            </a:r>
            <a:r>
              <a:rPr lang="ru-RU" dirty="0" err="1"/>
              <a:t>академічних</a:t>
            </a:r>
            <a:r>
              <a:rPr lang="ru-RU" dirty="0"/>
              <a:t> (УАН) і </a:t>
            </a:r>
            <a:r>
              <a:rPr lang="ru-RU" dirty="0" err="1"/>
              <a:t>літературних</a:t>
            </a:r>
            <a:r>
              <a:rPr lang="ru-RU" dirty="0"/>
              <a:t> (ВАПЛІТЕ, </a:t>
            </a:r>
            <a:r>
              <a:rPr lang="ru-RU" dirty="0" err="1"/>
              <a:t>неокласики</a:t>
            </a:r>
            <a:r>
              <a:rPr lang="ru-RU" dirty="0"/>
              <a:t>, Ланка-МАРС) колах, — 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сприймала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її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як 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тільки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часткове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задоволення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природних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прав 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українського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народу, а то й 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перестерігала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вже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на самих початках перед 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небезпекою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відродження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російського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великодержавництва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й 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русифікації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/>
              <a:t>(див. М. </a:t>
            </a:r>
            <a:r>
              <a:rPr lang="ru-RU" dirty="0" err="1"/>
              <a:t>Грушевський</a:t>
            </a:r>
            <a:r>
              <a:rPr lang="ru-RU" dirty="0"/>
              <a:t>, «</a:t>
            </a:r>
            <a:r>
              <a:rPr lang="ru-RU" dirty="0" err="1"/>
              <a:t>Ганебній</a:t>
            </a:r>
            <a:r>
              <a:rPr lang="ru-RU" dirty="0"/>
              <a:t> </a:t>
            </a:r>
            <a:r>
              <a:rPr lang="ru-RU" dirty="0" err="1"/>
              <a:t>пам'яті</a:t>
            </a:r>
            <a:r>
              <a:rPr lang="ru-RU" dirty="0"/>
              <a:t>», ж. «</a:t>
            </a:r>
            <a:r>
              <a:rPr lang="ru-RU" dirty="0" err="1"/>
              <a:t>Україна</a:t>
            </a:r>
            <a:r>
              <a:rPr lang="ru-RU" dirty="0"/>
              <a:t>», 1926, ч. </a:t>
            </a:r>
            <a:r>
              <a:rPr lang="ru-RU" b="1" dirty="0"/>
              <a:t>4</a:t>
            </a:r>
            <a:r>
              <a:rPr lang="ru-RU" dirty="0"/>
              <a:t>; </a:t>
            </a:r>
            <a:r>
              <a:rPr lang="ru-RU" dirty="0" err="1"/>
              <a:t>памфлети</a:t>
            </a:r>
            <a:r>
              <a:rPr lang="ru-RU" dirty="0"/>
              <a:t> М. </a:t>
            </a:r>
            <a:r>
              <a:rPr lang="ru-RU" dirty="0" err="1"/>
              <a:t>Хвильового</a:t>
            </a:r>
            <a:r>
              <a:rPr lang="ru-RU" dirty="0"/>
              <a:t>, </a:t>
            </a:r>
            <a:r>
              <a:rPr lang="ru-RU" dirty="0" err="1"/>
              <a:t>полемічні</a:t>
            </a:r>
            <a:r>
              <a:rPr lang="ru-RU" dirty="0"/>
              <a:t> </a:t>
            </a:r>
            <a:r>
              <a:rPr lang="ru-RU" dirty="0" err="1"/>
              <a:t>виступи</a:t>
            </a:r>
            <a:r>
              <a:rPr lang="ru-RU" dirty="0"/>
              <a:t> М. Зерова</a:t>
            </a:r>
            <a:r>
              <a:rPr lang="ru-RU" dirty="0" smtClean="0"/>
              <a:t>).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731235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764704"/>
            <a:ext cx="7620000" cy="1143000"/>
          </a:xfrm>
        </p:spPr>
        <p:txBody>
          <a:bodyPr/>
          <a:lstStyle/>
          <a:p>
            <a:r>
              <a:rPr lang="ru-RU" sz="4400" dirty="0" err="1"/>
              <a:t>Українізація</a:t>
            </a:r>
            <a:r>
              <a:rPr lang="ru-RU" sz="4400" dirty="0"/>
              <a:t> </a:t>
            </a:r>
            <a:r>
              <a:rPr lang="ru-RU" sz="4400" dirty="0" err="1"/>
              <a:t>західноукраїнських</a:t>
            </a:r>
            <a:r>
              <a:rPr lang="ru-RU" sz="4400" dirty="0"/>
              <a:t> земель до 1941 </a:t>
            </a:r>
            <a:r>
              <a:rPr lang="ru-RU" sz="4400" dirty="0" smtClean="0"/>
              <a:t>р.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132856"/>
            <a:ext cx="7620000" cy="4267944"/>
          </a:xfrm>
        </p:spPr>
        <p:txBody>
          <a:bodyPr/>
          <a:lstStyle/>
          <a:p>
            <a:r>
              <a:rPr lang="ru-RU" dirty="0" err="1"/>
              <a:t>Українізація</a:t>
            </a:r>
            <a:r>
              <a:rPr lang="ru-RU" dirty="0"/>
              <a:t> </a:t>
            </a:r>
            <a:r>
              <a:rPr lang="ru-RU" dirty="0" err="1"/>
              <a:t>була</a:t>
            </a:r>
            <a:r>
              <a:rPr lang="ru-RU" dirty="0"/>
              <a:t> </a:t>
            </a:r>
            <a:r>
              <a:rPr lang="ru-RU" dirty="0" err="1"/>
              <a:t>складовою</a:t>
            </a:r>
            <a:r>
              <a:rPr lang="ru-RU" dirty="0"/>
              <a:t> </a:t>
            </a:r>
            <a:r>
              <a:rPr lang="ru-RU" dirty="0" err="1"/>
              <a:t>частиною</a:t>
            </a:r>
            <a:r>
              <a:rPr lang="ru-RU" dirty="0"/>
              <a:t> </a:t>
            </a:r>
            <a:r>
              <a:rPr lang="ru-RU" dirty="0" err="1"/>
              <a:t>політики</a:t>
            </a:r>
            <a:r>
              <a:rPr lang="ru-RU" dirty="0"/>
              <a:t> </a:t>
            </a:r>
            <a:r>
              <a:rPr lang="ru-RU" dirty="0" err="1"/>
              <a:t>радянської</a:t>
            </a:r>
            <a:r>
              <a:rPr lang="ru-RU" dirty="0"/>
              <a:t> </a:t>
            </a:r>
            <a:r>
              <a:rPr lang="ru-RU" dirty="0" err="1"/>
              <a:t>держави</a:t>
            </a:r>
            <a:r>
              <a:rPr lang="ru-RU" dirty="0"/>
              <a:t> в </a:t>
            </a:r>
            <a:r>
              <a:rPr lang="ru-RU" dirty="0" err="1"/>
              <a:t>Україні</a:t>
            </a:r>
            <a:r>
              <a:rPr lang="ru-RU" dirty="0"/>
              <a:t> до початку </a:t>
            </a:r>
            <a:r>
              <a:rPr lang="ru-RU" i="1" dirty="0" err="1"/>
              <a:t>Німецько-радянської</a:t>
            </a:r>
            <a:r>
              <a:rPr lang="ru-RU" i="1" dirty="0"/>
              <a:t> </a:t>
            </a:r>
            <a:r>
              <a:rPr lang="ru-RU" i="1" dirty="0" err="1"/>
              <a:t>війни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5" name="Прямоугольная выноска 4"/>
          <p:cNvSpPr/>
          <p:nvPr/>
        </p:nvSpPr>
        <p:spPr>
          <a:xfrm>
            <a:off x="467544" y="3068960"/>
            <a:ext cx="7560840" cy="3312368"/>
          </a:xfrm>
          <a:prstGeom prst="wedgeRect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«... </a:t>
            </a:r>
            <a:r>
              <a:rPr lang="ru-RU" dirty="0" err="1" smtClean="0"/>
              <a:t>серйозною</a:t>
            </a:r>
            <a:r>
              <a:rPr lang="ru-RU" dirty="0" smtClean="0"/>
              <a:t> </a:t>
            </a:r>
            <a:r>
              <a:rPr lang="ru-RU" dirty="0" err="1"/>
              <a:t>помилкою</a:t>
            </a:r>
            <a:r>
              <a:rPr lang="ru-RU" dirty="0"/>
              <a:t> </a:t>
            </a:r>
            <a:r>
              <a:rPr lang="ru-RU" dirty="0" err="1"/>
              <a:t>вважати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українізація</a:t>
            </a:r>
            <a:r>
              <a:rPr lang="ru-RU" dirty="0"/>
              <a:t> в УРСР </a:t>
            </a:r>
            <a:r>
              <a:rPr lang="ru-RU" dirty="0" err="1"/>
              <a:t>завершилася</a:t>
            </a:r>
            <a:r>
              <a:rPr lang="ru-RU" dirty="0"/>
              <a:t> на початку 1930-х. Як же </a:t>
            </a:r>
            <a:r>
              <a:rPr lang="ru-RU" dirty="0" err="1"/>
              <a:t>тоді</a:t>
            </a:r>
            <a:r>
              <a:rPr lang="ru-RU" dirty="0"/>
              <a:t> накажете </a:t>
            </a:r>
            <a:r>
              <a:rPr lang="ru-RU" dirty="0" err="1"/>
              <a:t>називати</a:t>
            </a:r>
            <a:r>
              <a:rPr lang="ru-RU" dirty="0"/>
              <a:t> </a:t>
            </a:r>
            <a:r>
              <a:rPr lang="ru-RU" dirty="0" err="1"/>
              <a:t>процес</a:t>
            </a:r>
            <a:r>
              <a:rPr lang="ru-RU" dirty="0"/>
              <a:t> </a:t>
            </a:r>
            <a:r>
              <a:rPr lang="ru-RU" dirty="0" err="1"/>
              <a:t>інтенсивного</a:t>
            </a:r>
            <a:r>
              <a:rPr lang="ru-RU" dirty="0"/>
              <a:t> </a:t>
            </a:r>
            <a:r>
              <a:rPr lang="ru-RU" dirty="0" err="1"/>
              <a:t>витіснення</a:t>
            </a:r>
            <a:r>
              <a:rPr lang="ru-RU" dirty="0"/>
              <a:t> </a:t>
            </a:r>
            <a:r>
              <a:rPr lang="ru-RU" dirty="0" err="1"/>
              <a:t>польської</a:t>
            </a:r>
            <a:r>
              <a:rPr lang="ru-RU" dirty="0"/>
              <a:t> </a:t>
            </a:r>
            <a:r>
              <a:rPr lang="ru-RU" dirty="0" err="1"/>
              <a:t>мови</a:t>
            </a:r>
            <a:r>
              <a:rPr lang="ru-RU" dirty="0"/>
              <a:t> </a:t>
            </a:r>
            <a:r>
              <a:rPr lang="ru-RU" dirty="0" err="1" smtClean="0"/>
              <a:t>українською</a:t>
            </a:r>
            <a:r>
              <a:rPr lang="ru-RU" dirty="0" smtClean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 smtClean="0"/>
              <a:t>почалося</a:t>
            </a:r>
            <a:r>
              <a:rPr lang="ru-RU" dirty="0" smtClean="0"/>
              <a:t> </a:t>
            </a:r>
            <a:r>
              <a:rPr lang="ru-RU" dirty="0" err="1"/>
              <a:t>відразу</a:t>
            </a:r>
            <a:r>
              <a:rPr lang="ru-RU" dirty="0"/>
              <a:t> по </a:t>
            </a:r>
            <a:r>
              <a:rPr lang="ru-RU" dirty="0" err="1"/>
              <a:t>приєднанні</a:t>
            </a:r>
            <a:r>
              <a:rPr lang="ru-RU" dirty="0"/>
              <a:t> </a:t>
            </a:r>
            <a:r>
              <a:rPr lang="ru-RU" dirty="0" err="1"/>
              <a:t>Західної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 до СРСР? ... </a:t>
            </a:r>
            <a:r>
              <a:rPr lang="ru-RU" dirty="0" err="1"/>
              <a:t>Ще</a:t>
            </a:r>
            <a:r>
              <a:rPr lang="ru-RU" dirty="0"/>
              <a:t> до </a:t>
            </a:r>
            <a:r>
              <a:rPr lang="ru-RU" dirty="0" err="1"/>
              <a:t>війни</a:t>
            </a:r>
            <a:r>
              <a:rPr lang="ru-RU" dirty="0"/>
              <a:t> </a:t>
            </a:r>
            <a:r>
              <a:rPr lang="ru-RU" dirty="0" err="1"/>
              <a:t>Львівський</a:t>
            </a:r>
            <a:r>
              <a:rPr lang="ru-RU" dirty="0"/>
              <a:t> </a:t>
            </a:r>
            <a:r>
              <a:rPr lang="ru-RU" dirty="0" err="1"/>
              <a:t>університет</a:t>
            </a:r>
            <a:r>
              <a:rPr lang="ru-RU" dirty="0"/>
              <a:t> </a:t>
            </a:r>
            <a:r>
              <a:rPr lang="ru-RU" dirty="0" err="1"/>
              <a:t>ім</a:t>
            </a:r>
            <a:r>
              <a:rPr lang="ru-RU" dirty="0"/>
              <a:t>. Яна Казимира </a:t>
            </a:r>
            <a:r>
              <a:rPr lang="ru-RU" dirty="0" err="1"/>
              <a:t>перейменований</a:t>
            </a:r>
            <a:r>
              <a:rPr lang="ru-RU" dirty="0"/>
              <a:t> на честь </a:t>
            </a:r>
            <a:r>
              <a:rPr lang="ru-RU" dirty="0" err="1"/>
              <a:t>Івана</a:t>
            </a:r>
            <a:r>
              <a:rPr lang="ru-RU" dirty="0"/>
              <a:t> Франка та </a:t>
            </a:r>
            <a:r>
              <a:rPr lang="ru-RU" dirty="0" err="1"/>
              <a:t>українізований</a:t>
            </a:r>
            <a:r>
              <a:rPr lang="ru-RU" dirty="0"/>
              <a:t> - так само, як і </a:t>
            </a:r>
            <a:r>
              <a:rPr lang="ru-RU" dirty="0" err="1"/>
              <a:t>Львівська</a:t>
            </a:r>
            <a:r>
              <a:rPr lang="ru-RU" dirty="0"/>
              <a:t> опера, яка </a:t>
            </a:r>
            <a:r>
              <a:rPr lang="ru-RU" dirty="0" err="1"/>
              <a:t>отримала</a:t>
            </a:r>
            <a:r>
              <a:rPr lang="ru-RU" dirty="0"/>
              <a:t> те ж </a:t>
            </a:r>
            <a:r>
              <a:rPr lang="ru-RU" dirty="0" err="1"/>
              <a:t>ім'я</a:t>
            </a:r>
            <a:r>
              <a:rPr lang="ru-RU" dirty="0"/>
              <a:t>. </a:t>
            </a:r>
            <a:r>
              <a:rPr lang="ru-RU" dirty="0" err="1"/>
              <a:t>Радянська</a:t>
            </a:r>
            <a:r>
              <a:rPr lang="ru-RU" dirty="0"/>
              <a:t> </a:t>
            </a:r>
            <a:r>
              <a:rPr lang="ru-RU" dirty="0" err="1"/>
              <a:t>влада</a:t>
            </a:r>
            <a:r>
              <a:rPr lang="ru-RU" dirty="0"/>
              <a:t> в </a:t>
            </a:r>
            <a:r>
              <a:rPr lang="ru-RU" dirty="0" err="1"/>
              <a:t>масовому</a:t>
            </a:r>
            <a:r>
              <a:rPr lang="ru-RU" dirty="0"/>
              <a:t> порядку </a:t>
            </a:r>
            <a:r>
              <a:rPr lang="ru-RU" dirty="0" err="1"/>
              <a:t>відкрила</a:t>
            </a:r>
            <a:r>
              <a:rPr lang="ru-RU" dirty="0"/>
              <a:t> </a:t>
            </a:r>
            <a:r>
              <a:rPr lang="ru-RU" dirty="0" err="1"/>
              <a:t>нові</a:t>
            </a:r>
            <a:r>
              <a:rPr lang="ru-RU" dirty="0"/>
              <a:t> </a:t>
            </a:r>
            <a:r>
              <a:rPr lang="ru-RU" dirty="0" err="1"/>
              <a:t>українські</a:t>
            </a:r>
            <a:r>
              <a:rPr lang="ru-RU" dirty="0"/>
              <a:t> </a:t>
            </a:r>
            <a:r>
              <a:rPr lang="ru-RU" dirty="0" err="1"/>
              <a:t>школи</a:t>
            </a:r>
            <a:r>
              <a:rPr lang="ru-RU" dirty="0"/>
              <a:t> і </a:t>
            </a:r>
            <a:r>
              <a:rPr lang="ru-RU" dirty="0" err="1"/>
              <a:t>заснувала</a:t>
            </a:r>
            <a:r>
              <a:rPr lang="ru-RU" dirty="0"/>
              <a:t> </a:t>
            </a:r>
            <a:r>
              <a:rPr lang="ru-RU" dirty="0" err="1"/>
              <a:t>нові</a:t>
            </a:r>
            <a:r>
              <a:rPr lang="ru-RU" dirty="0"/>
              <a:t> </a:t>
            </a:r>
            <a:r>
              <a:rPr lang="ru-RU" dirty="0" err="1"/>
              <a:t>україномовні</a:t>
            </a:r>
            <a:r>
              <a:rPr lang="ru-RU" dirty="0"/>
              <a:t> </a:t>
            </a:r>
            <a:r>
              <a:rPr lang="ru-RU" dirty="0" err="1"/>
              <a:t>газети</a:t>
            </a:r>
            <a:r>
              <a:rPr lang="ru-RU" dirty="0"/>
              <a:t> ... »</a:t>
            </a:r>
          </a:p>
        </p:txBody>
      </p:sp>
    </p:spTree>
    <p:extLst>
      <p:ext uri="{BB962C8B-B14F-4D97-AF65-F5344CB8AC3E}">
        <p14:creationId xmlns:p14="http://schemas.microsoft.com/office/powerpoint/2010/main" val="25137989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err="1"/>
              <a:t>Українізація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600200"/>
            <a:ext cx="7753672" cy="4800600"/>
          </a:xfrm>
        </p:spPr>
        <p:txBody>
          <a:bodyPr/>
          <a:lstStyle/>
          <a:p>
            <a:r>
              <a:rPr lang="ru-RU" sz="2400" b="1" dirty="0" err="1"/>
              <a:t>Українізація</a:t>
            </a:r>
            <a:r>
              <a:rPr lang="ru-RU" sz="2400" dirty="0"/>
              <a:t> — </a:t>
            </a:r>
            <a:r>
              <a:rPr lang="ru-RU" sz="2400" dirty="0" err="1"/>
              <a:t>політичне</a:t>
            </a:r>
            <a:r>
              <a:rPr lang="ru-RU" sz="2400" dirty="0"/>
              <a:t> </a:t>
            </a:r>
            <a:r>
              <a:rPr lang="ru-RU" sz="2400" dirty="0" err="1"/>
              <a:t>просування</a:t>
            </a:r>
            <a:r>
              <a:rPr lang="ru-RU" sz="2400" dirty="0"/>
              <a:t> та </a:t>
            </a:r>
            <a:r>
              <a:rPr lang="ru-RU" sz="2400" dirty="0" err="1"/>
              <a:t>впровадження</a:t>
            </a:r>
            <a:r>
              <a:rPr lang="ru-RU" sz="2400" dirty="0"/>
              <a:t> </a:t>
            </a:r>
            <a:r>
              <a:rPr lang="ru-RU" sz="2400" dirty="0" err="1"/>
              <a:t>елементів</a:t>
            </a:r>
            <a:r>
              <a:rPr lang="ru-RU" sz="2400" dirty="0"/>
              <a:t> </a:t>
            </a:r>
            <a:r>
              <a:rPr lang="ru-RU" sz="2400" dirty="0" err="1"/>
              <a:t>української</a:t>
            </a:r>
            <a:r>
              <a:rPr lang="ru-RU" sz="2400" dirty="0"/>
              <a:t> </a:t>
            </a:r>
            <a:r>
              <a:rPr lang="ru-RU" sz="2400" dirty="0" err="1"/>
              <a:t>мови</a:t>
            </a:r>
            <a:r>
              <a:rPr lang="ru-RU" sz="2400" dirty="0"/>
              <a:t> та </a:t>
            </a:r>
            <a:r>
              <a:rPr lang="ru-RU" sz="2400" dirty="0" err="1"/>
              <a:t>української</a:t>
            </a:r>
            <a:r>
              <a:rPr lang="ru-RU" sz="2400" dirty="0"/>
              <a:t> </a:t>
            </a:r>
            <a:r>
              <a:rPr lang="ru-RU" sz="2400" dirty="0" err="1"/>
              <a:t>культури</a:t>
            </a:r>
            <a:r>
              <a:rPr lang="ru-RU" sz="2400" dirty="0"/>
              <a:t> в </a:t>
            </a:r>
            <a:r>
              <a:rPr lang="ru-RU" sz="2400" dirty="0" err="1"/>
              <a:t>різних</a:t>
            </a:r>
            <a:r>
              <a:rPr lang="ru-RU" sz="2400" dirty="0"/>
              <a:t> сферах </a:t>
            </a:r>
            <a:r>
              <a:rPr lang="ru-RU" sz="2400" dirty="0" err="1"/>
              <a:t>суспільного</a:t>
            </a:r>
            <a:r>
              <a:rPr lang="ru-RU" sz="2400" dirty="0"/>
              <a:t> </a:t>
            </a:r>
            <a:r>
              <a:rPr lang="ru-RU" sz="2400" dirty="0" err="1"/>
              <a:t>життя</a:t>
            </a:r>
            <a:r>
              <a:rPr lang="ru-RU" sz="2400" dirty="0"/>
              <a:t>.</a:t>
            </a:r>
          </a:p>
          <a:p>
            <a:endParaRPr lang="ru-RU" dirty="0" smtClean="0"/>
          </a:p>
          <a:p>
            <a:endParaRPr lang="ru-RU" dirty="0" smtClean="0"/>
          </a:p>
          <a:p>
            <a:r>
              <a:rPr lang="ru-RU" dirty="0" err="1" smtClean="0"/>
              <a:t>Українізація</a:t>
            </a:r>
            <a:r>
              <a:rPr lang="ru-RU" dirty="0" smtClean="0"/>
              <a:t> </a:t>
            </a:r>
            <a:r>
              <a:rPr lang="ru-RU" dirty="0"/>
              <a:t>1920-30 </a:t>
            </a:r>
            <a:r>
              <a:rPr lang="ru-RU" dirty="0" err="1" smtClean="0"/>
              <a:t>років</a:t>
            </a:r>
            <a:endParaRPr lang="ru-RU" dirty="0" smtClean="0"/>
          </a:p>
          <a:p>
            <a:pPr marL="114300" indent="0">
              <a:buNone/>
            </a:pPr>
            <a:r>
              <a:rPr lang="ru-RU" dirty="0"/>
              <a:t> </a:t>
            </a:r>
            <a:r>
              <a:rPr lang="ru-RU" dirty="0" err="1"/>
              <a:t>була</a:t>
            </a:r>
            <a:r>
              <a:rPr lang="ru-RU" dirty="0"/>
              <a:t> </a:t>
            </a:r>
            <a:r>
              <a:rPr lang="ru-RU" dirty="0" err="1"/>
              <a:t>складовим</a:t>
            </a:r>
            <a:r>
              <a:rPr lang="ru-RU" dirty="0"/>
              <a:t> </a:t>
            </a:r>
            <a:r>
              <a:rPr lang="ru-RU" dirty="0" err="1" smtClean="0"/>
              <a:t>елементом</a:t>
            </a:r>
            <a:endParaRPr lang="ru-RU" dirty="0" smtClean="0"/>
          </a:p>
          <a:p>
            <a:pPr marL="114300" indent="0">
              <a:buNone/>
            </a:pPr>
            <a:r>
              <a:rPr lang="ru-RU" dirty="0" smtClean="0"/>
              <a:t> </a:t>
            </a:r>
            <a:r>
              <a:rPr lang="ru-RU" dirty="0" err="1"/>
              <a:t>загальносоюзної</a:t>
            </a:r>
            <a:r>
              <a:rPr lang="ru-RU" dirty="0"/>
              <a:t> </a:t>
            </a:r>
            <a:r>
              <a:rPr lang="ru-RU" dirty="0" err="1" smtClean="0"/>
              <a:t>кампанії</a:t>
            </a:r>
            <a:endParaRPr lang="ru-RU" dirty="0" smtClean="0"/>
          </a:p>
          <a:p>
            <a:pPr marL="114300" indent="0">
              <a:buNone/>
            </a:pPr>
            <a:r>
              <a:rPr lang="ru-RU" dirty="0"/>
              <a:t> </a:t>
            </a:r>
            <a:r>
              <a:rPr lang="ru-RU" b="1" dirty="0" err="1"/>
              <a:t>коренізації</a:t>
            </a:r>
            <a:r>
              <a:rPr lang="ru-RU" dirty="0"/>
              <a:t>.</a:t>
            </a:r>
          </a:p>
          <a:p>
            <a:pPr marL="114300" indent="0">
              <a:buNone/>
            </a:pP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10297" y="3068960"/>
            <a:ext cx="5133703" cy="378904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8469845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139952" y="836712"/>
            <a:ext cx="3970784" cy="5448672"/>
          </a:xfrm>
        </p:spPr>
        <p:txBody>
          <a:bodyPr>
            <a:normAutofit fontScale="92500"/>
          </a:bodyPr>
          <a:lstStyle/>
          <a:p>
            <a:r>
              <a:rPr lang="vi-VN" b="1" dirty="0" smtClean="0"/>
              <a:t>Українізація </a:t>
            </a:r>
            <a:r>
              <a:rPr lang="vi-VN" b="1" dirty="0"/>
              <a:t>1920—30-х</a:t>
            </a:r>
            <a:r>
              <a:rPr lang="vi-VN" dirty="0"/>
              <a:t> — тимчасова політика ВКП(б), що мала загальну назву </a:t>
            </a:r>
            <a:r>
              <a:rPr lang="vi-VN" i="1" dirty="0" smtClean="0"/>
              <a:t>коренізація</a:t>
            </a:r>
            <a:r>
              <a:rPr lang="vi-VN" dirty="0"/>
              <a:t> — здійснювалась з 1920-х до початку 1930-х років ЦК </a:t>
            </a:r>
            <a:r>
              <a:rPr lang="vi-VN" dirty="0" smtClean="0"/>
              <a:t>КП(б)У</a:t>
            </a:r>
            <a:r>
              <a:rPr lang="uk-UA" dirty="0" smtClean="0"/>
              <a:t> </a:t>
            </a:r>
            <a:r>
              <a:rPr lang="vi-VN" dirty="0" smtClean="0"/>
              <a:t>й </a:t>
            </a:r>
            <a:r>
              <a:rPr lang="vi-VN" dirty="0"/>
              <a:t>урядом УСРР з метою зміцнення радянської влади в Україні засобами поступок у вигляді запровадження української мови в школі, пресі й інших ділянках культурного життя, а також в адміністрації — як державної мови республіки, прийняття в члени партії та у виконавчу владу українців.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254000"/>
            <a:ext cx="3911600" cy="6350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40397885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Причини </a:t>
            </a:r>
            <a:r>
              <a:rPr lang="ru-RU" dirty="0" err="1"/>
              <a:t>проведення</a:t>
            </a:r>
            <a:r>
              <a:rPr lang="ru-RU" dirty="0"/>
              <a:t> </a:t>
            </a:r>
            <a:r>
              <a:rPr lang="ru-RU" dirty="0" err="1" smtClean="0"/>
              <a:t>українізації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44824"/>
            <a:ext cx="7620000" cy="4555976"/>
          </a:xfrm>
        </p:spPr>
        <p:txBody>
          <a:bodyPr>
            <a:normAutofit fontScale="92500" lnSpcReduction="20000"/>
          </a:bodyPr>
          <a:lstStyle/>
          <a:p>
            <a:r>
              <a:rPr lang="ru-RU" dirty="0" err="1"/>
              <a:t>Політика</a:t>
            </a:r>
            <a:r>
              <a:rPr lang="ru-RU" dirty="0"/>
              <a:t> </a:t>
            </a:r>
            <a:r>
              <a:rPr lang="ru-RU" dirty="0" err="1"/>
              <a:t>українізації</a:t>
            </a:r>
            <a:r>
              <a:rPr lang="ru-RU" dirty="0"/>
              <a:t> </a:t>
            </a:r>
            <a:r>
              <a:rPr lang="ru-RU" dirty="0" err="1"/>
              <a:t>суперечила</a:t>
            </a:r>
            <a:r>
              <a:rPr lang="ru-RU" dirty="0"/>
              <a:t> </a:t>
            </a:r>
            <a:r>
              <a:rPr lang="ru-RU" dirty="0" err="1"/>
              <a:t>великодержавним</a:t>
            </a:r>
            <a:r>
              <a:rPr lang="ru-RU" dirty="0"/>
              <a:t> </a:t>
            </a:r>
            <a:r>
              <a:rPr lang="ru-RU" dirty="0" err="1"/>
              <a:t>прагненням</a:t>
            </a:r>
            <a:r>
              <a:rPr lang="ru-RU" dirty="0"/>
              <a:t> ВКП(б), але </a:t>
            </a:r>
            <a:r>
              <a:rPr lang="ru-RU" dirty="0" err="1"/>
              <a:t>була</a:t>
            </a:r>
            <a:r>
              <a:rPr lang="ru-RU" dirty="0"/>
              <a:t> </a:t>
            </a:r>
            <a:r>
              <a:rPr lang="ru-RU" dirty="0" err="1"/>
              <a:t>вимушена</a:t>
            </a:r>
            <a:r>
              <a:rPr lang="ru-RU" dirty="0"/>
              <a:t> ворожим </a:t>
            </a:r>
            <a:r>
              <a:rPr lang="ru-RU" dirty="0" err="1"/>
              <a:t>ставленням</a:t>
            </a:r>
            <a:r>
              <a:rPr lang="ru-RU" dirty="0"/>
              <a:t> до </a:t>
            </a:r>
            <a:r>
              <a:rPr lang="ru-RU" dirty="0" err="1"/>
              <a:t>радянської</a:t>
            </a:r>
            <a:r>
              <a:rPr lang="ru-RU" dirty="0"/>
              <a:t> </a:t>
            </a:r>
            <a:r>
              <a:rPr lang="ru-RU" dirty="0" err="1"/>
              <a:t>влади</a:t>
            </a:r>
            <a:r>
              <a:rPr lang="ru-RU" dirty="0"/>
              <a:t> з боку </a:t>
            </a:r>
            <a:r>
              <a:rPr lang="ru-RU" dirty="0" err="1"/>
              <a:t>українців</a:t>
            </a:r>
            <a:r>
              <a:rPr lang="ru-RU" dirty="0"/>
              <a:t>, </a:t>
            </a:r>
            <a:r>
              <a:rPr lang="ru-RU" dirty="0" err="1"/>
              <a:t>національна</a:t>
            </a:r>
            <a:r>
              <a:rPr lang="ru-RU" dirty="0"/>
              <a:t> </a:t>
            </a:r>
            <a:r>
              <a:rPr lang="ru-RU" dirty="0" err="1"/>
              <a:t>свідомість</a:t>
            </a:r>
            <a:r>
              <a:rPr lang="ru-RU" dirty="0"/>
              <a:t> </a:t>
            </a:r>
            <a:r>
              <a:rPr lang="ru-RU" dirty="0" err="1"/>
              <a:t>яких</a:t>
            </a:r>
            <a:r>
              <a:rPr lang="ru-RU" dirty="0"/>
              <a:t> </a:t>
            </a:r>
            <a:r>
              <a:rPr lang="ru-RU" dirty="0" err="1"/>
              <a:t>зросла</a:t>
            </a:r>
            <a:r>
              <a:rPr lang="ru-RU" dirty="0"/>
              <a:t> за </a:t>
            </a:r>
            <a:r>
              <a:rPr lang="ru-RU" dirty="0" err="1"/>
              <a:t>попередні</a:t>
            </a:r>
            <a:r>
              <a:rPr lang="ru-RU" dirty="0"/>
              <a:t> </a:t>
            </a:r>
            <a:r>
              <a:rPr lang="ru-RU" dirty="0" err="1"/>
              <a:t>десятиліття</a:t>
            </a:r>
            <a:r>
              <a:rPr lang="ru-RU" dirty="0"/>
              <a:t>, і, особливо, </a:t>
            </a:r>
            <a:r>
              <a:rPr lang="ru-RU" dirty="0" err="1"/>
              <a:t>внаслідок</a:t>
            </a:r>
            <a:r>
              <a:rPr lang="ru-RU" dirty="0"/>
              <a:t> </a:t>
            </a:r>
            <a:r>
              <a:rPr lang="ru-RU" dirty="0" err="1"/>
              <a:t>національної</a:t>
            </a:r>
            <a:r>
              <a:rPr lang="ru-RU" dirty="0"/>
              <a:t> </a:t>
            </a:r>
            <a:r>
              <a:rPr lang="ru-RU" dirty="0" err="1"/>
              <a:t>революції</a:t>
            </a:r>
            <a:r>
              <a:rPr lang="ru-RU" dirty="0"/>
              <a:t> </a:t>
            </a:r>
            <a:r>
              <a:rPr lang="ru-RU" i="1" dirty="0"/>
              <a:t>1917—1920</a:t>
            </a:r>
            <a:r>
              <a:rPr lang="ru-RU" dirty="0"/>
              <a:t> </a:t>
            </a:r>
            <a:r>
              <a:rPr lang="ru-RU" dirty="0" err="1"/>
              <a:t>років</a:t>
            </a:r>
            <a:r>
              <a:rPr lang="ru-RU" dirty="0"/>
              <a:t>, а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загрозою</a:t>
            </a:r>
            <a:r>
              <a:rPr lang="ru-RU" dirty="0"/>
              <a:t> </a:t>
            </a:r>
            <a:r>
              <a:rPr lang="ru-RU" dirty="0" err="1"/>
              <a:t>інтервенції</a:t>
            </a:r>
            <a:r>
              <a:rPr lang="ru-RU" dirty="0"/>
              <a:t> </a:t>
            </a:r>
            <a:r>
              <a:rPr lang="ru-RU" dirty="0" err="1"/>
              <a:t>Польщі</a:t>
            </a:r>
            <a:r>
              <a:rPr lang="ru-RU" dirty="0"/>
              <a:t>, </a:t>
            </a:r>
            <a:r>
              <a:rPr lang="ru-RU" dirty="0" err="1"/>
              <a:t>підтримуваної</a:t>
            </a:r>
            <a:r>
              <a:rPr lang="ru-RU" dirty="0"/>
              <a:t> Антантою. </a:t>
            </a:r>
            <a:r>
              <a:rPr lang="ru-RU" dirty="0" err="1"/>
              <a:t>Зважаючи</a:t>
            </a:r>
            <a:r>
              <a:rPr lang="ru-RU" dirty="0"/>
              <a:t> на </a:t>
            </a:r>
            <a:r>
              <a:rPr lang="ru-RU" dirty="0" err="1"/>
              <a:t>ці</a:t>
            </a:r>
            <a:r>
              <a:rPr lang="ru-RU" dirty="0"/>
              <a:t> </a:t>
            </a:r>
            <a:r>
              <a:rPr lang="ru-RU" dirty="0" err="1"/>
              <a:t>небезпеки</a:t>
            </a:r>
            <a:r>
              <a:rPr lang="ru-RU" dirty="0"/>
              <a:t> (</a:t>
            </a:r>
            <a:r>
              <a:rPr lang="ru-RU" dirty="0" err="1"/>
              <a:t>подібні</a:t>
            </a:r>
            <a:r>
              <a:rPr lang="ru-RU" dirty="0"/>
              <a:t> й в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республіках</a:t>
            </a:r>
            <a:r>
              <a:rPr lang="ru-RU" dirty="0"/>
              <a:t>), ВКП(б) </a:t>
            </a:r>
            <a:r>
              <a:rPr lang="ru-RU" dirty="0" err="1"/>
              <a:t>змушена</a:t>
            </a:r>
            <a:r>
              <a:rPr lang="ru-RU" dirty="0"/>
              <a:t> </a:t>
            </a:r>
            <a:r>
              <a:rPr lang="ru-RU" dirty="0" err="1"/>
              <a:t>була</a:t>
            </a:r>
            <a:r>
              <a:rPr lang="ru-RU" dirty="0"/>
              <a:t> </a:t>
            </a:r>
            <a:r>
              <a:rPr lang="ru-RU" dirty="0" err="1"/>
              <a:t>піти</a:t>
            </a:r>
            <a:r>
              <a:rPr lang="ru-RU" dirty="0"/>
              <a:t> на поступки </a:t>
            </a:r>
            <a:r>
              <a:rPr lang="ru-RU" dirty="0" err="1"/>
              <a:t>національним</a:t>
            </a:r>
            <a:r>
              <a:rPr lang="ru-RU" dirty="0"/>
              <a:t> </a:t>
            </a:r>
            <a:r>
              <a:rPr lang="ru-RU" dirty="0" err="1"/>
              <a:t>рухам</a:t>
            </a:r>
            <a:r>
              <a:rPr lang="ru-RU" dirty="0"/>
              <a:t>, </a:t>
            </a:r>
            <a:r>
              <a:rPr lang="ru-RU" dirty="0" err="1"/>
              <a:t>насамперед</a:t>
            </a:r>
            <a:r>
              <a:rPr lang="ru-RU" dirty="0"/>
              <a:t> </a:t>
            </a:r>
            <a:r>
              <a:rPr lang="ru-RU" dirty="0" err="1"/>
              <a:t>українському</a:t>
            </a:r>
            <a:r>
              <a:rPr lang="ru-RU" dirty="0"/>
              <a:t>, і по перших роках </a:t>
            </a:r>
            <a:r>
              <a:rPr lang="ru-RU" dirty="0" err="1"/>
              <a:t>відверто</a:t>
            </a:r>
            <a:r>
              <a:rPr lang="ru-RU" dirty="0"/>
              <a:t> </a:t>
            </a:r>
            <a:r>
              <a:rPr lang="ru-RU" dirty="0" err="1"/>
              <a:t>великодержавницької</a:t>
            </a:r>
            <a:r>
              <a:rPr lang="ru-RU" dirty="0"/>
              <a:t> </a:t>
            </a:r>
            <a:r>
              <a:rPr lang="ru-RU" dirty="0" err="1"/>
              <a:t>політики</a:t>
            </a:r>
            <a:r>
              <a:rPr lang="ru-RU" dirty="0"/>
              <a:t> у </a:t>
            </a:r>
            <a:r>
              <a:rPr lang="ru-RU" dirty="0" err="1"/>
              <a:t>низці</a:t>
            </a:r>
            <a:r>
              <a:rPr lang="ru-RU" dirty="0"/>
              <a:t> постанов </a:t>
            </a:r>
            <a:r>
              <a:rPr lang="ru-RU" dirty="0" err="1"/>
              <a:t>з'їздів</a:t>
            </a:r>
            <a:r>
              <a:rPr lang="ru-RU" dirty="0"/>
              <a:t>, 4 </a:t>
            </a:r>
            <a:r>
              <a:rPr lang="ru-RU" dirty="0" err="1"/>
              <a:t>конференцій</a:t>
            </a:r>
            <a:r>
              <a:rPr lang="ru-RU" dirty="0"/>
              <a:t> </a:t>
            </a:r>
            <a:r>
              <a:rPr lang="ru-RU" dirty="0" err="1"/>
              <a:t>визнала</a:t>
            </a:r>
            <a:r>
              <a:rPr lang="ru-RU" dirty="0"/>
              <a:t> </a:t>
            </a:r>
            <a:r>
              <a:rPr lang="ru-RU" dirty="0" err="1"/>
              <a:t>остаточність</a:t>
            </a:r>
            <a:r>
              <a:rPr lang="ru-RU" dirty="0"/>
              <a:t> </a:t>
            </a:r>
            <a:r>
              <a:rPr lang="ru-RU" dirty="0" err="1"/>
              <a:t>запровадження</a:t>
            </a:r>
            <a:r>
              <a:rPr lang="ru-RU" dirty="0"/>
              <a:t> в </a:t>
            </a:r>
            <a:r>
              <a:rPr lang="ru-RU" dirty="0" err="1"/>
              <a:t>школі</a:t>
            </a:r>
            <a:r>
              <a:rPr lang="ru-RU" dirty="0"/>
              <a:t> й </a:t>
            </a:r>
            <a:r>
              <a:rPr lang="ru-RU" dirty="0" err="1"/>
              <a:t>адміністрації</a:t>
            </a:r>
            <a:r>
              <a:rPr lang="ru-RU" dirty="0"/>
              <a:t> </a:t>
            </a:r>
            <a:r>
              <a:rPr lang="ru-RU" dirty="0" err="1"/>
              <a:t>рідної</a:t>
            </a:r>
            <a:r>
              <a:rPr lang="ru-RU" dirty="0"/>
              <a:t> </a:t>
            </a:r>
            <a:r>
              <a:rPr lang="ru-RU" dirty="0" err="1"/>
              <a:t>мови</a:t>
            </a:r>
            <a:r>
              <a:rPr lang="ru-RU" dirty="0"/>
              <a:t> </a:t>
            </a:r>
            <a:r>
              <a:rPr lang="ru-RU" dirty="0" err="1"/>
              <a:t>національних</a:t>
            </a:r>
            <a:r>
              <a:rPr lang="ru-RU" dirty="0"/>
              <a:t> </a:t>
            </a:r>
            <a:r>
              <a:rPr lang="ru-RU" dirty="0" err="1"/>
              <a:t>республік</a:t>
            </a:r>
            <a:r>
              <a:rPr lang="ru-RU" dirty="0"/>
              <a:t>, при </a:t>
            </a:r>
            <a:r>
              <a:rPr lang="ru-RU" dirty="0" err="1"/>
              <a:t>одночасному</a:t>
            </a:r>
            <a:r>
              <a:rPr lang="ru-RU" dirty="0"/>
              <a:t> </a:t>
            </a:r>
            <a:r>
              <a:rPr lang="ru-RU" dirty="0" err="1"/>
              <a:t>збільшенні</a:t>
            </a:r>
            <a:r>
              <a:rPr lang="ru-RU" dirty="0"/>
              <a:t> </a:t>
            </a:r>
            <a:r>
              <a:rPr lang="ru-RU" dirty="0" err="1"/>
              <a:t>питомої</a:t>
            </a:r>
            <a:r>
              <a:rPr lang="ru-RU" dirty="0"/>
              <a:t> ваги </a:t>
            </a:r>
            <a:r>
              <a:rPr lang="ru-RU" dirty="0" err="1"/>
              <a:t>місцевих</a:t>
            </a:r>
            <a:r>
              <a:rPr lang="ru-RU" dirty="0"/>
              <a:t> </a:t>
            </a:r>
            <a:r>
              <a:rPr lang="ru-RU" dirty="0" err="1"/>
              <a:t>кадрів</a:t>
            </a:r>
            <a:r>
              <a:rPr lang="ru-RU" dirty="0"/>
              <a:t> у </a:t>
            </a:r>
            <a:r>
              <a:rPr lang="ru-RU" dirty="0" err="1"/>
              <a:t>всіх</a:t>
            </a:r>
            <a:r>
              <a:rPr lang="ru-RU" dirty="0"/>
              <a:t> </a:t>
            </a:r>
            <a:r>
              <a:rPr lang="ru-RU" dirty="0" err="1"/>
              <a:t>ділянках</a:t>
            </a:r>
            <a:r>
              <a:rPr lang="ru-RU" dirty="0"/>
              <a:t> </a:t>
            </a:r>
            <a:r>
              <a:rPr lang="ru-RU" dirty="0" err="1"/>
              <a:t>економіки</a:t>
            </a:r>
            <a:r>
              <a:rPr lang="ru-RU" dirty="0"/>
              <a:t> й </a:t>
            </a:r>
            <a:r>
              <a:rPr lang="ru-RU" dirty="0" err="1"/>
              <a:t>культури</a:t>
            </a:r>
            <a:r>
              <a:rPr lang="ru-RU" dirty="0"/>
              <a:t>. У </a:t>
            </a:r>
            <a:r>
              <a:rPr lang="ru-RU" dirty="0" err="1"/>
              <a:t>результаті</a:t>
            </a:r>
            <a:r>
              <a:rPr lang="ru-RU" dirty="0"/>
              <a:t> </a:t>
            </a:r>
            <a:r>
              <a:rPr lang="ru-RU" dirty="0" err="1"/>
              <a:t>цієї</a:t>
            </a:r>
            <a:r>
              <a:rPr lang="ru-RU" dirty="0"/>
              <a:t> </a:t>
            </a:r>
            <a:r>
              <a:rPr lang="ru-RU" dirty="0" err="1"/>
              <a:t>зміни</a:t>
            </a:r>
            <a:r>
              <a:rPr lang="ru-RU" dirty="0"/>
              <a:t> </a:t>
            </a:r>
            <a:r>
              <a:rPr lang="ru-RU" dirty="0" err="1"/>
              <a:t>політики</a:t>
            </a:r>
            <a:r>
              <a:rPr lang="ru-RU" dirty="0"/>
              <a:t> </a:t>
            </a:r>
            <a:r>
              <a:rPr lang="ru-RU" dirty="0" err="1"/>
              <a:t>Раднарком</a:t>
            </a:r>
            <a:r>
              <a:rPr lang="ru-RU" dirty="0"/>
              <a:t> </a:t>
            </a:r>
            <a:r>
              <a:rPr lang="ru-RU" dirty="0" err="1"/>
              <a:t>видав</a:t>
            </a:r>
            <a:r>
              <a:rPr lang="ru-RU" dirty="0"/>
              <a:t> </a:t>
            </a:r>
            <a:r>
              <a:rPr lang="ru-RU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27 </a:t>
            </a:r>
            <a:r>
              <a:rPr lang="ru-RU" u="sng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липня</a:t>
            </a:r>
            <a:r>
              <a:rPr lang="ru-RU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1923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r>
              <a:rPr lang="ru-RU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декрет «Про заходи в </a:t>
            </a:r>
            <a:r>
              <a:rPr lang="ru-RU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справі</a:t>
            </a:r>
            <a:r>
              <a:rPr lang="ru-RU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українізації</a:t>
            </a:r>
            <a:r>
              <a:rPr lang="ru-RU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шкільно-виховних</a:t>
            </a:r>
            <a:r>
              <a:rPr lang="ru-RU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і культурно-</a:t>
            </a:r>
            <a:r>
              <a:rPr lang="ru-RU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освітніх</a:t>
            </a:r>
            <a:r>
              <a:rPr lang="ru-RU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установ</a:t>
            </a:r>
            <a:r>
              <a:rPr lang="ru-RU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»</a:t>
            </a:r>
            <a:r>
              <a:rPr lang="ru-RU" i="1" dirty="0"/>
              <a:t>, </a:t>
            </a:r>
            <a:r>
              <a:rPr lang="ru-RU" dirty="0"/>
              <a:t>за </a:t>
            </a:r>
            <a:r>
              <a:rPr lang="ru-RU" dirty="0" err="1"/>
              <a:t>яким</a:t>
            </a:r>
            <a:r>
              <a:rPr lang="ru-RU" dirty="0"/>
              <a:t> </a:t>
            </a:r>
            <a:r>
              <a:rPr lang="ru-RU" dirty="0" err="1"/>
              <a:t>українська</a:t>
            </a:r>
            <a:r>
              <a:rPr lang="ru-RU" dirty="0"/>
              <a:t> </a:t>
            </a:r>
            <a:r>
              <a:rPr lang="ru-RU" dirty="0" err="1"/>
              <a:t>мова</a:t>
            </a:r>
            <a:r>
              <a:rPr lang="ru-RU" dirty="0"/>
              <a:t> </a:t>
            </a:r>
            <a:r>
              <a:rPr lang="ru-RU" dirty="0" err="1"/>
              <a:t>запроваджувалася</a:t>
            </a:r>
            <a:r>
              <a:rPr lang="ru-RU" dirty="0"/>
              <a:t> в </a:t>
            </a:r>
            <a:r>
              <a:rPr lang="ru-RU" dirty="0" err="1"/>
              <a:t>усіх</a:t>
            </a:r>
            <a:r>
              <a:rPr lang="ru-RU" dirty="0"/>
              <a:t> типах </a:t>
            </a:r>
            <a:r>
              <a:rPr lang="ru-RU" dirty="0" err="1"/>
              <a:t>шкіл</a:t>
            </a:r>
            <a:r>
              <a:rPr lang="ru-RU" dirty="0"/>
              <a:t> з </a:t>
            </a:r>
            <a:r>
              <a:rPr lang="ru-RU" dirty="0" err="1"/>
              <a:t>визначеними</a:t>
            </a:r>
            <a:r>
              <a:rPr lang="ru-RU" dirty="0"/>
              <a:t> </a:t>
            </a:r>
            <a:r>
              <a:rPr lang="ru-RU" dirty="0" err="1"/>
              <a:t>термінами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українізації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407041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548680"/>
            <a:ext cx="7620000" cy="5492080"/>
          </a:xfrm>
        </p:spPr>
        <p:txBody>
          <a:bodyPr>
            <a:noAutofit/>
          </a:bodyPr>
          <a:lstStyle/>
          <a:p>
            <a:r>
              <a:rPr lang="ru-RU" sz="1700" i="1" dirty="0" err="1"/>
              <a:t>Другий</a:t>
            </a:r>
            <a:r>
              <a:rPr lang="ru-RU" sz="1700" i="1" dirty="0"/>
              <a:t> декрет</a:t>
            </a:r>
            <a:r>
              <a:rPr lang="ru-RU" sz="1700" dirty="0"/>
              <a:t>, </a:t>
            </a:r>
            <a:r>
              <a:rPr lang="ru-RU" sz="1700" dirty="0" err="1"/>
              <a:t>ухвалений</a:t>
            </a:r>
            <a:r>
              <a:rPr lang="ru-RU" sz="1700" dirty="0"/>
              <a:t> ВУЦВК і </a:t>
            </a:r>
            <a:r>
              <a:rPr lang="ru-RU" sz="1700" dirty="0" err="1"/>
              <a:t>Раднаркомом</a:t>
            </a:r>
            <a:r>
              <a:rPr lang="ru-RU" sz="1700" dirty="0"/>
              <a:t> УССР </a:t>
            </a:r>
            <a:r>
              <a:rPr lang="ru-RU" sz="17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 </a:t>
            </a:r>
            <a:r>
              <a:rPr lang="ru-RU" sz="1700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серпня</a:t>
            </a:r>
            <a:r>
              <a:rPr lang="ru-RU" sz="17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1923, «Про заходи </a:t>
            </a:r>
            <a:r>
              <a:rPr lang="ru-RU" sz="1700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рівноправності</a:t>
            </a:r>
            <a:r>
              <a:rPr lang="ru-RU" sz="17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700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мов</a:t>
            </a:r>
            <a:r>
              <a:rPr lang="ru-RU" sz="17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і про </a:t>
            </a:r>
            <a:r>
              <a:rPr lang="ru-RU" sz="1700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допомогу</a:t>
            </a:r>
            <a:r>
              <a:rPr lang="ru-RU" sz="17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700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розвиткові</a:t>
            </a:r>
            <a:r>
              <a:rPr lang="ru-RU" sz="17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700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української</a:t>
            </a:r>
            <a:r>
              <a:rPr lang="ru-RU" sz="17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700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мови</a:t>
            </a:r>
            <a:r>
              <a:rPr lang="ru-RU" sz="17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» </a:t>
            </a:r>
            <a:r>
              <a:rPr lang="ru-RU" sz="1700" dirty="0" err="1"/>
              <a:t>зобов'язував</a:t>
            </a:r>
            <a:r>
              <a:rPr lang="ru-RU" sz="1700" dirty="0"/>
              <a:t> </a:t>
            </a:r>
            <a:r>
              <a:rPr lang="ru-RU" sz="1700" dirty="0" err="1"/>
              <a:t>запроваджувати</a:t>
            </a:r>
            <a:r>
              <a:rPr lang="ru-RU" sz="1700" dirty="0"/>
              <a:t> </a:t>
            </a:r>
            <a:r>
              <a:rPr lang="ru-RU" sz="1700" dirty="0" err="1"/>
              <a:t>українську</a:t>
            </a:r>
            <a:r>
              <a:rPr lang="ru-RU" sz="1700" dirty="0"/>
              <a:t> </a:t>
            </a:r>
            <a:r>
              <a:rPr lang="ru-RU" sz="1700" dirty="0" err="1"/>
              <a:t>мову</a:t>
            </a:r>
            <a:r>
              <a:rPr lang="ru-RU" sz="1700" dirty="0"/>
              <a:t> на </a:t>
            </a:r>
            <a:r>
              <a:rPr lang="ru-RU" sz="1700" dirty="0" err="1"/>
              <a:t>всіх</a:t>
            </a:r>
            <a:r>
              <a:rPr lang="ru-RU" sz="1700" dirty="0"/>
              <a:t> </a:t>
            </a:r>
            <a:r>
              <a:rPr lang="ru-RU" sz="1700" dirty="0" err="1"/>
              <a:t>щаблях</a:t>
            </a:r>
            <a:r>
              <a:rPr lang="ru-RU" sz="1700" dirty="0"/>
              <a:t> державного </a:t>
            </a:r>
            <a:r>
              <a:rPr lang="ru-RU" sz="1700" dirty="0" err="1"/>
              <a:t>управління</a:t>
            </a:r>
            <a:r>
              <a:rPr lang="ru-RU" sz="1700" dirty="0"/>
              <a:t>. Але </a:t>
            </a:r>
            <a:r>
              <a:rPr lang="ru-RU" sz="1700" dirty="0" err="1"/>
              <a:t>обидва</a:t>
            </a:r>
            <a:r>
              <a:rPr lang="ru-RU" sz="1700" dirty="0"/>
              <a:t> </a:t>
            </a:r>
            <a:r>
              <a:rPr lang="ru-RU" sz="1700" dirty="0" err="1"/>
              <a:t>ці</a:t>
            </a:r>
            <a:r>
              <a:rPr lang="ru-RU" sz="1700" dirty="0"/>
              <a:t> </a:t>
            </a:r>
            <a:r>
              <a:rPr lang="ru-RU" sz="1700" dirty="0" err="1"/>
              <a:t>декрети</a:t>
            </a:r>
            <a:r>
              <a:rPr lang="ru-RU" sz="1700" dirty="0"/>
              <a:t> </a:t>
            </a:r>
            <a:r>
              <a:rPr lang="ru-RU" sz="1700" dirty="0" err="1" smtClean="0"/>
              <a:t>наражалися</a:t>
            </a:r>
            <a:r>
              <a:rPr lang="ru-RU" sz="1700" dirty="0" smtClean="0"/>
              <a:t> </a:t>
            </a:r>
            <a:r>
              <a:rPr lang="ru-RU" sz="1700" dirty="0"/>
              <a:t>на </a:t>
            </a:r>
            <a:r>
              <a:rPr lang="ru-RU" sz="1700" dirty="0" err="1"/>
              <a:t>опір</a:t>
            </a:r>
            <a:r>
              <a:rPr lang="ru-RU" sz="1700" dirty="0"/>
              <a:t> у </a:t>
            </a:r>
            <a:r>
              <a:rPr lang="ru-RU" sz="1700" dirty="0" err="1" smtClean="0"/>
              <a:t>самій</a:t>
            </a:r>
            <a:r>
              <a:rPr lang="ru-RU" sz="1700" dirty="0" smtClean="0"/>
              <a:t> КП(б)У(</a:t>
            </a:r>
            <a:r>
              <a:rPr lang="ru-RU" sz="1700" dirty="0" err="1" smtClean="0"/>
              <a:t>комуністична</a:t>
            </a:r>
            <a:r>
              <a:rPr lang="ru-RU" sz="1700" dirty="0" smtClean="0"/>
              <a:t> </a:t>
            </a:r>
            <a:r>
              <a:rPr lang="ru-RU" sz="1700" dirty="0" err="1"/>
              <a:t>партія</a:t>
            </a:r>
            <a:r>
              <a:rPr lang="ru-RU" sz="1700" dirty="0"/>
              <a:t> </a:t>
            </a:r>
            <a:r>
              <a:rPr lang="ru-RU" sz="1700" dirty="0" err="1"/>
              <a:t>більшовиків</a:t>
            </a:r>
            <a:r>
              <a:rPr lang="ru-RU" sz="1700" dirty="0"/>
              <a:t> </a:t>
            </a:r>
            <a:r>
              <a:rPr lang="ru-RU" sz="1700" dirty="0" err="1"/>
              <a:t>України</a:t>
            </a:r>
            <a:r>
              <a:rPr lang="ru-RU" sz="1700" dirty="0"/>
              <a:t>), де на </a:t>
            </a:r>
            <a:r>
              <a:rPr lang="ru-RU" sz="1700" dirty="0" err="1"/>
              <a:t>ті</a:t>
            </a:r>
            <a:r>
              <a:rPr lang="ru-RU" sz="1700" dirty="0"/>
              <a:t> </a:t>
            </a:r>
            <a:r>
              <a:rPr lang="ru-RU" sz="1700" dirty="0" err="1"/>
              <a:t>часи</a:t>
            </a:r>
            <a:r>
              <a:rPr lang="ru-RU" sz="1700" dirty="0"/>
              <a:t> </a:t>
            </a:r>
            <a:r>
              <a:rPr lang="ru-RU" sz="1700" dirty="0" err="1"/>
              <a:t>українці</a:t>
            </a:r>
            <a:r>
              <a:rPr lang="ru-RU" sz="1700" dirty="0"/>
              <a:t> становили </a:t>
            </a:r>
            <a:r>
              <a:rPr lang="ru-RU" sz="1700" dirty="0" err="1" smtClean="0"/>
              <a:t>меншість</a:t>
            </a:r>
            <a:r>
              <a:rPr lang="ru-RU" sz="1700" dirty="0" smtClean="0"/>
              <a:t>- </a:t>
            </a:r>
            <a:r>
              <a:rPr lang="ru-RU" sz="1700" dirty="0"/>
              <a:t>(КП(б)У </a:t>
            </a:r>
            <a:r>
              <a:rPr lang="ru-RU" sz="1700" dirty="0" err="1"/>
              <a:t>тоді</a:t>
            </a:r>
            <a:r>
              <a:rPr lang="ru-RU" sz="1700" dirty="0"/>
              <a:t> </a:t>
            </a:r>
            <a:r>
              <a:rPr lang="ru-RU" sz="1700" dirty="0" err="1"/>
              <a:t>складалася</a:t>
            </a:r>
            <a:r>
              <a:rPr lang="ru-RU" sz="1700" dirty="0"/>
              <a:t> в </a:t>
            </a:r>
            <a:r>
              <a:rPr lang="ru-RU" sz="1700" dirty="0" err="1"/>
              <a:t>переважній</a:t>
            </a:r>
            <a:r>
              <a:rPr lang="ru-RU" sz="1700" dirty="0"/>
              <a:t> </a:t>
            </a:r>
            <a:r>
              <a:rPr lang="ru-RU" sz="1700" dirty="0" err="1"/>
              <a:t>більшості</a:t>
            </a:r>
            <a:r>
              <a:rPr lang="ru-RU" sz="1700" dirty="0"/>
              <a:t> з </a:t>
            </a:r>
            <a:r>
              <a:rPr lang="ru-RU" sz="1700" dirty="0" err="1"/>
              <a:t>росіян</a:t>
            </a:r>
            <a:r>
              <a:rPr lang="ru-RU" sz="1700" dirty="0"/>
              <a:t> й </a:t>
            </a:r>
            <a:r>
              <a:rPr lang="ru-RU" sz="1700" dirty="0" err="1"/>
              <a:t>осіб</a:t>
            </a:r>
            <a:r>
              <a:rPr lang="ru-RU" sz="1700" dirty="0"/>
              <a:t> </a:t>
            </a:r>
            <a:r>
              <a:rPr lang="ru-RU" sz="1700" dirty="0" err="1"/>
              <a:t>інших</a:t>
            </a:r>
            <a:r>
              <a:rPr lang="ru-RU" sz="1700" dirty="0"/>
              <a:t> </a:t>
            </a:r>
            <a:r>
              <a:rPr lang="ru-RU" sz="1700" dirty="0" err="1"/>
              <a:t>національностей</a:t>
            </a:r>
            <a:r>
              <a:rPr lang="ru-RU" sz="1700" dirty="0"/>
              <a:t>, </a:t>
            </a:r>
            <a:r>
              <a:rPr lang="ru-RU" sz="1700" dirty="0" err="1"/>
              <a:t>байдужих</a:t>
            </a:r>
            <a:r>
              <a:rPr lang="ru-RU" sz="1700" dirty="0"/>
              <a:t>, а то й </a:t>
            </a:r>
            <a:r>
              <a:rPr lang="ru-RU" sz="1700" dirty="0" err="1"/>
              <a:t>ворожих</a:t>
            </a:r>
            <a:r>
              <a:rPr lang="ru-RU" sz="1700" dirty="0"/>
              <a:t> </a:t>
            </a:r>
            <a:r>
              <a:rPr lang="ru-RU" sz="1700" dirty="0" err="1"/>
              <a:t>українській</a:t>
            </a:r>
            <a:r>
              <a:rPr lang="ru-RU" sz="1700" dirty="0"/>
              <a:t> </a:t>
            </a:r>
            <a:r>
              <a:rPr lang="ru-RU" sz="1700" dirty="0" err="1"/>
              <a:t>культурі</a:t>
            </a:r>
            <a:r>
              <a:rPr lang="ru-RU" sz="1700" dirty="0"/>
              <a:t>). </a:t>
            </a:r>
            <a:r>
              <a:rPr lang="ru-RU" sz="1700" dirty="0" err="1"/>
              <a:t>Інтенсивніша</a:t>
            </a:r>
            <a:r>
              <a:rPr lang="ru-RU" sz="1700" dirty="0"/>
              <a:t> </a:t>
            </a:r>
            <a:r>
              <a:rPr lang="ru-RU" sz="1700" dirty="0" err="1"/>
              <a:t>українізація</a:t>
            </a:r>
            <a:r>
              <a:rPr lang="ru-RU" sz="1700" dirty="0"/>
              <a:t> </a:t>
            </a:r>
            <a:r>
              <a:rPr lang="ru-RU" sz="1700" dirty="0" err="1"/>
              <a:t>почалася</a:t>
            </a:r>
            <a:r>
              <a:rPr lang="ru-RU" sz="1700" dirty="0"/>
              <a:t> </a:t>
            </a:r>
            <a:r>
              <a:rPr lang="ru-RU" sz="1700" dirty="0" err="1"/>
              <a:t>щойно</a:t>
            </a:r>
            <a:r>
              <a:rPr lang="ru-RU" sz="1700" dirty="0"/>
              <a:t> з </a:t>
            </a:r>
            <a:r>
              <a:rPr lang="ru-RU" sz="1700" i="1" dirty="0"/>
              <a:t>1925</a:t>
            </a:r>
            <a:r>
              <a:rPr lang="ru-RU" sz="1700" dirty="0"/>
              <a:t>, коли </a:t>
            </a:r>
            <a:r>
              <a:rPr lang="ru-RU" sz="1700" dirty="0" err="1"/>
              <a:t>під</a:t>
            </a:r>
            <a:r>
              <a:rPr lang="ru-RU" sz="1700" dirty="0"/>
              <a:t> </a:t>
            </a:r>
            <a:r>
              <a:rPr lang="ru-RU" sz="1700" dirty="0" err="1"/>
              <a:t>тиском</a:t>
            </a:r>
            <a:r>
              <a:rPr lang="ru-RU" sz="1700" dirty="0"/>
              <a:t> </a:t>
            </a:r>
            <a:r>
              <a:rPr lang="ru-RU" sz="1700" dirty="0" err="1"/>
              <a:t>української</a:t>
            </a:r>
            <a:r>
              <a:rPr lang="ru-RU" sz="1700" dirty="0"/>
              <a:t> </a:t>
            </a:r>
            <a:r>
              <a:rPr lang="ru-RU" sz="1700" dirty="0" err="1"/>
              <a:t>частини</a:t>
            </a:r>
            <a:r>
              <a:rPr lang="ru-RU" sz="1700" dirty="0"/>
              <a:t> КП(б)У </a:t>
            </a:r>
            <a:r>
              <a:rPr lang="ru-RU" sz="1700" dirty="0" err="1"/>
              <a:t>були</a:t>
            </a:r>
            <a:r>
              <a:rPr lang="ru-RU" sz="1700" dirty="0"/>
              <a:t> </a:t>
            </a:r>
            <a:r>
              <a:rPr lang="ru-RU" sz="1700" dirty="0" err="1"/>
              <a:t>усунені</a:t>
            </a:r>
            <a:r>
              <a:rPr lang="ru-RU" sz="1700" dirty="0"/>
              <a:t> з </a:t>
            </a:r>
            <a:r>
              <a:rPr lang="ru-RU" sz="1700" dirty="0" err="1"/>
              <a:t>постів</a:t>
            </a:r>
            <a:r>
              <a:rPr lang="ru-RU" sz="1700" dirty="0"/>
              <a:t> </a:t>
            </a:r>
            <a:r>
              <a:rPr lang="ru-RU" sz="1700" dirty="0" err="1"/>
              <a:t>секретарів</a:t>
            </a:r>
            <a:r>
              <a:rPr lang="ru-RU" sz="1700" dirty="0"/>
              <a:t> </a:t>
            </a:r>
            <a:r>
              <a:rPr lang="ru-RU" sz="1700" dirty="0" err="1"/>
              <a:t>її</a:t>
            </a:r>
            <a:r>
              <a:rPr lang="ru-RU" sz="1700" dirty="0"/>
              <a:t> ЦК Е. </a:t>
            </a:r>
            <a:r>
              <a:rPr lang="ru-RU" sz="1700" dirty="0" err="1"/>
              <a:t>Квірінґ</a:t>
            </a:r>
            <a:r>
              <a:rPr lang="ru-RU" sz="1700" dirty="0"/>
              <a:t> і Д. Лебедь, </a:t>
            </a:r>
            <a:r>
              <a:rPr lang="ru-RU" sz="1700" dirty="0" err="1"/>
              <a:t>які</a:t>
            </a:r>
            <a:r>
              <a:rPr lang="ru-RU" sz="1700" dirty="0"/>
              <a:t> </a:t>
            </a:r>
            <a:r>
              <a:rPr lang="ru-RU" sz="1700" dirty="0" err="1"/>
              <a:t>доти</a:t>
            </a:r>
            <a:r>
              <a:rPr lang="ru-RU" sz="1700" dirty="0"/>
              <a:t> </a:t>
            </a:r>
            <a:r>
              <a:rPr lang="ru-RU" sz="1700" dirty="0" err="1"/>
              <a:t>одверто</a:t>
            </a:r>
            <a:r>
              <a:rPr lang="ru-RU" sz="1700" dirty="0"/>
              <a:t> </a:t>
            </a:r>
            <a:r>
              <a:rPr lang="ru-RU" sz="1700" dirty="0" err="1"/>
              <a:t>виступали</a:t>
            </a:r>
            <a:r>
              <a:rPr lang="ru-RU" sz="1700" dirty="0"/>
              <a:t> </a:t>
            </a:r>
            <a:r>
              <a:rPr lang="ru-RU" sz="1700" dirty="0" err="1"/>
              <a:t>проти</a:t>
            </a:r>
            <a:r>
              <a:rPr lang="ru-RU" sz="1700" dirty="0"/>
              <a:t> будь-</a:t>
            </a:r>
            <a:r>
              <a:rPr lang="ru-RU" sz="1700" dirty="0" err="1"/>
              <a:t>яких</a:t>
            </a:r>
            <a:r>
              <a:rPr lang="ru-RU" sz="1700" dirty="0"/>
              <a:t> поступок </a:t>
            </a:r>
            <a:r>
              <a:rPr lang="ru-RU" sz="1700" dirty="0" err="1"/>
              <a:t>українській</a:t>
            </a:r>
            <a:r>
              <a:rPr lang="ru-RU" sz="1700" dirty="0"/>
              <a:t> </a:t>
            </a:r>
            <a:r>
              <a:rPr lang="ru-RU" sz="1700" dirty="0" err="1"/>
              <a:t>культурі</a:t>
            </a:r>
            <a:r>
              <a:rPr lang="ru-RU" sz="1700" dirty="0"/>
              <a:t>. </a:t>
            </a:r>
            <a:r>
              <a:rPr lang="ru-RU" sz="1700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 </a:t>
            </a:r>
            <a:r>
              <a:rPr lang="ru-RU" sz="1700" i="1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квітні</a:t>
            </a:r>
            <a:r>
              <a:rPr lang="ru-RU" sz="1700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1925</a:t>
            </a:r>
            <a:r>
              <a:rPr lang="ru-RU" sz="1700" dirty="0"/>
              <a:t> ЦК КП(б)У </a:t>
            </a:r>
            <a:r>
              <a:rPr lang="ru-RU" sz="1700" dirty="0" err="1"/>
              <a:t>ухвалив</a:t>
            </a:r>
            <a:r>
              <a:rPr lang="ru-RU" sz="1700" dirty="0"/>
              <a:t> </a:t>
            </a:r>
            <a:r>
              <a:rPr lang="ru-RU" sz="1700" dirty="0" err="1"/>
              <a:t>резолюцію</a:t>
            </a:r>
            <a:r>
              <a:rPr lang="ru-RU" sz="1700" dirty="0"/>
              <a:t> про </a:t>
            </a:r>
            <a:r>
              <a:rPr lang="ru-RU" sz="1700" dirty="0" err="1"/>
              <a:t>українізацію</a:t>
            </a:r>
            <a:r>
              <a:rPr lang="ru-RU" sz="1700" dirty="0"/>
              <a:t>, в </a:t>
            </a:r>
            <a:r>
              <a:rPr lang="ru-RU" sz="1700" dirty="0" err="1"/>
              <a:t>якій</a:t>
            </a:r>
            <a:r>
              <a:rPr lang="ru-RU" sz="1700" dirty="0"/>
              <a:t> </a:t>
            </a:r>
            <a:r>
              <a:rPr lang="ru-RU" sz="1700" dirty="0" err="1"/>
              <a:t>було</a:t>
            </a:r>
            <a:r>
              <a:rPr lang="ru-RU" sz="1700" dirty="0"/>
              <a:t> </a:t>
            </a:r>
            <a:r>
              <a:rPr lang="ru-RU" sz="1700" dirty="0" err="1"/>
              <a:t>зазначено</a:t>
            </a:r>
            <a:r>
              <a:rPr lang="ru-RU" sz="1700" dirty="0"/>
              <a:t>, </a:t>
            </a:r>
            <a:r>
              <a:rPr lang="ru-RU" sz="1700" dirty="0" err="1"/>
              <a:t>що</a:t>
            </a:r>
            <a:r>
              <a:rPr lang="ru-RU" sz="1700" dirty="0"/>
              <a:t> «справа </a:t>
            </a:r>
            <a:r>
              <a:rPr lang="ru-RU" sz="1700" dirty="0" err="1"/>
              <a:t>зміцнення</a:t>
            </a:r>
            <a:r>
              <a:rPr lang="ru-RU" sz="1700" dirty="0"/>
              <a:t> союзу </a:t>
            </a:r>
            <a:r>
              <a:rPr lang="ru-RU" sz="1700" dirty="0" err="1"/>
              <a:t>робітничого</a:t>
            </a:r>
            <a:r>
              <a:rPr lang="ru-RU" sz="1700" dirty="0"/>
              <a:t> </a:t>
            </a:r>
            <a:r>
              <a:rPr lang="ru-RU" sz="1700" dirty="0" err="1"/>
              <a:t>класу</a:t>
            </a:r>
            <a:r>
              <a:rPr lang="ru-RU" sz="1700" dirty="0"/>
              <a:t> з селянством і </a:t>
            </a:r>
            <a:r>
              <a:rPr lang="ru-RU" sz="1700" dirty="0" err="1"/>
              <a:t>зміцнення</a:t>
            </a:r>
            <a:r>
              <a:rPr lang="ru-RU" sz="1700" dirty="0"/>
              <a:t> </a:t>
            </a:r>
            <a:r>
              <a:rPr lang="ru-RU" sz="1700" dirty="0" err="1"/>
              <a:t>диктатури</a:t>
            </a:r>
            <a:r>
              <a:rPr lang="ru-RU" sz="1700" dirty="0"/>
              <a:t> </a:t>
            </a:r>
            <a:r>
              <a:rPr lang="ru-RU" sz="1700" dirty="0" err="1"/>
              <a:t>пролетаріату</a:t>
            </a:r>
            <a:r>
              <a:rPr lang="ru-RU" sz="1700" dirty="0"/>
              <a:t> на </a:t>
            </a:r>
            <a:r>
              <a:rPr lang="ru-RU" sz="1700" dirty="0" err="1"/>
              <a:t>Україні</a:t>
            </a:r>
            <a:r>
              <a:rPr lang="ru-RU" sz="1700" dirty="0"/>
              <a:t> </a:t>
            </a:r>
            <a:r>
              <a:rPr lang="ru-RU" sz="1700" dirty="0" err="1"/>
              <a:t>вимагає</a:t>
            </a:r>
            <a:r>
              <a:rPr lang="ru-RU" sz="1700" dirty="0"/>
              <a:t> </a:t>
            </a:r>
            <a:r>
              <a:rPr lang="ru-RU" sz="1700" dirty="0" err="1"/>
              <a:t>напруження</a:t>
            </a:r>
            <a:r>
              <a:rPr lang="ru-RU" sz="1700" dirty="0"/>
              <a:t> ком. сил </a:t>
            </a:r>
            <a:r>
              <a:rPr lang="ru-RU" sz="1700" dirty="0" err="1"/>
              <a:t>усієї</a:t>
            </a:r>
            <a:r>
              <a:rPr lang="ru-RU" sz="1700" dirty="0"/>
              <a:t> </a:t>
            </a:r>
            <a:r>
              <a:rPr lang="ru-RU" sz="1700" dirty="0" err="1"/>
              <a:t>партії</a:t>
            </a:r>
            <a:r>
              <a:rPr lang="ru-RU" sz="1700" dirty="0"/>
              <a:t> для </a:t>
            </a:r>
            <a:r>
              <a:rPr lang="ru-RU" sz="1700" dirty="0" err="1"/>
              <a:t>опанування</a:t>
            </a:r>
            <a:r>
              <a:rPr lang="ru-RU" sz="1700" dirty="0"/>
              <a:t> </a:t>
            </a:r>
            <a:r>
              <a:rPr lang="ru-RU" sz="1700" dirty="0" err="1"/>
              <a:t>української</a:t>
            </a:r>
            <a:r>
              <a:rPr lang="ru-RU" sz="1700" dirty="0"/>
              <a:t> </a:t>
            </a:r>
            <a:r>
              <a:rPr lang="ru-RU" sz="1700" dirty="0" err="1"/>
              <a:t>мови</a:t>
            </a:r>
            <a:r>
              <a:rPr lang="ru-RU" sz="1700" dirty="0"/>
              <a:t> та </a:t>
            </a:r>
            <a:r>
              <a:rPr lang="ru-RU" sz="1700" dirty="0" err="1"/>
              <a:t>українізації</a:t>
            </a:r>
            <a:r>
              <a:rPr lang="ru-RU" sz="1700" dirty="0"/>
              <a:t>...» </a:t>
            </a:r>
            <a:r>
              <a:rPr lang="ru-RU" sz="1700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30 </a:t>
            </a:r>
            <a:r>
              <a:rPr lang="ru-RU" sz="1700" i="1" u="sng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квітня</a:t>
            </a:r>
            <a:r>
              <a:rPr lang="ru-RU" sz="1700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1925</a:t>
            </a:r>
            <a:r>
              <a:rPr lang="ru-RU" sz="1700" dirty="0"/>
              <a:t> ВУЦВК </a:t>
            </a:r>
            <a:r>
              <a:rPr lang="ru-RU" sz="1700" dirty="0" smtClean="0"/>
              <a:t>і </a:t>
            </a:r>
            <a:r>
              <a:rPr lang="ru-RU" sz="1700" dirty="0" err="1" smtClean="0"/>
              <a:t>Раднарком</a:t>
            </a:r>
            <a:r>
              <a:rPr lang="ru-RU" sz="1700" dirty="0"/>
              <a:t> УССР </a:t>
            </a:r>
            <a:r>
              <a:rPr lang="ru-RU" sz="1700" dirty="0" err="1"/>
              <a:t>ухвалили</a:t>
            </a:r>
            <a:r>
              <a:rPr lang="ru-RU" sz="1700" dirty="0"/>
              <a:t> </a:t>
            </a:r>
            <a:r>
              <a:rPr lang="ru-RU" sz="1700" dirty="0" err="1"/>
              <a:t>спільну</a:t>
            </a:r>
            <a:r>
              <a:rPr lang="ru-RU" sz="1700" dirty="0"/>
              <a:t> постанову про заходи </a:t>
            </a:r>
            <a:r>
              <a:rPr lang="ru-RU" sz="1700" dirty="0" err="1"/>
              <a:t>щодо</a:t>
            </a:r>
            <a:r>
              <a:rPr lang="ru-RU" sz="1700" dirty="0"/>
              <a:t> </a:t>
            </a:r>
            <a:r>
              <a:rPr lang="ru-RU" sz="1700" dirty="0" err="1"/>
              <a:t>термінового</a:t>
            </a:r>
            <a:r>
              <a:rPr lang="ru-RU" sz="1700" dirty="0"/>
              <a:t> </a:t>
            </a:r>
            <a:r>
              <a:rPr lang="ru-RU" sz="1700" dirty="0" err="1"/>
              <a:t>проведення</a:t>
            </a:r>
            <a:r>
              <a:rPr lang="ru-RU" sz="1700" dirty="0"/>
              <a:t> </a:t>
            </a:r>
            <a:r>
              <a:rPr lang="ru-RU" sz="1700" dirty="0" err="1"/>
              <a:t>повної</a:t>
            </a:r>
            <a:r>
              <a:rPr lang="ru-RU" sz="1700" dirty="0"/>
              <a:t> </a:t>
            </a:r>
            <a:r>
              <a:rPr lang="ru-RU" sz="1700" dirty="0" err="1"/>
              <a:t>українізації</a:t>
            </a:r>
            <a:r>
              <a:rPr lang="ru-RU" sz="1700" dirty="0"/>
              <a:t> </a:t>
            </a:r>
            <a:r>
              <a:rPr lang="ru-RU" sz="1700" dirty="0" err="1"/>
              <a:t>радянського</a:t>
            </a:r>
            <a:r>
              <a:rPr lang="ru-RU" sz="1700" dirty="0"/>
              <a:t> </a:t>
            </a:r>
            <a:r>
              <a:rPr lang="ru-RU" sz="1700" dirty="0" err="1"/>
              <a:t>апарату</a:t>
            </a:r>
            <a:r>
              <a:rPr lang="ru-RU" sz="1700" dirty="0"/>
              <a:t>, а пленум ЦК КП(б)У </a:t>
            </a:r>
            <a:r>
              <a:rPr lang="ru-RU" sz="1700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30 </a:t>
            </a:r>
            <a:r>
              <a:rPr lang="ru-RU" sz="1700" i="1" u="sng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травня</a:t>
            </a:r>
            <a:r>
              <a:rPr lang="ru-RU" sz="1700" dirty="0"/>
              <a:t> — </a:t>
            </a:r>
            <a:r>
              <a:rPr lang="ru-RU" sz="1700" dirty="0" err="1"/>
              <a:t>резолюцію</a:t>
            </a:r>
            <a:r>
              <a:rPr lang="ru-RU" sz="1700" dirty="0"/>
              <a:t> на </a:t>
            </a:r>
            <a:r>
              <a:rPr lang="ru-RU" sz="1700" dirty="0" err="1"/>
              <a:t>українізацію</a:t>
            </a:r>
            <a:r>
              <a:rPr lang="ru-RU" sz="1700" dirty="0"/>
              <a:t> </a:t>
            </a:r>
            <a:r>
              <a:rPr lang="ru-RU" sz="1700" dirty="0" err="1"/>
              <a:t>партійного</a:t>
            </a:r>
            <a:r>
              <a:rPr lang="ru-RU" sz="1700" dirty="0"/>
              <a:t> та проф. </a:t>
            </a:r>
            <a:r>
              <a:rPr lang="ru-RU" sz="1700" dirty="0" err="1"/>
              <a:t>апарату</a:t>
            </a:r>
            <a:r>
              <a:rPr lang="ru-RU" sz="1700" dirty="0"/>
              <a:t> і </a:t>
            </a:r>
            <a:r>
              <a:rPr lang="ru-RU" sz="1700" dirty="0" err="1"/>
              <a:t>радянських</a:t>
            </a:r>
            <a:r>
              <a:rPr lang="ru-RU" sz="1700" dirty="0"/>
              <a:t> </a:t>
            </a:r>
            <a:r>
              <a:rPr lang="ru-RU" sz="1700" dirty="0" err="1"/>
              <a:t>установ</a:t>
            </a:r>
            <a:r>
              <a:rPr lang="ru-RU" sz="1700" dirty="0"/>
              <a:t>. Головною </a:t>
            </a:r>
            <a:r>
              <a:rPr lang="ru-RU" sz="1700" dirty="0" err="1"/>
              <a:t>роллю</a:t>
            </a:r>
            <a:r>
              <a:rPr lang="ru-RU" sz="1700" dirty="0"/>
              <a:t> у </a:t>
            </a:r>
            <a:r>
              <a:rPr lang="ru-RU" sz="1700" dirty="0" err="1"/>
              <a:t>дальшому</a:t>
            </a:r>
            <a:r>
              <a:rPr lang="ru-RU" sz="1700" dirty="0"/>
              <a:t> </a:t>
            </a:r>
            <a:r>
              <a:rPr lang="ru-RU" sz="1700" dirty="0" err="1"/>
              <a:t>здійсненні</a:t>
            </a:r>
            <a:r>
              <a:rPr lang="ru-RU" sz="1700" dirty="0"/>
              <a:t> </a:t>
            </a:r>
            <a:r>
              <a:rPr lang="ru-RU" sz="1700" dirty="0" err="1"/>
              <a:t>українізації</a:t>
            </a:r>
            <a:r>
              <a:rPr lang="ru-RU" sz="1700" dirty="0"/>
              <a:t> </a:t>
            </a:r>
            <a:r>
              <a:rPr lang="ru-RU" sz="1700" dirty="0" err="1"/>
              <a:t>відігравав</a:t>
            </a:r>
            <a:r>
              <a:rPr lang="ru-RU" sz="1700" dirty="0"/>
              <a:t> </a:t>
            </a:r>
            <a:r>
              <a:rPr lang="ru-RU" sz="17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Народний</a:t>
            </a:r>
            <a:r>
              <a:rPr lang="ru-RU" sz="17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7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комісаріат</a:t>
            </a:r>
            <a:r>
              <a:rPr lang="ru-RU" sz="17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7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освіти</a:t>
            </a:r>
            <a:r>
              <a:rPr lang="ru-RU" sz="1700" dirty="0"/>
              <a:t> (</a:t>
            </a:r>
            <a:r>
              <a:rPr lang="ru-RU" sz="1700" dirty="0" err="1"/>
              <a:t>якому</a:t>
            </a:r>
            <a:r>
              <a:rPr lang="ru-RU" sz="1700" dirty="0"/>
              <a:t> </a:t>
            </a:r>
            <a:r>
              <a:rPr lang="ru-RU" sz="1700" dirty="0" err="1"/>
              <a:t>тоді</a:t>
            </a:r>
            <a:r>
              <a:rPr lang="ru-RU" sz="1700" dirty="0"/>
              <a:t> </a:t>
            </a:r>
            <a:r>
              <a:rPr lang="ru-RU" sz="1700" dirty="0" err="1"/>
              <a:t>підпорядковувались</a:t>
            </a:r>
            <a:r>
              <a:rPr lang="ru-RU" sz="1700" dirty="0"/>
              <a:t> й </a:t>
            </a:r>
            <a:r>
              <a:rPr lang="ru-RU" sz="1700" dirty="0" err="1"/>
              <a:t>усі</a:t>
            </a:r>
            <a:r>
              <a:rPr lang="ru-RU" sz="1700" dirty="0"/>
              <a:t> </a:t>
            </a:r>
            <a:r>
              <a:rPr lang="ru-RU" sz="1700" dirty="0" err="1"/>
              <a:t>ділянки</a:t>
            </a:r>
            <a:r>
              <a:rPr lang="ru-RU" sz="1700" dirty="0"/>
              <a:t> </a:t>
            </a:r>
            <a:r>
              <a:rPr lang="ru-RU" sz="1700" dirty="0" err="1"/>
              <a:t>культури</a:t>
            </a:r>
            <a:r>
              <a:rPr lang="ru-RU" sz="1700" dirty="0"/>
              <a:t>), </a:t>
            </a:r>
            <a:r>
              <a:rPr lang="ru-RU" sz="1700" dirty="0" err="1"/>
              <a:t>очолений</a:t>
            </a:r>
            <a:r>
              <a:rPr lang="ru-RU" sz="1700" dirty="0"/>
              <a:t> до </a:t>
            </a:r>
            <a:r>
              <a:rPr lang="ru-RU" sz="1700" i="1" dirty="0"/>
              <a:t>1926</a:t>
            </a:r>
            <a:r>
              <a:rPr lang="ru-RU" sz="1700" dirty="0"/>
              <a:t> </a:t>
            </a:r>
            <a:r>
              <a:rPr lang="ru-RU" sz="1700" i="1" dirty="0"/>
              <a:t>О. </a:t>
            </a:r>
            <a:r>
              <a:rPr lang="ru-RU" sz="1700" i="1" dirty="0" err="1"/>
              <a:t>Шумським</a:t>
            </a:r>
            <a:r>
              <a:rPr lang="ru-RU" sz="1700" dirty="0"/>
              <a:t>, а </a:t>
            </a:r>
            <a:r>
              <a:rPr lang="ru-RU" sz="1700" dirty="0" err="1"/>
              <a:t>після</a:t>
            </a:r>
            <a:r>
              <a:rPr lang="ru-RU" sz="1700" dirty="0"/>
              <a:t> </a:t>
            </a:r>
            <a:r>
              <a:rPr lang="ru-RU" sz="1700" dirty="0" err="1"/>
              <a:t>його</a:t>
            </a:r>
            <a:r>
              <a:rPr lang="ru-RU" sz="1700" dirty="0"/>
              <a:t> </a:t>
            </a:r>
            <a:r>
              <a:rPr lang="ru-RU" sz="1700" dirty="0" err="1"/>
              <a:t>усунення</a:t>
            </a:r>
            <a:r>
              <a:rPr lang="ru-RU" sz="1700" dirty="0"/>
              <a:t> </a:t>
            </a:r>
            <a:r>
              <a:rPr lang="ru-RU" sz="1700" i="1" dirty="0"/>
              <a:t>М. </a:t>
            </a:r>
            <a:r>
              <a:rPr lang="ru-RU" sz="1700" i="1" dirty="0" err="1"/>
              <a:t>Скрипником</a:t>
            </a:r>
            <a:r>
              <a:rPr lang="ru-RU" sz="1700" dirty="0" smtClean="0"/>
              <a:t>.</a:t>
            </a:r>
            <a:endParaRPr lang="ru-RU" sz="1700" dirty="0"/>
          </a:p>
        </p:txBody>
      </p:sp>
    </p:spTree>
    <p:extLst>
      <p:ext uri="{BB962C8B-B14F-4D97-AF65-F5344CB8AC3E}">
        <p14:creationId xmlns:p14="http://schemas.microsoft.com/office/powerpoint/2010/main" val="40709343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260648"/>
            <a:ext cx="4586246" cy="6408712"/>
          </a:xfrm>
        </p:spPr>
      </p:pic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716016" y="1412776"/>
            <a:ext cx="3657600" cy="4590288"/>
          </a:xfrm>
        </p:spPr>
        <p:txBody>
          <a:bodyPr>
            <a:normAutofit fontScale="85000" lnSpcReduction="20000"/>
          </a:bodyPr>
          <a:lstStyle/>
          <a:p>
            <a:r>
              <a:rPr lang="ru-RU" dirty="0" err="1"/>
              <a:t>Посвідка</a:t>
            </a:r>
            <a:r>
              <a:rPr lang="ru-RU" dirty="0"/>
              <a:t> про </a:t>
            </a:r>
            <a:r>
              <a:rPr lang="ru-RU" dirty="0" err="1"/>
              <a:t>здачу</a:t>
            </a:r>
            <a:r>
              <a:rPr lang="ru-RU" dirty="0"/>
              <a:t> бухгалтером </a:t>
            </a:r>
            <a:r>
              <a:rPr lang="ru-RU" dirty="0" err="1"/>
              <a:t>іспитів</a:t>
            </a:r>
            <a:r>
              <a:rPr lang="ru-RU" dirty="0"/>
              <a:t> на </a:t>
            </a:r>
            <a:r>
              <a:rPr lang="ru-RU" dirty="0" err="1"/>
              <a:t>знання</a:t>
            </a:r>
            <a:r>
              <a:rPr lang="ru-RU" dirty="0"/>
              <a:t> </a:t>
            </a:r>
            <a:r>
              <a:rPr lang="ru-RU" dirty="0" err="1"/>
              <a:t>української</a:t>
            </a:r>
            <a:r>
              <a:rPr lang="ru-RU" dirty="0"/>
              <a:t> </a:t>
            </a:r>
            <a:r>
              <a:rPr lang="ru-RU" dirty="0" err="1"/>
              <a:t>мови</a:t>
            </a:r>
            <a:r>
              <a:rPr lang="ru-RU" dirty="0"/>
              <a:t>, без </a:t>
            </a:r>
            <a:r>
              <a:rPr lang="ru-RU" dirty="0" err="1"/>
              <a:t>якої</a:t>
            </a:r>
            <a:r>
              <a:rPr lang="ru-RU" dirty="0"/>
              <a:t> не брали на роботу. </a:t>
            </a:r>
            <a:r>
              <a:rPr lang="ru-RU" dirty="0" err="1"/>
              <a:t>Київська</a:t>
            </a:r>
            <a:r>
              <a:rPr lang="ru-RU" dirty="0"/>
              <a:t> область, 1928. </a:t>
            </a:r>
            <a:r>
              <a:rPr lang="ru-RU" dirty="0" err="1"/>
              <a:t>Написи</a:t>
            </a:r>
            <a:r>
              <a:rPr lang="ru-RU" dirty="0"/>
              <a:t>: «</a:t>
            </a:r>
            <a:r>
              <a:rPr lang="ru-RU" b="1" dirty="0" err="1"/>
              <a:t>Українізація</a:t>
            </a:r>
            <a:r>
              <a:rPr lang="ru-RU" b="1" dirty="0"/>
              <a:t> </a:t>
            </a:r>
            <a:r>
              <a:rPr lang="ru-RU" b="1" dirty="0" err="1"/>
              <a:t>здійснить</a:t>
            </a:r>
            <a:r>
              <a:rPr lang="ru-RU" b="1" dirty="0"/>
              <a:t> </a:t>
            </a:r>
            <a:r>
              <a:rPr lang="ru-RU" b="1" dirty="0" err="1"/>
              <a:t>об’єднання</a:t>
            </a:r>
            <a:r>
              <a:rPr lang="ru-RU" b="1" dirty="0"/>
              <a:t> </a:t>
            </a:r>
            <a:r>
              <a:rPr lang="ru-RU" b="1" dirty="0" err="1"/>
              <a:t>міста</a:t>
            </a:r>
            <a:r>
              <a:rPr lang="ru-RU" b="1" dirty="0"/>
              <a:t> і села</a:t>
            </a:r>
            <a:r>
              <a:rPr lang="ru-RU" dirty="0"/>
              <a:t>» і «</a:t>
            </a:r>
            <a:r>
              <a:rPr lang="ru-RU" b="1" dirty="0" err="1"/>
              <a:t>Знання</a:t>
            </a:r>
            <a:r>
              <a:rPr lang="ru-RU" b="1" dirty="0"/>
              <a:t> </a:t>
            </a:r>
            <a:r>
              <a:rPr lang="ru-RU" b="1" dirty="0" err="1"/>
              <a:t>української</a:t>
            </a:r>
            <a:r>
              <a:rPr lang="ru-RU" b="1" dirty="0"/>
              <a:t> </a:t>
            </a:r>
            <a:r>
              <a:rPr lang="ru-RU" b="1" dirty="0" err="1"/>
              <a:t>мови</a:t>
            </a:r>
            <a:r>
              <a:rPr lang="ru-RU" b="1" dirty="0"/>
              <a:t> - </a:t>
            </a:r>
            <a:r>
              <a:rPr lang="ru-RU" b="1" dirty="0" err="1"/>
              <a:t>тільки</a:t>
            </a:r>
            <a:r>
              <a:rPr lang="ru-RU" b="1" dirty="0"/>
              <a:t> перший </a:t>
            </a:r>
            <a:r>
              <a:rPr lang="ru-RU" b="1" dirty="0" err="1"/>
              <a:t>крок</a:t>
            </a:r>
            <a:r>
              <a:rPr lang="ru-RU" b="1" dirty="0"/>
              <a:t> до </a:t>
            </a:r>
            <a:r>
              <a:rPr lang="ru-RU" b="1" dirty="0" err="1"/>
              <a:t>тотальної</a:t>
            </a:r>
            <a:r>
              <a:rPr lang="ru-RU" b="1" dirty="0"/>
              <a:t> </a:t>
            </a:r>
            <a:r>
              <a:rPr lang="ru-RU" b="1" dirty="0" err="1"/>
              <a:t>українізації</a:t>
            </a:r>
            <a:r>
              <a:rPr lang="ru-RU" dirty="0"/>
              <a:t>». </a:t>
            </a:r>
            <a:endParaRPr lang="ru-RU" dirty="0" smtClean="0"/>
          </a:p>
          <a:p>
            <a:r>
              <a:rPr lang="ru-RU" dirty="0" err="1" smtClean="0"/>
              <a:t>Прізвище</a:t>
            </a:r>
            <a:r>
              <a:rPr lang="ru-RU" dirty="0" smtClean="0"/>
              <a:t> </a:t>
            </a:r>
            <a:r>
              <a:rPr lang="ru-RU" dirty="0" err="1"/>
              <a:t>одержувача</a:t>
            </a:r>
            <a:r>
              <a:rPr lang="ru-RU" dirty="0"/>
              <a:t>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українізоване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6270059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/>
              <a:t>Українізація</a:t>
            </a:r>
            <a:r>
              <a:rPr lang="ru-RU" dirty="0"/>
              <a:t> </a:t>
            </a:r>
            <a:r>
              <a:rPr lang="ru-RU" dirty="0" err="1"/>
              <a:t>робітництва</a:t>
            </a:r>
            <a:r>
              <a:rPr lang="ru-RU" dirty="0"/>
              <a:t>, </a:t>
            </a:r>
            <a:r>
              <a:rPr lang="ru-RU" dirty="0" err="1" smtClean="0"/>
              <a:t>населення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/>
              <a:t>За </a:t>
            </a:r>
            <a:r>
              <a:rPr lang="ru-RU" dirty="0" err="1"/>
              <a:t>відносно</a:t>
            </a:r>
            <a:r>
              <a:rPr lang="ru-RU" dirty="0"/>
              <a:t> короткий час </a:t>
            </a:r>
            <a:r>
              <a:rPr lang="ru-RU" dirty="0" err="1"/>
              <a:t>українізації</a:t>
            </a:r>
            <a:r>
              <a:rPr lang="ru-RU" dirty="0"/>
              <a:t> </a:t>
            </a:r>
            <a:r>
              <a:rPr lang="ru-RU" dirty="0" err="1"/>
              <a:t>відбулися</a:t>
            </a:r>
            <a:r>
              <a:rPr lang="ru-RU" dirty="0"/>
              <a:t> </a:t>
            </a:r>
            <a:r>
              <a:rPr lang="ru-RU" dirty="0" err="1"/>
              <a:t>значні</a:t>
            </a:r>
            <a:r>
              <a:rPr lang="ru-RU" dirty="0"/>
              <a:t> </a:t>
            </a:r>
            <a:r>
              <a:rPr lang="ru-RU" dirty="0" err="1"/>
              <a:t>зрушення</a:t>
            </a:r>
            <a:r>
              <a:rPr lang="ru-RU" dirty="0"/>
              <a:t>: </a:t>
            </a:r>
            <a:r>
              <a:rPr lang="ru-RU" dirty="0" err="1"/>
              <a:t>завдяки</a:t>
            </a:r>
            <a:r>
              <a:rPr lang="ru-RU" dirty="0"/>
              <a:t> </a:t>
            </a:r>
            <a:r>
              <a:rPr lang="ru-RU" dirty="0" err="1"/>
              <a:t>українізаційним</a:t>
            </a:r>
            <a:r>
              <a:rPr lang="ru-RU" dirty="0"/>
              <a:t> заходам </a:t>
            </a:r>
            <a:r>
              <a:rPr lang="ru-RU" dirty="0" smtClean="0"/>
              <a:t>у </a:t>
            </a:r>
            <a:r>
              <a:rPr lang="ru-RU" dirty="0" err="1"/>
              <a:t>шкільництві</a:t>
            </a:r>
            <a:r>
              <a:rPr lang="ru-RU" dirty="0"/>
              <a:t>, </a:t>
            </a:r>
            <a:r>
              <a:rPr lang="ru-RU" dirty="0" err="1"/>
              <a:t>установах</a:t>
            </a:r>
            <a:r>
              <a:rPr lang="ru-RU" dirty="0"/>
              <a:t> </a:t>
            </a:r>
            <a:r>
              <a:rPr lang="ru-RU" dirty="0" err="1"/>
              <a:t>культури</a:t>
            </a:r>
            <a:r>
              <a:rPr lang="ru-RU" dirty="0"/>
              <a:t>, </a:t>
            </a:r>
            <a:r>
              <a:rPr lang="ru-RU" dirty="0" err="1"/>
              <a:t>пресі</a:t>
            </a:r>
            <a:r>
              <a:rPr lang="ru-RU" dirty="0"/>
              <a:t> </a:t>
            </a:r>
            <a:r>
              <a:rPr lang="ru-RU" dirty="0" err="1"/>
              <a:t>тощо</a:t>
            </a:r>
            <a:r>
              <a:rPr lang="ru-RU" dirty="0"/>
              <a:t> і </a:t>
            </a:r>
            <a:r>
              <a:rPr lang="ru-RU" dirty="0" err="1"/>
              <a:t>напливові</a:t>
            </a:r>
            <a:r>
              <a:rPr lang="ru-RU" dirty="0"/>
              <a:t> </a:t>
            </a:r>
            <a:r>
              <a:rPr lang="ru-RU" dirty="0" err="1"/>
              <a:t>українського</a:t>
            </a:r>
            <a:r>
              <a:rPr lang="ru-RU" dirty="0"/>
              <a:t> </a:t>
            </a:r>
            <a:r>
              <a:rPr lang="ru-RU" dirty="0" err="1"/>
              <a:t>населення</a:t>
            </a:r>
            <a:r>
              <a:rPr lang="ru-RU" dirty="0"/>
              <a:t> з села, </a:t>
            </a:r>
            <a:r>
              <a:rPr lang="ru-RU" dirty="0" err="1"/>
              <a:t>міста</a:t>
            </a:r>
            <a:r>
              <a:rPr lang="ru-RU" dirty="0"/>
              <a:t> УРСР почали </a:t>
            </a:r>
            <a:r>
              <a:rPr lang="ru-RU" dirty="0" err="1"/>
              <a:t>набирати</a:t>
            </a:r>
            <a:r>
              <a:rPr lang="ru-RU" dirty="0"/>
              <a:t> </a:t>
            </a:r>
            <a:r>
              <a:rPr lang="ru-RU" dirty="0" err="1"/>
              <a:t>українського</a:t>
            </a:r>
            <a:r>
              <a:rPr lang="ru-RU" dirty="0"/>
              <a:t> характеру. Особливо </a:t>
            </a:r>
            <a:r>
              <a:rPr lang="ru-RU" dirty="0" err="1"/>
              <a:t>помітні</a:t>
            </a:r>
            <a:r>
              <a:rPr lang="ru-RU" dirty="0"/>
              <a:t> </a:t>
            </a:r>
            <a:r>
              <a:rPr lang="ru-RU" dirty="0" err="1"/>
              <a:t>зміни</a:t>
            </a:r>
            <a:r>
              <a:rPr lang="ru-RU" dirty="0"/>
              <a:t> у </a:t>
            </a:r>
            <a:r>
              <a:rPr lang="ru-RU" dirty="0" err="1"/>
              <a:t>національному</a:t>
            </a:r>
            <a:r>
              <a:rPr lang="ru-RU" dirty="0"/>
              <a:t> </a:t>
            </a:r>
            <a:r>
              <a:rPr lang="ru-RU" dirty="0" err="1"/>
              <a:t>складі</a:t>
            </a:r>
            <a:r>
              <a:rPr lang="ru-RU" dirty="0"/>
              <a:t> </a:t>
            </a:r>
            <a:r>
              <a:rPr lang="ru-RU" dirty="0" err="1"/>
              <a:t>населення</a:t>
            </a:r>
            <a:r>
              <a:rPr lang="ru-RU" dirty="0"/>
              <a:t> і </a:t>
            </a:r>
            <a:r>
              <a:rPr lang="ru-RU" dirty="0" err="1"/>
              <a:t>вживанні</a:t>
            </a:r>
            <a:r>
              <a:rPr lang="ru-RU" dirty="0"/>
              <a:t> </a:t>
            </a:r>
            <a:r>
              <a:rPr lang="ru-RU" dirty="0" err="1"/>
              <a:t>української</a:t>
            </a:r>
            <a:r>
              <a:rPr lang="ru-RU" dirty="0"/>
              <a:t> </a:t>
            </a:r>
            <a:r>
              <a:rPr lang="ru-RU" dirty="0" err="1"/>
              <a:t>мови</a:t>
            </a:r>
            <a:r>
              <a:rPr lang="ru-RU" dirty="0"/>
              <a:t> </a:t>
            </a:r>
            <a:r>
              <a:rPr lang="ru-RU" dirty="0" err="1"/>
              <a:t>відбулися</a:t>
            </a:r>
            <a:r>
              <a:rPr lang="ru-RU" dirty="0"/>
              <a:t> у великих </a:t>
            </a:r>
            <a:r>
              <a:rPr lang="ru-RU" dirty="0" err="1"/>
              <a:t>промислових</a:t>
            </a:r>
            <a:r>
              <a:rPr lang="ru-RU" dirty="0"/>
              <a:t> </a:t>
            </a:r>
            <a:r>
              <a:rPr lang="ru-RU" dirty="0" err="1"/>
              <a:t>містах</a:t>
            </a:r>
            <a:r>
              <a:rPr lang="ru-RU" dirty="0"/>
              <a:t>. </a:t>
            </a:r>
            <a:r>
              <a:rPr lang="ru-RU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Від</a:t>
            </a:r>
            <a:r>
              <a:rPr lang="ru-RU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1923 до 1933</a:t>
            </a:r>
            <a:r>
              <a:rPr lang="ru-RU" dirty="0"/>
              <a:t> </a:t>
            </a:r>
            <a:r>
              <a:rPr lang="ru-RU" dirty="0" err="1"/>
              <a:t>кількість</a:t>
            </a:r>
            <a:r>
              <a:rPr lang="ru-RU" dirty="0"/>
              <a:t> </a:t>
            </a:r>
            <a:r>
              <a:rPr lang="ru-RU" dirty="0" err="1"/>
              <a:t>українців</a:t>
            </a:r>
            <a:r>
              <a:rPr lang="ru-RU" dirty="0"/>
              <a:t> у </a:t>
            </a:r>
            <a:r>
              <a:rPr lang="ru-RU" dirty="0" err="1"/>
              <a:t>Харкові</a:t>
            </a:r>
            <a:r>
              <a:rPr lang="ru-RU" dirty="0"/>
              <a:t> </a:t>
            </a:r>
            <a:r>
              <a:rPr lang="ru-RU" dirty="0" err="1"/>
              <a:t>зросла</a:t>
            </a:r>
            <a:r>
              <a:rPr lang="ru-RU" dirty="0"/>
              <a:t> з </a:t>
            </a:r>
            <a:r>
              <a:rPr lang="ru-RU" i="1" dirty="0"/>
              <a:t>38% до 50%, </a:t>
            </a:r>
            <a:r>
              <a:rPr lang="ru-RU" dirty="0"/>
              <a:t>у </a:t>
            </a:r>
            <a:r>
              <a:rPr lang="ru-RU" dirty="0" err="1"/>
              <a:t>Києві</a:t>
            </a:r>
            <a:r>
              <a:rPr lang="ru-RU" dirty="0"/>
              <a:t> з </a:t>
            </a:r>
            <a:r>
              <a:rPr lang="ru-RU" i="1" dirty="0"/>
              <a:t>27,1% до 42,1%, </a:t>
            </a:r>
            <a:r>
              <a:rPr lang="ru-RU" dirty="0"/>
              <a:t>у </a:t>
            </a:r>
            <a:r>
              <a:rPr lang="ru-RU" dirty="0" err="1"/>
              <a:t>Дніпропетровську</a:t>
            </a:r>
            <a:r>
              <a:rPr lang="ru-RU" dirty="0"/>
              <a:t> з </a:t>
            </a:r>
            <a:r>
              <a:rPr lang="ru-RU" i="1" dirty="0"/>
              <a:t>16% до 48%</a:t>
            </a:r>
            <a:r>
              <a:rPr lang="ru-RU" dirty="0"/>
              <a:t>, в </a:t>
            </a:r>
            <a:r>
              <a:rPr lang="ru-RU" dirty="0" err="1"/>
              <a:t>Одесі</a:t>
            </a:r>
            <a:r>
              <a:rPr lang="ru-RU" dirty="0"/>
              <a:t> з </a:t>
            </a:r>
            <a:r>
              <a:rPr lang="ru-RU" i="1" dirty="0"/>
              <a:t>6,6% до 17,4%, </a:t>
            </a:r>
            <a:r>
              <a:rPr lang="ru-RU" dirty="0"/>
              <a:t>в </a:t>
            </a:r>
            <a:r>
              <a:rPr lang="ru-RU" dirty="0" err="1"/>
              <a:t>Луганську</a:t>
            </a:r>
            <a:r>
              <a:rPr lang="ru-RU" dirty="0"/>
              <a:t> з </a:t>
            </a:r>
            <a:r>
              <a:rPr lang="ru-RU" i="1" dirty="0"/>
              <a:t>7% до 31%.</a:t>
            </a:r>
          </a:p>
          <a:p>
            <a:r>
              <a:rPr lang="ru-RU" dirty="0"/>
              <a:t>У </a:t>
            </a:r>
            <a:r>
              <a:rPr lang="ru-RU" dirty="0" err="1"/>
              <a:t>висліді</a:t>
            </a:r>
            <a:r>
              <a:rPr lang="ru-RU" dirty="0"/>
              <a:t> </a:t>
            </a:r>
            <a:r>
              <a:rPr lang="ru-RU" dirty="0" err="1"/>
              <a:t>цього</a:t>
            </a:r>
            <a:r>
              <a:rPr lang="ru-RU" dirty="0"/>
              <a:t> </a:t>
            </a:r>
            <a:r>
              <a:rPr lang="ru-RU" dirty="0" err="1"/>
              <a:t>процесу</a:t>
            </a:r>
            <a:r>
              <a:rPr lang="ru-RU" dirty="0"/>
              <a:t> </a:t>
            </a:r>
            <a:r>
              <a:rPr lang="ru-RU" dirty="0" err="1"/>
              <a:t>відбулися</a:t>
            </a:r>
            <a:r>
              <a:rPr lang="ru-RU" dirty="0"/>
              <a:t> </a:t>
            </a:r>
            <a:r>
              <a:rPr lang="ru-RU" dirty="0" err="1"/>
              <a:t>зміни</a:t>
            </a:r>
            <a:r>
              <a:rPr lang="ru-RU" dirty="0"/>
              <a:t> й у </a:t>
            </a:r>
            <a:r>
              <a:rPr lang="ru-RU" dirty="0" err="1"/>
              <a:t>національному</a:t>
            </a:r>
            <a:r>
              <a:rPr lang="ru-RU" dirty="0"/>
              <a:t> </a:t>
            </a:r>
            <a:r>
              <a:rPr lang="ru-RU" dirty="0" err="1"/>
              <a:t>складі</a:t>
            </a:r>
            <a:r>
              <a:rPr lang="ru-RU" dirty="0"/>
              <a:t> </a:t>
            </a:r>
            <a:r>
              <a:rPr lang="ru-RU" dirty="0" err="1"/>
              <a:t>робітництва</a:t>
            </a:r>
            <a:r>
              <a:rPr lang="ru-RU" dirty="0"/>
              <a:t>. </a:t>
            </a:r>
            <a:r>
              <a:rPr lang="ru-RU" dirty="0" err="1"/>
              <a:t>Загальна</a:t>
            </a:r>
            <a:r>
              <a:rPr lang="ru-RU" dirty="0"/>
              <a:t> </a:t>
            </a:r>
            <a:r>
              <a:rPr lang="ru-RU" dirty="0" err="1"/>
              <a:t>кількість</a:t>
            </a:r>
            <a:r>
              <a:rPr lang="ru-RU" dirty="0"/>
              <a:t> 1,1 млн </a:t>
            </a:r>
            <a:r>
              <a:rPr lang="ru-RU" dirty="0" err="1"/>
              <a:t>робітників</a:t>
            </a:r>
            <a:r>
              <a:rPr lang="ru-RU" dirty="0"/>
              <a:t> УССР на </a:t>
            </a:r>
            <a:r>
              <a:rPr lang="ru-RU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1926</a:t>
            </a:r>
            <a:r>
              <a:rPr lang="ru-RU" dirty="0"/>
              <a:t> за </a:t>
            </a:r>
            <a:r>
              <a:rPr lang="ru-RU" dirty="0" err="1"/>
              <a:t>національністю</a:t>
            </a:r>
            <a:r>
              <a:rPr lang="ru-RU" dirty="0"/>
              <a:t> </a:t>
            </a:r>
            <a:r>
              <a:rPr lang="ru-RU" dirty="0" err="1"/>
              <a:t>поділялося</a:t>
            </a:r>
            <a:r>
              <a:rPr lang="ru-RU" dirty="0"/>
              <a:t> так: </a:t>
            </a:r>
            <a:r>
              <a:rPr lang="ru-RU" i="1" dirty="0"/>
              <a:t>55% </a:t>
            </a:r>
            <a:r>
              <a:rPr lang="ru-RU" i="1" dirty="0" err="1"/>
              <a:t>українців</a:t>
            </a:r>
            <a:r>
              <a:rPr lang="ru-RU" i="1" dirty="0"/>
              <a:t> </a:t>
            </a:r>
            <a:r>
              <a:rPr lang="ru-RU" dirty="0"/>
              <a:t>(4%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усього</a:t>
            </a:r>
            <a:r>
              <a:rPr lang="ru-RU" dirty="0"/>
              <a:t> </a:t>
            </a:r>
            <a:r>
              <a:rPr lang="ru-RU" dirty="0" err="1"/>
              <a:t>українського</a:t>
            </a:r>
            <a:r>
              <a:rPr lang="ru-RU" dirty="0"/>
              <a:t> </a:t>
            </a:r>
            <a:r>
              <a:rPr lang="ru-RU" dirty="0" err="1"/>
              <a:t>населення</a:t>
            </a:r>
            <a:r>
              <a:rPr lang="ru-RU" dirty="0"/>
              <a:t>), </a:t>
            </a:r>
            <a:r>
              <a:rPr lang="ru-RU" i="1" dirty="0"/>
              <a:t>29% </a:t>
            </a:r>
            <a:r>
              <a:rPr lang="ru-RU" i="1" dirty="0" err="1"/>
              <a:t>росіян</a:t>
            </a:r>
            <a:r>
              <a:rPr lang="ru-RU" i="1" dirty="0"/>
              <a:t> </a:t>
            </a:r>
            <a:r>
              <a:rPr lang="ru-RU" dirty="0"/>
              <a:t>(25%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усього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ч.), </a:t>
            </a:r>
            <a:r>
              <a:rPr lang="ru-RU" i="1" dirty="0"/>
              <a:t>9% </a:t>
            </a:r>
            <a:r>
              <a:rPr lang="ru-RU" i="1" dirty="0" err="1"/>
              <a:t>євреїв</a:t>
            </a:r>
            <a:r>
              <a:rPr lang="ru-RU" i="1" dirty="0"/>
              <a:t> </a:t>
            </a:r>
            <a:r>
              <a:rPr lang="ru-RU" dirty="0"/>
              <a:t>(15%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усього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ч.) і </a:t>
            </a:r>
            <a:r>
              <a:rPr lang="ru-RU" i="1" dirty="0"/>
              <a:t>7% </a:t>
            </a:r>
            <a:r>
              <a:rPr lang="ru-RU" i="1" dirty="0" err="1"/>
              <a:t>ін</a:t>
            </a:r>
            <a:r>
              <a:rPr lang="ru-RU" dirty="0"/>
              <a:t>. Але з </a:t>
            </a:r>
            <a:r>
              <a:rPr lang="ru-RU" dirty="0" err="1"/>
              <a:t>загальної</a:t>
            </a:r>
            <a:r>
              <a:rPr lang="ru-RU" dirty="0"/>
              <a:t> </a:t>
            </a:r>
            <a:r>
              <a:rPr lang="ru-RU" dirty="0" err="1"/>
              <a:t>кількості</a:t>
            </a:r>
            <a:r>
              <a:rPr lang="ru-RU" dirty="0"/>
              <a:t> </a:t>
            </a:r>
            <a:r>
              <a:rPr lang="ru-RU" dirty="0" err="1"/>
              <a:t>українських</a:t>
            </a:r>
            <a:r>
              <a:rPr lang="ru-RU" dirty="0"/>
              <a:t> </a:t>
            </a:r>
            <a:r>
              <a:rPr lang="ru-RU" dirty="0" err="1"/>
              <a:t>робітників</a:t>
            </a:r>
            <a:r>
              <a:rPr lang="ru-RU" dirty="0"/>
              <a:t> </a:t>
            </a:r>
            <a:r>
              <a:rPr lang="ru-RU" dirty="0" err="1"/>
              <a:t>тільки</a:t>
            </a:r>
            <a:r>
              <a:rPr lang="ru-RU" dirty="0"/>
              <a:t> </a:t>
            </a:r>
            <a:r>
              <a:rPr lang="ru-RU" i="1" dirty="0"/>
              <a:t>42%</a:t>
            </a:r>
            <a:r>
              <a:rPr lang="ru-RU" dirty="0"/>
              <a:t> </a:t>
            </a:r>
            <a:r>
              <a:rPr lang="ru-RU" dirty="0" err="1"/>
              <a:t>працювало</a:t>
            </a:r>
            <a:r>
              <a:rPr lang="ru-RU" dirty="0"/>
              <a:t> в </a:t>
            </a:r>
            <a:r>
              <a:rPr lang="ru-RU" dirty="0" err="1"/>
              <a:t>промисловості</a:t>
            </a:r>
            <a:r>
              <a:rPr lang="ru-RU" dirty="0"/>
              <a:t> в </a:t>
            </a:r>
            <a:r>
              <a:rPr lang="ru-RU" dirty="0" err="1"/>
              <a:t>містах</a:t>
            </a:r>
            <a:r>
              <a:rPr lang="ru-RU" dirty="0"/>
              <a:t>, </a:t>
            </a:r>
            <a:r>
              <a:rPr lang="ru-RU" dirty="0" err="1"/>
              <a:t>решта</a:t>
            </a:r>
            <a:r>
              <a:rPr lang="ru-RU" dirty="0"/>
              <a:t> в </a:t>
            </a:r>
            <a:r>
              <a:rPr lang="ru-RU" dirty="0" err="1"/>
              <a:t>сільському</a:t>
            </a:r>
            <a:r>
              <a:rPr lang="ru-RU" dirty="0"/>
              <a:t> </a:t>
            </a:r>
            <a:r>
              <a:rPr lang="ru-RU" dirty="0" err="1"/>
              <a:t>господарстві</a:t>
            </a:r>
            <a:r>
              <a:rPr lang="ru-RU" dirty="0"/>
              <a:t>, на </a:t>
            </a:r>
            <a:r>
              <a:rPr lang="ru-RU" dirty="0" err="1"/>
              <a:t>транспорті</a:t>
            </a:r>
            <a:r>
              <a:rPr lang="ru-RU" dirty="0"/>
              <a:t> </a:t>
            </a:r>
            <a:r>
              <a:rPr lang="ru-RU" dirty="0" err="1"/>
              <a:t>тощо</a:t>
            </a:r>
            <a:r>
              <a:rPr lang="ru-RU" dirty="0"/>
              <a:t>. </a:t>
            </a:r>
            <a:r>
              <a:rPr lang="ru-RU" dirty="0" err="1"/>
              <a:t>Дещо</a:t>
            </a:r>
            <a:r>
              <a:rPr lang="ru-RU" dirty="0"/>
              <a:t> </a:t>
            </a:r>
            <a:r>
              <a:rPr lang="ru-RU" dirty="0" err="1"/>
              <a:t>кращий</a:t>
            </a:r>
            <a:r>
              <a:rPr lang="ru-RU" dirty="0"/>
              <a:t> стан </a:t>
            </a:r>
            <a:r>
              <a:rPr lang="ru-RU" dirty="0" err="1"/>
              <a:t>був</a:t>
            </a:r>
            <a:r>
              <a:rPr lang="ru-RU" dirty="0"/>
              <a:t> на </a:t>
            </a:r>
            <a:r>
              <a:rPr lang="ru-RU" dirty="0" err="1"/>
              <a:t>залізницях</a:t>
            </a:r>
            <a:r>
              <a:rPr lang="ru-RU" dirty="0"/>
              <a:t>, де </a:t>
            </a:r>
            <a:r>
              <a:rPr lang="ru-RU" dirty="0" err="1"/>
              <a:t>українців</a:t>
            </a:r>
            <a:r>
              <a:rPr lang="ru-RU" dirty="0"/>
              <a:t> </a:t>
            </a:r>
            <a:r>
              <a:rPr lang="ru-RU" dirty="0" err="1"/>
              <a:t>було</a:t>
            </a:r>
            <a:r>
              <a:rPr lang="ru-RU" dirty="0"/>
              <a:t> </a:t>
            </a:r>
            <a:r>
              <a:rPr lang="ru-RU" i="1" dirty="0"/>
              <a:t>69%</a:t>
            </a:r>
            <a:r>
              <a:rPr lang="ru-RU" dirty="0"/>
              <a:t>, з </a:t>
            </a:r>
            <a:r>
              <a:rPr lang="ru-RU" dirty="0" err="1"/>
              <a:t>яких</a:t>
            </a:r>
            <a:r>
              <a:rPr lang="ru-RU" dirty="0"/>
              <a:t> половина </a:t>
            </a:r>
            <a:r>
              <a:rPr lang="ru-RU" dirty="0" err="1"/>
              <a:t>володіла</a:t>
            </a:r>
            <a:r>
              <a:rPr lang="ru-RU" dirty="0"/>
              <a:t> </a:t>
            </a:r>
            <a:r>
              <a:rPr lang="ru-RU" dirty="0" err="1"/>
              <a:t>українською</a:t>
            </a:r>
            <a:r>
              <a:rPr lang="ru-RU" dirty="0"/>
              <a:t> </a:t>
            </a:r>
            <a:r>
              <a:rPr lang="ru-RU" dirty="0" err="1"/>
              <a:t>мовою</a:t>
            </a:r>
            <a:r>
              <a:rPr lang="ru-RU" dirty="0"/>
              <a:t> (у </a:t>
            </a:r>
            <a:r>
              <a:rPr lang="ru-RU" dirty="0" err="1"/>
              <a:t>промисловості</a:t>
            </a:r>
            <a:r>
              <a:rPr lang="ru-RU" dirty="0"/>
              <a:t> </a:t>
            </a:r>
            <a:r>
              <a:rPr lang="ru-RU" dirty="0" err="1"/>
              <a:t>тільки</a:t>
            </a:r>
            <a:r>
              <a:rPr lang="ru-RU" dirty="0"/>
              <a:t> 22%).</a:t>
            </a:r>
          </a:p>
          <a:p>
            <a:r>
              <a:rPr lang="ru-RU" dirty="0"/>
              <a:t>На </a:t>
            </a:r>
            <a:r>
              <a:rPr lang="ru-RU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1931</a:t>
            </a:r>
            <a:r>
              <a:rPr lang="ru-RU" dirty="0"/>
              <a:t> </a:t>
            </a:r>
            <a:r>
              <a:rPr lang="ru-RU" dirty="0" err="1"/>
              <a:t>кількість</a:t>
            </a:r>
            <a:r>
              <a:rPr lang="ru-RU" dirty="0"/>
              <a:t> </a:t>
            </a:r>
            <a:r>
              <a:rPr lang="ru-RU" dirty="0" err="1"/>
              <a:t>робітників</a:t>
            </a:r>
            <a:r>
              <a:rPr lang="ru-RU" dirty="0"/>
              <a:t> в </a:t>
            </a:r>
            <a:r>
              <a:rPr lang="ru-RU" dirty="0" err="1"/>
              <a:t>Україні</a:t>
            </a:r>
            <a:r>
              <a:rPr lang="ru-RU" dirty="0"/>
              <a:t> </a:t>
            </a:r>
            <a:r>
              <a:rPr lang="ru-RU" dirty="0" err="1"/>
              <a:t>зросла</a:t>
            </a:r>
            <a:r>
              <a:rPr lang="ru-RU" dirty="0"/>
              <a:t> до </a:t>
            </a:r>
            <a:r>
              <a:rPr lang="ru-RU" i="1" dirty="0"/>
              <a:t>1,9 млн</a:t>
            </a:r>
            <a:r>
              <a:rPr lang="ru-RU" dirty="0"/>
              <a:t>, з них </a:t>
            </a:r>
            <a:r>
              <a:rPr lang="ru-RU" dirty="0" err="1"/>
              <a:t>українців</a:t>
            </a:r>
            <a:r>
              <a:rPr lang="ru-RU" dirty="0"/>
              <a:t> </a:t>
            </a:r>
            <a:r>
              <a:rPr lang="ru-RU" dirty="0" err="1"/>
              <a:t>було</a:t>
            </a:r>
            <a:r>
              <a:rPr lang="ru-RU" dirty="0"/>
              <a:t> </a:t>
            </a:r>
            <a:r>
              <a:rPr lang="ru-RU" dirty="0" err="1"/>
              <a:t>вже</a:t>
            </a:r>
            <a:r>
              <a:rPr lang="ru-RU" dirty="0"/>
              <a:t> </a:t>
            </a:r>
            <a:r>
              <a:rPr lang="ru-RU" i="1" dirty="0"/>
              <a:t>58,6%</a:t>
            </a:r>
            <a:r>
              <a:rPr lang="ru-RU" dirty="0"/>
              <a:t> (у тому </a:t>
            </a:r>
            <a:r>
              <a:rPr lang="ru-RU" dirty="0" err="1"/>
              <a:t>числі</a:t>
            </a:r>
            <a:r>
              <a:rPr lang="ru-RU" dirty="0"/>
              <a:t> </a:t>
            </a:r>
            <a:r>
              <a:rPr lang="ru-RU" dirty="0" err="1"/>
              <a:t>українською</a:t>
            </a:r>
            <a:r>
              <a:rPr lang="ru-RU" dirty="0"/>
              <a:t> </a:t>
            </a:r>
            <a:r>
              <a:rPr lang="ru-RU" dirty="0" err="1"/>
              <a:t>мовою</a:t>
            </a:r>
            <a:r>
              <a:rPr lang="ru-RU" dirty="0"/>
              <a:t> </a:t>
            </a:r>
            <a:r>
              <a:rPr lang="ru-RU" dirty="0" err="1"/>
              <a:t>володіло</a:t>
            </a:r>
            <a:r>
              <a:rPr lang="ru-RU" dirty="0"/>
              <a:t> </a:t>
            </a:r>
            <a:r>
              <a:rPr lang="ru-RU" dirty="0" err="1"/>
              <a:t>приблизно</a:t>
            </a:r>
            <a:r>
              <a:rPr lang="ru-RU" dirty="0"/>
              <a:t> 32%), </a:t>
            </a:r>
            <a:r>
              <a:rPr lang="ru-RU" dirty="0" err="1"/>
              <a:t>росіян</a:t>
            </a:r>
            <a:r>
              <a:rPr lang="ru-RU" dirty="0"/>
              <a:t> </a:t>
            </a:r>
            <a:r>
              <a:rPr lang="ru-RU" i="1" dirty="0"/>
              <a:t>24,6%</a:t>
            </a:r>
            <a:r>
              <a:rPr lang="ru-RU" dirty="0"/>
              <a:t>, </a:t>
            </a:r>
            <a:r>
              <a:rPr lang="ru-RU" dirty="0" err="1"/>
              <a:t>євреїв</a:t>
            </a:r>
            <a:r>
              <a:rPr lang="ru-RU" dirty="0"/>
              <a:t> </a:t>
            </a:r>
            <a:r>
              <a:rPr lang="ru-RU" i="1" dirty="0"/>
              <a:t>12,2%</a:t>
            </a:r>
            <a:r>
              <a:rPr lang="ru-RU" dirty="0"/>
              <a:t>. На </a:t>
            </a:r>
            <a:r>
              <a:rPr lang="ru-RU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1933</a:t>
            </a:r>
            <a:r>
              <a:rPr lang="ru-RU" dirty="0"/>
              <a:t> </a:t>
            </a:r>
            <a:r>
              <a:rPr lang="ru-RU" dirty="0" err="1"/>
              <a:t>українці</a:t>
            </a:r>
            <a:r>
              <a:rPr lang="ru-RU" dirty="0"/>
              <a:t> </a:t>
            </a:r>
            <a:r>
              <a:rPr lang="ru-RU" dirty="0" err="1"/>
              <a:t>серед</a:t>
            </a:r>
            <a:r>
              <a:rPr lang="ru-RU" dirty="0"/>
              <a:t> </a:t>
            </a:r>
            <a:r>
              <a:rPr lang="ru-RU" dirty="0" err="1"/>
              <a:t>робітництва</a:t>
            </a:r>
            <a:r>
              <a:rPr lang="ru-RU" dirty="0"/>
              <a:t> становили </a:t>
            </a:r>
            <a:r>
              <a:rPr lang="ru-RU" dirty="0" err="1"/>
              <a:t>вже</a:t>
            </a:r>
            <a:r>
              <a:rPr lang="ru-RU" dirty="0"/>
              <a:t> </a:t>
            </a:r>
            <a:r>
              <a:rPr lang="ru-RU" i="1" dirty="0"/>
              <a:t>60%</a:t>
            </a:r>
            <a:r>
              <a:rPr lang="ru-RU" dirty="0"/>
              <a:t> (у </a:t>
            </a:r>
            <a:r>
              <a:rPr lang="ru-RU" dirty="0" err="1"/>
              <a:t>важкій</a:t>
            </a:r>
            <a:r>
              <a:rPr lang="ru-RU" dirty="0"/>
              <a:t> </a:t>
            </a:r>
            <a:r>
              <a:rPr lang="ru-RU" dirty="0" err="1"/>
              <a:t>промисловості</a:t>
            </a:r>
            <a:r>
              <a:rPr lang="ru-RU" dirty="0"/>
              <a:t> 53%, </a:t>
            </a:r>
            <a:r>
              <a:rPr lang="ru-RU" dirty="0" err="1"/>
              <a:t>серед</a:t>
            </a:r>
            <a:r>
              <a:rPr lang="ru-RU" dirty="0"/>
              <a:t> </a:t>
            </a:r>
            <a:r>
              <a:rPr lang="ru-RU" dirty="0" err="1"/>
              <a:t>шахтарів</a:t>
            </a:r>
            <a:r>
              <a:rPr lang="ru-RU" dirty="0"/>
              <a:t> 46%, у </a:t>
            </a:r>
            <a:r>
              <a:rPr lang="ru-RU" dirty="0" err="1"/>
              <a:t>металургії</a:t>
            </a:r>
            <a:r>
              <a:rPr lang="ru-RU" dirty="0"/>
              <a:t> 45%, у </a:t>
            </a:r>
            <a:r>
              <a:rPr lang="ru-RU" dirty="0" err="1"/>
              <a:t>хімічній</a:t>
            </a:r>
            <a:r>
              <a:rPr lang="ru-RU" dirty="0"/>
              <a:t> </a:t>
            </a:r>
            <a:r>
              <a:rPr lang="ru-RU" dirty="0" err="1"/>
              <a:t>промисловості</a:t>
            </a:r>
            <a:r>
              <a:rPr lang="ru-RU" dirty="0"/>
              <a:t> 51%, у </a:t>
            </a:r>
            <a:r>
              <a:rPr lang="ru-RU" dirty="0" err="1"/>
              <a:t>видобутку</a:t>
            </a:r>
            <a:r>
              <a:rPr lang="ru-RU" dirty="0"/>
              <a:t> </a:t>
            </a:r>
            <a:r>
              <a:rPr lang="ru-RU" dirty="0" err="1"/>
              <a:t>залізної</a:t>
            </a:r>
            <a:r>
              <a:rPr lang="ru-RU" dirty="0"/>
              <a:t> </a:t>
            </a:r>
            <a:r>
              <a:rPr lang="ru-RU" dirty="0" err="1"/>
              <a:t>руди</a:t>
            </a:r>
            <a:r>
              <a:rPr lang="ru-RU" dirty="0"/>
              <a:t> 77%, на </a:t>
            </a:r>
            <a:r>
              <a:rPr lang="ru-RU" dirty="0" err="1"/>
              <a:t>залізницях</a:t>
            </a:r>
            <a:r>
              <a:rPr lang="ru-RU" dirty="0"/>
              <a:t> 77%, у </a:t>
            </a:r>
            <a:r>
              <a:rPr lang="ru-RU" dirty="0" err="1"/>
              <a:t>сільському-господарстві</a:t>
            </a:r>
            <a:r>
              <a:rPr lang="ru-RU" dirty="0"/>
              <a:t> </a:t>
            </a:r>
            <a:r>
              <a:rPr lang="ru-RU" dirty="0" err="1"/>
              <a:t>машинобудуванні</a:t>
            </a:r>
            <a:r>
              <a:rPr lang="ru-RU" dirty="0"/>
              <a:t> 60%, у </a:t>
            </a:r>
            <a:r>
              <a:rPr lang="ru-RU" dirty="0" err="1"/>
              <a:t>виробництві</a:t>
            </a:r>
            <a:r>
              <a:rPr lang="ru-RU" dirty="0"/>
              <a:t> </a:t>
            </a:r>
            <a:r>
              <a:rPr lang="ru-RU" dirty="0" err="1"/>
              <a:t>будів</a:t>
            </a:r>
            <a:r>
              <a:rPr lang="ru-RU" dirty="0"/>
              <a:t>. </a:t>
            </a:r>
            <a:r>
              <a:rPr lang="ru-RU" dirty="0" err="1"/>
              <a:t>матеріалів</a:t>
            </a:r>
            <a:r>
              <a:rPr lang="ru-RU" dirty="0"/>
              <a:t> 68%). </a:t>
            </a:r>
            <a:r>
              <a:rPr lang="ru-RU" dirty="0" err="1"/>
              <a:t>Вживання</a:t>
            </a:r>
            <a:r>
              <a:rPr lang="ru-RU" dirty="0"/>
              <a:t> </a:t>
            </a:r>
            <a:r>
              <a:rPr lang="ru-RU" dirty="0" err="1"/>
              <a:t>української</a:t>
            </a:r>
            <a:r>
              <a:rPr lang="ru-RU" dirty="0"/>
              <a:t> </a:t>
            </a:r>
            <a:r>
              <a:rPr lang="ru-RU" dirty="0" err="1"/>
              <a:t>мови</a:t>
            </a:r>
            <a:r>
              <a:rPr lang="ru-RU" dirty="0"/>
              <a:t> </a:t>
            </a:r>
            <a:r>
              <a:rPr lang="ru-RU" dirty="0" err="1"/>
              <a:t>серед</a:t>
            </a:r>
            <a:r>
              <a:rPr lang="ru-RU" dirty="0"/>
              <a:t> </a:t>
            </a:r>
            <a:r>
              <a:rPr lang="ru-RU" dirty="0" err="1"/>
              <a:t>робітництва</a:t>
            </a:r>
            <a:r>
              <a:rPr lang="ru-RU" dirty="0"/>
              <a:t>, </a:t>
            </a:r>
            <a:r>
              <a:rPr lang="ru-RU" dirty="0" err="1"/>
              <a:t>наприклад</a:t>
            </a:r>
            <a:r>
              <a:rPr lang="ru-RU" dirty="0"/>
              <a:t>, у </a:t>
            </a:r>
            <a:r>
              <a:rPr lang="ru-RU" dirty="0" err="1"/>
              <a:t>металургії</a:t>
            </a:r>
            <a:r>
              <a:rPr lang="ru-RU" dirty="0"/>
              <a:t>, </a:t>
            </a:r>
            <a:r>
              <a:rPr lang="ru-RU" dirty="0" err="1"/>
              <a:t>зросло</a:t>
            </a:r>
            <a:r>
              <a:rPr lang="ru-RU" dirty="0"/>
              <a:t> в </a:t>
            </a:r>
            <a:r>
              <a:rPr lang="ru-RU" dirty="0" err="1"/>
              <a:t>середньому</a:t>
            </a:r>
            <a:r>
              <a:rPr lang="ru-RU" dirty="0"/>
              <a:t> з </a:t>
            </a:r>
            <a:r>
              <a:rPr lang="ru-RU" i="1" dirty="0"/>
              <a:t>18% у 1927 до 42% у 1930</a:t>
            </a:r>
            <a:r>
              <a:rPr lang="ru-RU" dirty="0"/>
              <a:t>. </a:t>
            </a:r>
            <a:r>
              <a:rPr lang="ru-RU" dirty="0" err="1"/>
              <a:t>Українізація</a:t>
            </a:r>
            <a:r>
              <a:rPr lang="ru-RU" dirty="0"/>
              <a:t> </a:t>
            </a:r>
            <a:r>
              <a:rPr lang="ru-RU" dirty="0" err="1"/>
              <a:t>робітництва</a:t>
            </a:r>
            <a:r>
              <a:rPr lang="ru-RU" dirty="0"/>
              <a:t> і </a:t>
            </a:r>
            <a:r>
              <a:rPr lang="ru-RU" dirty="0" err="1"/>
              <a:t>міського</a:t>
            </a:r>
            <a:r>
              <a:rPr lang="ru-RU" dirty="0"/>
              <a:t> </a:t>
            </a:r>
            <a:r>
              <a:rPr lang="ru-RU" dirty="0" err="1"/>
              <a:t>населення</a:t>
            </a:r>
            <a:r>
              <a:rPr lang="ru-RU" dirty="0"/>
              <a:t> у </a:t>
            </a:r>
            <a:r>
              <a:rPr lang="ru-RU" dirty="0" err="1"/>
              <a:t>зв'язку</a:t>
            </a:r>
            <a:r>
              <a:rPr lang="ru-RU" dirty="0"/>
              <a:t> з </a:t>
            </a:r>
            <a:r>
              <a:rPr lang="ru-RU" dirty="0" err="1"/>
              <a:t>індустріалізацією</a:t>
            </a:r>
            <a:r>
              <a:rPr lang="ru-RU" dirty="0"/>
              <a:t> й </a:t>
            </a:r>
            <a:r>
              <a:rPr lang="ru-RU" dirty="0" err="1"/>
              <a:t>колективізацією</a:t>
            </a:r>
            <a:r>
              <a:rPr lang="ru-RU" dirty="0"/>
              <a:t> (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якої</a:t>
            </a:r>
            <a:r>
              <a:rPr lang="ru-RU" dirty="0"/>
              <a:t> селянство </a:t>
            </a:r>
            <a:r>
              <a:rPr lang="ru-RU" dirty="0" err="1"/>
              <a:t>втікало</a:t>
            </a:r>
            <a:r>
              <a:rPr lang="ru-RU" dirty="0"/>
              <a:t> до </a:t>
            </a:r>
            <a:r>
              <a:rPr lang="ru-RU" dirty="0" err="1"/>
              <a:t>міст</a:t>
            </a:r>
            <a:r>
              <a:rPr lang="ru-RU" dirty="0"/>
              <a:t>) </a:t>
            </a:r>
            <a:r>
              <a:rPr lang="ru-RU" dirty="0" err="1"/>
              <a:t>зазнала</a:t>
            </a:r>
            <a:r>
              <a:rPr lang="ru-RU" dirty="0"/>
              <a:t> </a:t>
            </a:r>
            <a:r>
              <a:rPr lang="ru-RU" dirty="0" err="1"/>
              <a:t>прискорення</a:t>
            </a:r>
            <a:r>
              <a:rPr lang="ru-RU" dirty="0"/>
              <a:t> в </a:t>
            </a:r>
            <a:r>
              <a:rPr lang="ru-RU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1927—1933 роках</a:t>
            </a:r>
            <a:r>
              <a:rPr lang="ru-RU" dirty="0"/>
              <a:t>, — але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вже</a:t>
            </a:r>
            <a:r>
              <a:rPr lang="ru-RU" dirty="0"/>
              <a:t> </a:t>
            </a:r>
            <a:r>
              <a:rPr lang="ru-RU" dirty="0" err="1"/>
              <a:t>був</a:t>
            </a:r>
            <a:r>
              <a:rPr lang="ru-RU" dirty="0"/>
              <a:t> і </a:t>
            </a:r>
            <a:r>
              <a:rPr lang="ru-RU" dirty="0" err="1"/>
              <a:t>кінець</a:t>
            </a:r>
            <a:r>
              <a:rPr lang="ru-RU" dirty="0"/>
              <a:t> </a:t>
            </a:r>
            <a:r>
              <a:rPr lang="ru-RU" dirty="0" err="1"/>
              <a:t>політики</a:t>
            </a:r>
            <a:r>
              <a:rPr lang="ru-RU" dirty="0"/>
              <a:t> </a:t>
            </a:r>
            <a:r>
              <a:rPr lang="ru-RU" dirty="0" err="1"/>
              <a:t>українізації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533360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24744"/>
            <a:ext cx="7620000" cy="5276056"/>
          </a:xfrm>
        </p:spPr>
        <p:txBody>
          <a:bodyPr>
            <a:normAutofit fontScale="77500" lnSpcReduction="20000"/>
          </a:bodyPr>
          <a:lstStyle/>
          <a:p>
            <a:r>
              <a:rPr lang="ru-RU" dirty="0" err="1"/>
              <a:t>Українізація</a:t>
            </a:r>
            <a:r>
              <a:rPr lang="ru-RU" dirty="0"/>
              <a:t> </a:t>
            </a:r>
            <a:r>
              <a:rPr lang="ru-RU" dirty="0" err="1"/>
              <a:t>сприяла</a:t>
            </a:r>
            <a:r>
              <a:rPr lang="ru-RU" dirty="0"/>
              <a:t> </a:t>
            </a:r>
            <a:r>
              <a:rPr lang="ru-RU" dirty="0" err="1"/>
              <a:t>прискоренню</a:t>
            </a:r>
            <a:r>
              <a:rPr lang="ru-RU" dirty="0"/>
              <a:t> </a:t>
            </a:r>
            <a:r>
              <a:rPr lang="ru-RU" dirty="0" err="1"/>
              <a:t>ліквідації</a:t>
            </a:r>
            <a:r>
              <a:rPr lang="ru-RU" dirty="0"/>
              <a:t> </a:t>
            </a:r>
            <a:r>
              <a:rPr lang="ru-RU" dirty="0" err="1"/>
              <a:t>неписьменності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зменшилася</a:t>
            </a:r>
            <a:r>
              <a:rPr lang="ru-RU" dirty="0"/>
              <a:t> з </a:t>
            </a:r>
            <a:r>
              <a:rPr lang="ru-RU" i="1" dirty="0"/>
              <a:t>47% на 1926 до 8% у 1934</a:t>
            </a:r>
            <a:r>
              <a:rPr lang="ru-RU" dirty="0"/>
              <a:t>. </a:t>
            </a:r>
            <a:r>
              <a:rPr lang="ru-RU" dirty="0" err="1"/>
              <a:t>Початкове</a:t>
            </a:r>
            <a:r>
              <a:rPr lang="ru-RU" dirty="0"/>
              <a:t> </a:t>
            </a:r>
            <a:r>
              <a:rPr lang="ru-RU" dirty="0" err="1"/>
              <a:t>шкільництво</a:t>
            </a:r>
            <a:r>
              <a:rPr lang="ru-RU" dirty="0"/>
              <a:t> (з </a:t>
            </a:r>
            <a:r>
              <a:rPr lang="ru-RU" dirty="0" err="1"/>
              <a:t>семирічкою</a:t>
            </a:r>
            <a:r>
              <a:rPr lang="ru-RU" dirty="0"/>
              <a:t> </a:t>
            </a:r>
            <a:r>
              <a:rPr lang="ru-RU" dirty="0" err="1"/>
              <a:t>включно</a:t>
            </a:r>
            <a:r>
              <a:rPr lang="ru-RU" dirty="0"/>
              <a:t>) </a:t>
            </a:r>
            <a:r>
              <a:rPr lang="ru-RU" dirty="0" err="1"/>
              <a:t>було</a:t>
            </a:r>
            <a:r>
              <a:rPr lang="ru-RU" dirty="0"/>
              <a:t> </a:t>
            </a:r>
            <a:r>
              <a:rPr lang="ru-RU" dirty="0" err="1"/>
              <a:t>українізоване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i="1" dirty="0"/>
              <a:t>80% у 1926 до 88,5% у 1933</a:t>
            </a:r>
            <a:r>
              <a:rPr lang="ru-RU" dirty="0"/>
              <a:t>. </a:t>
            </a:r>
            <a:r>
              <a:rPr lang="ru-RU" dirty="0" err="1"/>
              <a:t>Українізація</a:t>
            </a:r>
            <a:r>
              <a:rPr lang="ru-RU" dirty="0"/>
              <a:t> </a:t>
            </a:r>
            <a:r>
              <a:rPr lang="ru-RU" dirty="0" err="1"/>
              <a:t>середнього</a:t>
            </a:r>
            <a:r>
              <a:rPr lang="ru-RU" dirty="0"/>
              <a:t> (</a:t>
            </a:r>
            <a:r>
              <a:rPr lang="ru-RU" dirty="0" err="1"/>
              <a:t>фахового</a:t>
            </a:r>
            <a:r>
              <a:rPr lang="ru-RU" dirty="0"/>
              <a:t>) </a:t>
            </a:r>
            <a:r>
              <a:rPr lang="ru-RU" dirty="0" err="1"/>
              <a:t>шкільництва</a:t>
            </a:r>
            <a:r>
              <a:rPr lang="ru-RU" dirty="0"/>
              <a:t> і </a:t>
            </a:r>
            <a:r>
              <a:rPr lang="ru-RU" dirty="0" err="1"/>
              <a:t>вищих</a:t>
            </a:r>
            <a:r>
              <a:rPr lang="ru-RU" dirty="0"/>
              <a:t> </a:t>
            </a:r>
            <a:r>
              <a:rPr lang="ru-RU" dirty="0" err="1"/>
              <a:t>навчальних</a:t>
            </a:r>
            <a:r>
              <a:rPr lang="ru-RU" dirty="0"/>
              <a:t> </a:t>
            </a:r>
            <a:r>
              <a:rPr lang="ru-RU" dirty="0" err="1"/>
              <a:t>закладів</a:t>
            </a:r>
            <a:r>
              <a:rPr lang="ru-RU" dirty="0"/>
              <a:t> </a:t>
            </a:r>
            <a:r>
              <a:rPr lang="ru-RU" dirty="0" err="1"/>
              <a:t>відбувалася</a:t>
            </a:r>
            <a:r>
              <a:rPr lang="ru-RU" dirty="0"/>
              <a:t> </a:t>
            </a:r>
            <a:r>
              <a:rPr lang="ru-RU" dirty="0" err="1"/>
              <a:t>повільніше</a:t>
            </a:r>
            <a:r>
              <a:rPr lang="ru-RU" dirty="0"/>
              <a:t>: </a:t>
            </a:r>
            <a:r>
              <a:rPr lang="ru-RU" i="1" dirty="0" err="1"/>
              <a:t>від</a:t>
            </a:r>
            <a:r>
              <a:rPr lang="ru-RU" i="1" dirty="0"/>
              <a:t> 19% на 1923 до 28,5% у 1926 і 69% у 1929</a:t>
            </a:r>
            <a:r>
              <a:rPr lang="ru-RU" dirty="0"/>
              <a:t>. ВУАН </a:t>
            </a:r>
            <a:r>
              <a:rPr lang="ru-RU" dirty="0" err="1"/>
              <a:t>російської</a:t>
            </a:r>
            <a:r>
              <a:rPr lang="ru-RU" dirty="0"/>
              <a:t> </a:t>
            </a:r>
            <a:r>
              <a:rPr lang="ru-RU" dirty="0" err="1"/>
              <a:t>мови</a:t>
            </a:r>
            <a:r>
              <a:rPr lang="ru-RU" dirty="0"/>
              <a:t> </a:t>
            </a:r>
            <a:r>
              <a:rPr lang="ru-RU" dirty="0" err="1"/>
              <a:t>зовсім</a:t>
            </a:r>
            <a:r>
              <a:rPr lang="ru-RU" dirty="0"/>
              <a:t> не </a:t>
            </a:r>
            <a:r>
              <a:rPr lang="ru-RU" dirty="0" err="1"/>
              <a:t>вживано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часу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заснування</a:t>
            </a:r>
            <a:r>
              <a:rPr lang="ru-RU" dirty="0"/>
              <a:t> аж до </a:t>
            </a:r>
            <a:r>
              <a:rPr lang="ru-RU" dirty="0" err="1"/>
              <a:t>навернення</a:t>
            </a:r>
            <a:r>
              <a:rPr lang="ru-RU" dirty="0"/>
              <a:t> на </a:t>
            </a:r>
            <a:r>
              <a:rPr lang="ru-RU" dirty="0" err="1"/>
              <a:t>русифікацію</a:t>
            </a:r>
            <a:r>
              <a:rPr lang="ru-RU" dirty="0"/>
              <a:t> на початок 30-их </a:t>
            </a:r>
            <a:r>
              <a:rPr lang="en-US" dirty="0"/>
              <a:t>pp.</a:t>
            </a:r>
          </a:p>
          <a:p>
            <a:r>
              <a:rPr lang="ru-RU" dirty="0"/>
              <a:t>В </a:t>
            </a:r>
            <a:r>
              <a:rPr lang="ru-RU" dirty="0" err="1"/>
              <a:t>офіційних</a:t>
            </a:r>
            <a:r>
              <a:rPr lang="ru-RU" dirty="0"/>
              <a:t> документах </a:t>
            </a:r>
            <a:r>
              <a:rPr lang="ru-RU" dirty="0" err="1"/>
              <a:t>підкреслювано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українізація</a:t>
            </a:r>
            <a:r>
              <a:rPr lang="ru-RU" dirty="0"/>
              <a:t> не повинна </a:t>
            </a:r>
            <a:r>
              <a:rPr lang="ru-RU" dirty="0" err="1"/>
              <a:t>обмежуватися</a:t>
            </a:r>
            <a:r>
              <a:rPr lang="ru-RU" dirty="0"/>
              <a:t> </a:t>
            </a:r>
            <a:r>
              <a:rPr lang="ru-RU" dirty="0" err="1"/>
              <a:t>лише</a:t>
            </a:r>
            <a:r>
              <a:rPr lang="ru-RU" dirty="0"/>
              <a:t> </a:t>
            </a:r>
            <a:r>
              <a:rPr lang="ru-RU" dirty="0" err="1"/>
              <a:t>мовою</a:t>
            </a:r>
            <a:r>
              <a:rPr lang="ru-RU" dirty="0"/>
              <a:t>, а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охопити</a:t>
            </a:r>
            <a:r>
              <a:rPr lang="ru-RU" dirty="0"/>
              <a:t> </a:t>
            </a:r>
            <a:r>
              <a:rPr lang="ru-RU" dirty="0" err="1"/>
              <a:t>культурний</a:t>
            </a:r>
            <a:r>
              <a:rPr lang="ru-RU" dirty="0"/>
              <a:t> </a:t>
            </a:r>
            <a:r>
              <a:rPr lang="ru-RU" dirty="0" err="1"/>
              <a:t>процес</a:t>
            </a:r>
            <a:r>
              <a:rPr lang="ru-RU" dirty="0"/>
              <a:t> у </a:t>
            </a:r>
            <a:r>
              <a:rPr lang="ru-RU" dirty="0" err="1"/>
              <a:t>цілому</a:t>
            </a:r>
            <a:r>
              <a:rPr lang="ru-RU" dirty="0"/>
              <a:t> і довести до </a:t>
            </a:r>
            <a:r>
              <a:rPr lang="ru-RU" dirty="0" err="1"/>
              <a:t>опанування</a:t>
            </a:r>
            <a:r>
              <a:rPr lang="ru-RU" dirty="0"/>
              <a:t> </a:t>
            </a:r>
            <a:r>
              <a:rPr lang="ru-RU" dirty="0" err="1"/>
              <a:t>української</a:t>
            </a:r>
            <a:r>
              <a:rPr lang="ru-RU" dirty="0"/>
              <a:t> кадрами </a:t>
            </a:r>
            <a:r>
              <a:rPr lang="ru-RU" dirty="0" err="1"/>
              <a:t>всіх</a:t>
            </a:r>
            <a:r>
              <a:rPr lang="ru-RU" dirty="0"/>
              <a:t> </a:t>
            </a:r>
            <a:r>
              <a:rPr lang="ru-RU" dirty="0" err="1"/>
              <a:t>ділянок</a:t>
            </a:r>
            <a:r>
              <a:rPr lang="ru-RU" dirty="0"/>
              <a:t> </a:t>
            </a:r>
            <a:r>
              <a:rPr lang="ru-RU" dirty="0" err="1"/>
              <a:t>економічного</a:t>
            </a:r>
            <a:r>
              <a:rPr lang="ru-RU" dirty="0"/>
              <a:t> й культурного </a:t>
            </a:r>
            <a:r>
              <a:rPr lang="ru-RU" dirty="0" err="1"/>
              <a:t>життя</a:t>
            </a:r>
            <a:r>
              <a:rPr lang="ru-RU" dirty="0"/>
              <a:t> </a:t>
            </a:r>
            <a:r>
              <a:rPr lang="ru-RU" dirty="0" err="1"/>
              <a:t>країни</a:t>
            </a:r>
            <a:r>
              <a:rPr lang="ru-RU" dirty="0"/>
              <a:t>. У </a:t>
            </a:r>
            <a:r>
              <a:rPr lang="ru-RU" dirty="0" err="1"/>
              <a:t>висліді</a:t>
            </a:r>
            <a:r>
              <a:rPr lang="ru-RU" dirty="0"/>
              <a:t> за 10-ліття </a:t>
            </a:r>
            <a:r>
              <a:rPr lang="ru-RU" dirty="0" err="1"/>
              <a:t>українізації</a:t>
            </a:r>
            <a:r>
              <a:rPr lang="ru-RU" dirty="0"/>
              <a:t> (1923—1933) </a:t>
            </a:r>
            <a:r>
              <a:rPr lang="ru-RU" dirty="0" err="1"/>
              <a:t>українська</a:t>
            </a:r>
            <a:r>
              <a:rPr lang="ru-RU" dirty="0"/>
              <a:t> </a:t>
            </a:r>
            <a:r>
              <a:rPr lang="ru-RU" dirty="0" err="1"/>
              <a:t>література</a:t>
            </a:r>
            <a:r>
              <a:rPr lang="ru-RU" dirty="0"/>
              <a:t>, </a:t>
            </a:r>
            <a:r>
              <a:rPr lang="ru-RU" dirty="0" err="1"/>
              <a:t>мистецтво</a:t>
            </a:r>
            <a:r>
              <a:rPr lang="ru-RU" dirty="0"/>
              <a:t>, театр (1931 на </a:t>
            </a:r>
            <a:r>
              <a:rPr lang="ru-RU" dirty="0" err="1"/>
              <a:t>всіх</a:t>
            </a:r>
            <a:r>
              <a:rPr lang="ru-RU" dirty="0"/>
              <a:t> 88 </a:t>
            </a:r>
            <a:r>
              <a:rPr lang="ru-RU" dirty="0" err="1"/>
              <a:t>театрів</a:t>
            </a:r>
            <a:r>
              <a:rPr lang="ru-RU" dirty="0"/>
              <a:t> 66 </a:t>
            </a:r>
            <a:r>
              <a:rPr lang="ru-RU" dirty="0" err="1"/>
              <a:t>було</a:t>
            </a:r>
            <a:r>
              <a:rPr lang="ru-RU" dirty="0"/>
              <a:t> </a:t>
            </a:r>
            <a:r>
              <a:rPr lang="ru-RU" dirty="0" err="1"/>
              <a:t>українських</a:t>
            </a:r>
            <a:r>
              <a:rPr lang="ru-RU" dirty="0"/>
              <a:t>, 12 </a:t>
            </a:r>
            <a:r>
              <a:rPr lang="ru-RU" dirty="0" err="1"/>
              <a:t>єврейських</a:t>
            </a:r>
            <a:r>
              <a:rPr lang="ru-RU" dirty="0"/>
              <a:t>, 9 </a:t>
            </a:r>
            <a:r>
              <a:rPr lang="ru-RU" dirty="0" err="1"/>
              <a:t>російських</a:t>
            </a:r>
            <a:r>
              <a:rPr lang="ru-RU" dirty="0"/>
              <a:t>), </a:t>
            </a:r>
            <a:r>
              <a:rPr lang="ru-RU" dirty="0" err="1"/>
              <a:t>кіно</a:t>
            </a:r>
            <a:r>
              <a:rPr lang="ru-RU" dirty="0"/>
              <a:t>, попри </a:t>
            </a:r>
            <a:r>
              <a:rPr lang="ru-RU" dirty="0" err="1"/>
              <a:t>ідеологічні</a:t>
            </a:r>
            <a:r>
              <a:rPr lang="ru-RU" dirty="0"/>
              <a:t> </a:t>
            </a:r>
            <a:r>
              <a:rPr lang="ru-RU" dirty="0" err="1"/>
              <a:t>гальма</a:t>
            </a:r>
            <a:r>
              <a:rPr lang="ru-RU" dirty="0"/>
              <a:t>, </a:t>
            </a:r>
            <a:r>
              <a:rPr lang="ru-RU" dirty="0" err="1"/>
              <a:t>зазнали</a:t>
            </a:r>
            <a:r>
              <a:rPr lang="ru-RU" dirty="0"/>
              <a:t> </a:t>
            </a:r>
            <a:r>
              <a:rPr lang="ru-RU" dirty="0" err="1"/>
              <a:t>значного</a:t>
            </a:r>
            <a:r>
              <a:rPr lang="ru-RU" dirty="0"/>
              <a:t> </a:t>
            </a:r>
            <a:r>
              <a:rPr lang="ru-RU" dirty="0" err="1"/>
              <a:t>розвитку</a:t>
            </a:r>
            <a:r>
              <a:rPr lang="ru-RU" dirty="0"/>
              <a:t>, і </a:t>
            </a:r>
            <a:r>
              <a:rPr lang="ru-RU" dirty="0" err="1"/>
              <a:t>цей</a:t>
            </a:r>
            <a:r>
              <a:rPr lang="ru-RU" dirty="0"/>
              <a:t> </a:t>
            </a:r>
            <a:r>
              <a:rPr lang="ru-RU" dirty="0" err="1"/>
              <a:t>період</a:t>
            </a:r>
            <a:r>
              <a:rPr lang="ru-RU" dirty="0"/>
              <a:t> часто </a:t>
            </a:r>
            <a:r>
              <a:rPr lang="ru-RU" dirty="0" err="1"/>
              <a:t>називають</a:t>
            </a:r>
            <a:r>
              <a:rPr lang="ru-RU" dirty="0"/>
              <a:t> </a:t>
            </a:r>
            <a:r>
              <a:rPr lang="ru-RU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добою</a:t>
            </a:r>
            <a:r>
              <a:rPr lang="ru-RU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культурного </a:t>
            </a:r>
            <a:r>
              <a:rPr lang="ru-RU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відродження</a:t>
            </a:r>
            <a:r>
              <a:rPr lang="ru-RU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smtClean="0"/>
              <a:t>.</a:t>
            </a:r>
            <a:endParaRPr lang="ru-RU" dirty="0"/>
          </a:p>
          <a:p>
            <a:r>
              <a:rPr lang="ru-RU" dirty="0"/>
              <a:t>До </a:t>
            </a:r>
            <a:r>
              <a:rPr lang="ru-RU" dirty="0" err="1"/>
              <a:t>українізації</a:t>
            </a:r>
            <a:r>
              <a:rPr lang="ru-RU" dirty="0"/>
              <a:t> </a:t>
            </a:r>
            <a:r>
              <a:rPr lang="ru-RU" dirty="0" err="1"/>
              <a:t>зрусифікованих</a:t>
            </a:r>
            <a:r>
              <a:rPr lang="ru-RU" dirty="0"/>
              <a:t> </a:t>
            </a:r>
            <a:r>
              <a:rPr lang="ru-RU" dirty="0" err="1"/>
              <a:t>міст</a:t>
            </a:r>
            <a:r>
              <a:rPr lang="ru-RU" dirty="0"/>
              <a:t> </a:t>
            </a:r>
            <a:r>
              <a:rPr lang="ru-RU" dirty="0" err="1"/>
              <a:t>багато</a:t>
            </a:r>
            <a:r>
              <a:rPr lang="ru-RU" dirty="0"/>
              <a:t> </a:t>
            </a:r>
            <a:r>
              <a:rPr lang="ru-RU" dirty="0" err="1"/>
              <a:t>спричинилися</a:t>
            </a:r>
            <a:r>
              <a:rPr lang="ru-RU" dirty="0"/>
              <a:t> </a:t>
            </a:r>
            <a:r>
              <a:rPr lang="ru-RU" dirty="0" err="1"/>
              <a:t>українська</a:t>
            </a:r>
            <a:r>
              <a:rPr lang="ru-RU" dirty="0"/>
              <a:t> </a:t>
            </a:r>
            <a:r>
              <a:rPr lang="ru-RU" dirty="0" err="1"/>
              <a:t>преса</a:t>
            </a:r>
            <a:r>
              <a:rPr lang="ru-RU" dirty="0"/>
              <a:t> й </a:t>
            </a:r>
            <a:r>
              <a:rPr lang="ru-RU" dirty="0" err="1"/>
              <a:t>видавництва</a:t>
            </a:r>
            <a:r>
              <a:rPr lang="ru-RU" dirty="0"/>
              <a:t>: </a:t>
            </a:r>
            <a:r>
              <a:rPr lang="ru-RU" dirty="0" err="1"/>
              <a:t>якщо</a:t>
            </a:r>
            <a:r>
              <a:rPr lang="ru-RU" dirty="0"/>
              <a:t> на </a:t>
            </a:r>
            <a:r>
              <a:rPr lang="ru-RU" i="1" dirty="0"/>
              <a:t>1922</a:t>
            </a:r>
            <a:r>
              <a:rPr lang="ru-RU" dirty="0"/>
              <a:t> </a:t>
            </a:r>
            <a:r>
              <a:rPr lang="ru-RU" dirty="0" err="1"/>
              <a:t>українських</a:t>
            </a:r>
            <a:r>
              <a:rPr lang="ru-RU" dirty="0"/>
              <a:t> газет </a:t>
            </a:r>
            <a:r>
              <a:rPr lang="ru-RU" dirty="0" err="1"/>
              <a:t>майже</a:t>
            </a:r>
            <a:r>
              <a:rPr lang="ru-RU" dirty="0"/>
              <a:t> не </a:t>
            </a:r>
            <a:r>
              <a:rPr lang="ru-RU" dirty="0" err="1"/>
              <a:t>було</a:t>
            </a:r>
            <a:r>
              <a:rPr lang="ru-RU" dirty="0"/>
              <a:t>, то на </a:t>
            </a:r>
            <a:r>
              <a:rPr lang="ru-RU" i="1" dirty="0"/>
              <a:t>1933</a:t>
            </a:r>
            <a:r>
              <a:rPr lang="ru-RU" dirty="0"/>
              <a:t> 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було</a:t>
            </a:r>
            <a:r>
              <a:rPr lang="ru-RU" dirty="0"/>
              <a:t> </a:t>
            </a:r>
            <a:r>
              <a:rPr lang="ru-RU" i="1" dirty="0"/>
              <a:t>373</a:t>
            </a:r>
            <a:r>
              <a:rPr lang="ru-RU" dirty="0"/>
              <a:t> (з </a:t>
            </a:r>
            <a:r>
              <a:rPr lang="ru-RU" dirty="0" err="1"/>
              <a:t>усіх</a:t>
            </a:r>
            <a:r>
              <a:rPr lang="ru-RU" dirty="0"/>
              <a:t> 426) з накладом 3,6 млн </a:t>
            </a:r>
            <a:r>
              <a:rPr lang="ru-RU" dirty="0" err="1"/>
              <a:t>примірників</a:t>
            </a:r>
            <a:r>
              <a:rPr lang="ru-RU" dirty="0"/>
              <a:t>, 89%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загальної</a:t>
            </a:r>
            <a:r>
              <a:rPr lang="ru-RU" dirty="0"/>
              <a:t> </a:t>
            </a:r>
            <a:r>
              <a:rPr lang="ru-RU" dirty="0" err="1"/>
              <a:t>кількості</a:t>
            </a:r>
            <a:r>
              <a:rPr lang="ru-RU" dirty="0"/>
              <a:t> </a:t>
            </a:r>
            <a:r>
              <a:rPr lang="ru-RU" dirty="0" err="1"/>
              <a:t>часописів</a:t>
            </a:r>
            <a:r>
              <a:rPr lang="ru-RU" dirty="0"/>
              <a:t> в </a:t>
            </a:r>
            <a:r>
              <a:rPr lang="ru-RU" dirty="0" err="1"/>
              <a:t>Україні</a:t>
            </a:r>
            <a:r>
              <a:rPr lang="ru-RU" dirty="0"/>
              <a:t> (1926 </a:t>
            </a:r>
            <a:r>
              <a:rPr lang="ru-RU" dirty="0" err="1"/>
              <a:t>преса</a:t>
            </a:r>
            <a:r>
              <a:rPr lang="ru-RU" dirty="0"/>
              <a:t> </a:t>
            </a:r>
            <a:r>
              <a:rPr lang="ru-RU" dirty="0" err="1"/>
              <a:t>була</a:t>
            </a:r>
            <a:r>
              <a:rPr lang="ru-RU" dirty="0"/>
              <a:t> </a:t>
            </a:r>
            <a:r>
              <a:rPr lang="ru-RU" dirty="0" err="1"/>
              <a:t>українізована</a:t>
            </a:r>
            <a:r>
              <a:rPr lang="ru-RU" dirty="0"/>
              <a:t> на 60%); на 1933 </a:t>
            </a:r>
            <a:r>
              <a:rPr lang="ru-RU" dirty="0" err="1"/>
              <a:t>українських</a:t>
            </a:r>
            <a:r>
              <a:rPr lang="ru-RU" dirty="0"/>
              <a:t> </a:t>
            </a:r>
            <a:r>
              <a:rPr lang="ru-RU" dirty="0" err="1"/>
              <a:t>журналів</a:t>
            </a:r>
            <a:r>
              <a:rPr lang="ru-RU" dirty="0"/>
              <a:t> </a:t>
            </a:r>
            <a:r>
              <a:rPr lang="ru-RU" dirty="0" err="1"/>
              <a:t>було</a:t>
            </a:r>
            <a:r>
              <a:rPr lang="ru-RU" dirty="0"/>
              <a:t> 89 на </a:t>
            </a:r>
            <a:r>
              <a:rPr lang="ru-RU" dirty="0" err="1"/>
              <a:t>всіх</a:t>
            </a:r>
            <a:r>
              <a:rPr lang="ru-RU" dirty="0"/>
              <a:t> 118; </a:t>
            </a:r>
            <a:r>
              <a:rPr lang="ru-RU" dirty="0" err="1"/>
              <a:t>книжкова</a:t>
            </a:r>
            <a:r>
              <a:rPr lang="ru-RU" dirty="0"/>
              <a:t> </a:t>
            </a:r>
            <a:r>
              <a:rPr lang="ru-RU" dirty="0" err="1"/>
              <a:t>продукція</a:t>
            </a:r>
            <a:r>
              <a:rPr lang="ru-RU" dirty="0"/>
              <a:t> </a:t>
            </a:r>
            <a:r>
              <a:rPr lang="ru-RU" dirty="0" err="1"/>
              <a:t>була</a:t>
            </a:r>
            <a:r>
              <a:rPr lang="ru-RU" dirty="0"/>
              <a:t> </a:t>
            </a:r>
            <a:r>
              <a:rPr lang="ru-RU" dirty="0" err="1"/>
              <a:t>українізована</a:t>
            </a:r>
            <a:r>
              <a:rPr lang="ru-RU" dirty="0"/>
              <a:t> на 83</a:t>
            </a:r>
            <a:r>
              <a:rPr lang="ru-RU" dirty="0" smtClean="0"/>
              <a:t>%.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544649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3995"/>
            <a:ext cx="8640960" cy="1143000"/>
          </a:xfrm>
        </p:spPr>
        <p:txBody>
          <a:bodyPr/>
          <a:lstStyle/>
          <a:p>
            <a:r>
              <a:rPr lang="ru-RU" sz="4400" dirty="0" err="1"/>
              <a:t>Українізація</a:t>
            </a:r>
            <a:r>
              <a:rPr lang="ru-RU" sz="4400" dirty="0"/>
              <a:t> державного </a:t>
            </a:r>
            <a:r>
              <a:rPr lang="ru-RU" sz="4400" dirty="0" err="1" smtClean="0"/>
              <a:t>апарату</a:t>
            </a:r>
            <a:endParaRPr lang="ru-RU" sz="4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6997" y="1052736"/>
            <a:ext cx="7620000" cy="3124944"/>
          </a:xfrm>
        </p:spPr>
        <p:txBody>
          <a:bodyPr>
            <a:normAutofit lnSpcReduction="10000"/>
          </a:bodyPr>
          <a:lstStyle/>
          <a:p>
            <a:r>
              <a:rPr lang="ru-RU" sz="1800" dirty="0" err="1"/>
              <a:t>Показники</a:t>
            </a:r>
            <a:r>
              <a:rPr lang="ru-RU" sz="1800" dirty="0"/>
              <a:t> </a:t>
            </a:r>
            <a:r>
              <a:rPr lang="ru-RU" sz="1800" dirty="0" err="1"/>
              <a:t>українізації</a:t>
            </a:r>
            <a:r>
              <a:rPr lang="ru-RU" sz="1800" dirty="0"/>
              <a:t> державного </a:t>
            </a:r>
            <a:r>
              <a:rPr lang="ru-RU" sz="1800" dirty="0" err="1"/>
              <a:t>апарату</a:t>
            </a:r>
            <a:r>
              <a:rPr lang="ru-RU" sz="1800" dirty="0"/>
              <a:t> </a:t>
            </a:r>
            <a:r>
              <a:rPr lang="ru-RU" sz="1800" dirty="0" err="1"/>
              <a:t>були</a:t>
            </a:r>
            <a:r>
              <a:rPr lang="ru-RU" sz="1800" dirty="0"/>
              <a:t> </a:t>
            </a:r>
            <a:r>
              <a:rPr lang="ru-RU" sz="1800" dirty="0" err="1"/>
              <a:t>досить</a:t>
            </a:r>
            <a:r>
              <a:rPr lang="ru-RU" sz="1800" dirty="0"/>
              <a:t> </a:t>
            </a:r>
            <a:r>
              <a:rPr lang="ru-RU" sz="1800" dirty="0" err="1"/>
              <a:t>строкаті</a:t>
            </a:r>
            <a:r>
              <a:rPr lang="ru-RU" sz="1800" dirty="0"/>
              <a:t>: На </a:t>
            </a:r>
            <a:r>
              <a:rPr lang="ru-RU" sz="1800" i="1" dirty="0"/>
              <a:t>1934</a:t>
            </a:r>
            <a:r>
              <a:rPr lang="ru-RU" sz="1800" dirty="0"/>
              <a:t> у ВУЦВК </a:t>
            </a:r>
            <a:r>
              <a:rPr lang="ru-RU" sz="1800" dirty="0" err="1"/>
              <a:t>було</a:t>
            </a:r>
            <a:r>
              <a:rPr lang="ru-RU" sz="1800" dirty="0"/>
              <a:t> </a:t>
            </a:r>
            <a:r>
              <a:rPr lang="ru-RU" sz="1800" i="1" dirty="0"/>
              <a:t>50,3% </a:t>
            </a:r>
            <a:r>
              <a:rPr lang="ru-RU" sz="1800" i="1" dirty="0" err="1"/>
              <a:t>українців</a:t>
            </a:r>
            <a:r>
              <a:rPr lang="ru-RU" sz="1800" dirty="0"/>
              <a:t>, </a:t>
            </a:r>
            <a:r>
              <a:rPr lang="ru-RU" sz="1800" i="1" dirty="0"/>
              <a:t>25,4% </a:t>
            </a:r>
            <a:r>
              <a:rPr lang="ru-RU" sz="1800" i="1" dirty="0" err="1"/>
              <a:t>росіян</a:t>
            </a:r>
            <a:r>
              <a:rPr lang="ru-RU" sz="1800" i="1" dirty="0"/>
              <a:t> </a:t>
            </a:r>
            <a:r>
              <a:rPr lang="ru-RU" sz="1800" dirty="0"/>
              <a:t>і </a:t>
            </a:r>
            <a:r>
              <a:rPr lang="ru-RU" sz="1800" i="1" dirty="0"/>
              <a:t>14,7% </a:t>
            </a:r>
            <a:r>
              <a:rPr lang="ru-RU" sz="1800" i="1" dirty="0" err="1"/>
              <a:t>євреїв</a:t>
            </a:r>
            <a:r>
              <a:rPr lang="ru-RU" sz="1800" dirty="0"/>
              <a:t>, </a:t>
            </a:r>
            <a:r>
              <a:rPr lang="ru-RU" sz="1800" dirty="0" err="1"/>
              <a:t>приблизно</a:t>
            </a:r>
            <a:r>
              <a:rPr lang="ru-RU" sz="1800" dirty="0"/>
              <a:t> те </a:t>
            </a:r>
            <a:r>
              <a:rPr lang="ru-RU" sz="1800" dirty="0" err="1"/>
              <a:t>саме</a:t>
            </a:r>
            <a:r>
              <a:rPr lang="ru-RU" sz="1800" dirty="0"/>
              <a:t> </a:t>
            </a:r>
            <a:r>
              <a:rPr lang="ru-RU" sz="1800" dirty="0" err="1"/>
              <a:t>співвідношення</a:t>
            </a:r>
            <a:r>
              <a:rPr lang="ru-RU" sz="1800" dirty="0"/>
              <a:t> </a:t>
            </a:r>
            <a:r>
              <a:rPr lang="ru-RU" sz="1800" dirty="0" err="1"/>
              <a:t>було</a:t>
            </a:r>
            <a:r>
              <a:rPr lang="ru-RU" sz="1800" dirty="0"/>
              <a:t> й по областях; у </a:t>
            </a:r>
            <a:r>
              <a:rPr lang="ru-RU" sz="1800" dirty="0" err="1"/>
              <a:t>районових</a:t>
            </a:r>
            <a:r>
              <a:rPr lang="ru-RU" sz="1800" dirty="0"/>
              <a:t> </a:t>
            </a:r>
            <a:r>
              <a:rPr lang="ru-RU" sz="1800" dirty="0" err="1"/>
              <a:t>виконавчих</a:t>
            </a:r>
            <a:r>
              <a:rPr lang="ru-RU" sz="1800" dirty="0"/>
              <a:t> </a:t>
            </a:r>
            <a:r>
              <a:rPr lang="ru-RU" sz="1800" dirty="0" err="1"/>
              <a:t>комітетах</a:t>
            </a:r>
            <a:r>
              <a:rPr lang="ru-RU" sz="1800" dirty="0"/>
              <a:t> </a:t>
            </a:r>
            <a:r>
              <a:rPr lang="ru-RU" sz="1800" dirty="0" err="1"/>
              <a:t>відповідно</a:t>
            </a:r>
            <a:r>
              <a:rPr lang="ru-RU" sz="1800" dirty="0"/>
              <a:t> — </a:t>
            </a:r>
            <a:r>
              <a:rPr lang="ru-RU" sz="1800" i="1" dirty="0"/>
              <a:t>68,8%, 13,6% і 10%; </a:t>
            </a:r>
            <a:r>
              <a:rPr lang="ru-RU" sz="1800" dirty="0"/>
              <a:t>у </a:t>
            </a:r>
            <a:r>
              <a:rPr lang="ru-RU" sz="1800" dirty="0" err="1"/>
              <a:t>міських</a:t>
            </a:r>
            <a:r>
              <a:rPr lang="ru-RU" sz="1800" dirty="0"/>
              <a:t> радах — </a:t>
            </a:r>
            <a:r>
              <a:rPr lang="ru-RU" sz="1800" i="1" dirty="0"/>
              <a:t>56,1%, 23,2%, 15,2%; </a:t>
            </a:r>
            <a:r>
              <a:rPr lang="ru-RU" sz="1800" dirty="0"/>
              <a:t>у </a:t>
            </a:r>
            <a:r>
              <a:rPr lang="ru-RU" sz="1800" dirty="0" err="1"/>
              <a:t>сільських</a:t>
            </a:r>
            <a:r>
              <a:rPr lang="ru-RU" sz="1800" dirty="0"/>
              <a:t> радах — </a:t>
            </a:r>
            <a:r>
              <a:rPr lang="ru-RU" sz="1800" i="1" dirty="0"/>
              <a:t>86,1%, 5,7%, 2,2%. </a:t>
            </a:r>
            <a:endParaRPr lang="ru-RU" sz="1800" i="1" dirty="0" smtClean="0"/>
          </a:p>
          <a:p>
            <a:r>
              <a:rPr lang="ru-RU" sz="1800" dirty="0" err="1" smtClean="0"/>
              <a:t>Службовці</a:t>
            </a:r>
            <a:r>
              <a:rPr lang="ru-RU" sz="1800" dirty="0" smtClean="0"/>
              <a:t> </a:t>
            </a:r>
            <a:r>
              <a:rPr lang="ru-RU" sz="1800" dirty="0" err="1"/>
              <a:t>центральних</a:t>
            </a:r>
            <a:r>
              <a:rPr lang="ru-RU" sz="1800" dirty="0"/>
              <a:t> </a:t>
            </a:r>
            <a:r>
              <a:rPr lang="ru-RU" sz="1800" dirty="0" err="1"/>
              <a:t>апаратів</a:t>
            </a:r>
            <a:r>
              <a:rPr lang="ru-RU" sz="1800" dirty="0"/>
              <a:t> </a:t>
            </a:r>
            <a:r>
              <a:rPr lang="ru-RU" sz="1800" dirty="0" err="1"/>
              <a:t>народних</a:t>
            </a:r>
            <a:r>
              <a:rPr lang="ru-RU" sz="1800" dirty="0"/>
              <a:t> </a:t>
            </a:r>
            <a:r>
              <a:rPr lang="ru-RU" sz="1800" dirty="0" err="1"/>
              <a:t>комісаріатів</a:t>
            </a:r>
            <a:r>
              <a:rPr lang="ru-RU" sz="1800" dirty="0"/>
              <a:t> </a:t>
            </a:r>
            <a:r>
              <a:rPr lang="ru-RU" sz="1800" dirty="0" err="1"/>
              <a:t>були</a:t>
            </a:r>
            <a:r>
              <a:rPr lang="ru-RU" sz="1800" dirty="0"/>
              <a:t> </a:t>
            </a:r>
            <a:r>
              <a:rPr lang="ru-RU" sz="1800" dirty="0" err="1"/>
              <a:t>українізовані</a:t>
            </a:r>
            <a:r>
              <a:rPr lang="ru-RU" sz="1800" dirty="0"/>
              <a:t> на </a:t>
            </a:r>
            <a:r>
              <a:rPr lang="ru-RU" sz="1800" i="1" dirty="0"/>
              <a:t>70—95%</a:t>
            </a:r>
            <a:r>
              <a:rPr lang="ru-RU" sz="1800" dirty="0"/>
              <a:t>; </a:t>
            </a:r>
            <a:r>
              <a:rPr lang="ru-RU" sz="1800" dirty="0" err="1"/>
              <a:t>обласний</a:t>
            </a:r>
            <a:r>
              <a:rPr lang="ru-RU" sz="1800" dirty="0"/>
              <a:t> </a:t>
            </a:r>
            <a:r>
              <a:rPr lang="ru-RU" sz="1800" dirty="0" err="1"/>
              <a:t>апарат</a:t>
            </a:r>
            <a:r>
              <a:rPr lang="ru-RU" sz="1800" dirty="0"/>
              <a:t> — </a:t>
            </a:r>
            <a:r>
              <a:rPr lang="ru-RU" sz="1800" i="1" dirty="0"/>
              <a:t>на 50%, </a:t>
            </a:r>
            <a:r>
              <a:rPr lang="ru-RU" sz="1800" dirty="0" err="1"/>
              <a:t>районний</a:t>
            </a:r>
            <a:r>
              <a:rPr lang="ru-RU" sz="1800" dirty="0"/>
              <a:t> — на </a:t>
            </a:r>
            <a:r>
              <a:rPr lang="ru-RU" sz="1800" i="1" dirty="0"/>
              <a:t>64%</a:t>
            </a:r>
            <a:r>
              <a:rPr lang="ru-RU" sz="1800" dirty="0"/>
              <a:t>; </a:t>
            </a:r>
            <a:r>
              <a:rPr lang="ru-RU" sz="1800" dirty="0" err="1"/>
              <a:t>народні</a:t>
            </a:r>
            <a:r>
              <a:rPr lang="ru-RU" sz="1800" dirty="0"/>
              <a:t> суди — на </a:t>
            </a:r>
            <a:r>
              <a:rPr lang="ru-RU" sz="1800" i="1" dirty="0"/>
              <a:t>62%</a:t>
            </a:r>
            <a:r>
              <a:rPr lang="ru-RU" sz="1800" dirty="0"/>
              <a:t>; </a:t>
            </a:r>
            <a:r>
              <a:rPr lang="ru-RU" sz="1800" dirty="0" err="1"/>
              <a:t>міліція</a:t>
            </a:r>
            <a:r>
              <a:rPr lang="ru-RU" sz="1800" dirty="0"/>
              <a:t> — на </a:t>
            </a:r>
            <a:r>
              <a:rPr lang="ru-RU" sz="1800" i="1" dirty="0"/>
              <a:t>58%</a:t>
            </a:r>
            <a:r>
              <a:rPr lang="ru-RU" sz="1800" dirty="0"/>
              <a:t>; </a:t>
            </a:r>
            <a:r>
              <a:rPr lang="ru-RU" sz="1800" dirty="0" err="1"/>
              <a:t>кооперація</a:t>
            </a:r>
            <a:r>
              <a:rPr lang="ru-RU" sz="1800" dirty="0"/>
              <a:t> — на </a:t>
            </a:r>
            <a:r>
              <a:rPr lang="ru-RU" sz="1800" i="1" dirty="0"/>
              <a:t>70%</a:t>
            </a:r>
            <a:r>
              <a:rPr lang="ru-RU" sz="1800" dirty="0"/>
              <a:t>. </a:t>
            </a:r>
            <a:endParaRPr lang="ru-RU" sz="1800" dirty="0" smtClean="0"/>
          </a:p>
          <a:p>
            <a:r>
              <a:rPr lang="ru-RU" sz="1800" dirty="0" err="1" smtClean="0"/>
              <a:t>Найповільніше</a:t>
            </a:r>
            <a:r>
              <a:rPr lang="ru-RU" sz="1800" dirty="0" smtClean="0"/>
              <a:t> </a:t>
            </a:r>
            <a:r>
              <a:rPr lang="ru-RU" sz="1800" dirty="0" err="1"/>
              <a:t>відбувалася</a:t>
            </a:r>
            <a:r>
              <a:rPr lang="ru-RU" sz="1800" dirty="0"/>
              <a:t> </a:t>
            </a:r>
            <a:r>
              <a:rPr lang="ru-RU" sz="1800" dirty="0" err="1"/>
              <a:t>українізація</a:t>
            </a:r>
            <a:r>
              <a:rPr lang="ru-RU" sz="1800" dirty="0"/>
              <a:t> в </a:t>
            </a:r>
            <a:r>
              <a:rPr lang="ru-RU" sz="1800" dirty="0" err="1"/>
              <a:t>самій</a:t>
            </a:r>
            <a:r>
              <a:rPr lang="ru-RU" sz="1800" dirty="0"/>
              <a:t> КП(б)У, яка за перших </a:t>
            </a:r>
            <a:r>
              <a:rPr lang="ru-RU" sz="1800" dirty="0" err="1"/>
              <a:t>років</a:t>
            </a:r>
            <a:r>
              <a:rPr lang="ru-RU" sz="1800" dirty="0"/>
              <a:t> </a:t>
            </a:r>
            <a:r>
              <a:rPr lang="ru-RU" sz="1800" dirty="0" err="1"/>
              <a:t>радянської</a:t>
            </a:r>
            <a:r>
              <a:rPr lang="ru-RU" sz="1800" dirty="0"/>
              <a:t> </a:t>
            </a:r>
            <a:r>
              <a:rPr lang="ru-RU" sz="1800" dirty="0" err="1"/>
              <a:t>влади</a:t>
            </a:r>
            <a:r>
              <a:rPr lang="ru-RU" sz="1800" dirty="0"/>
              <a:t> </a:t>
            </a:r>
            <a:r>
              <a:rPr lang="ru-RU" sz="1800" dirty="0" err="1"/>
              <a:t>була</a:t>
            </a:r>
            <a:r>
              <a:rPr lang="ru-RU" sz="1800" dirty="0"/>
              <a:t> у </a:t>
            </a:r>
            <a:r>
              <a:rPr lang="ru-RU" sz="1800" dirty="0" err="1"/>
              <a:t>великій</a:t>
            </a:r>
            <a:r>
              <a:rPr lang="ru-RU" sz="1800" dirty="0"/>
              <a:t> </a:t>
            </a:r>
            <a:r>
              <a:rPr lang="ru-RU" sz="1800" dirty="0" err="1"/>
              <a:t>більшості</a:t>
            </a:r>
            <a:r>
              <a:rPr lang="ru-RU" sz="1800" dirty="0"/>
              <a:t> </a:t>
            </a:r>
            <a:r>
              <a:rPr lang="ru-RU" sz="1800" dirty="0" err="1"/>
              <a:t>чужонаціональною</a:t>
            </a:r>
            <a:r>
              <a:rPr lang="ru-RU" sz="1800" dirty="0"/>
              <a:t>. </a:t>
            </a:r>
            <a:r>
              <a:rPr lang="ru-RU" sz="1800" dirty="0" err="1"/>
              <a:t>Зміну</a:t>
            </a:r>
            <a:r>
              <a:rPr lang="ru-RU" sz="1800" dirty="0"/>
              <a:t> </a:t>
            </a:r>
            <a:r>
              <a:rPr lang="ru-RU" sz="1800" dirty="0" err="1"/>
              <a:t>національного</a:t>
            </a:r>
            <a:r>
              <a:rPr lang="ru-RU" sz="1800" dirty="0"/>
              <a:t> складу </a:t>
            </a:r>
            <a:r>
              <a:rPr lang="ru-RU" sz="1800" dirty="0" err="1"/>
              <a:t>її</a:t>
            </a:r>
            <a:r>
              <a:rPr lang="ru-RU" sz="1800" dirty="0"/>
              <a:t> видно з </a:t>
            </a:r>
            <a:r>
              <a:rPr lang="ru-RU" sz="1800" dirty="0" err="1"/>
              <a:t>таблиці</a:t>
            </a:r>
            <a:r>
              <a:rPr lang="ru-RU" sz="1800" dirty="0"/>
              <a:t>:</a:t>
            </a: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3267738"/>
              </p:ext>
            </p:extLst>
          </p:nvPr>
        </p:nvGraphicFramePr>
        <p:xfrm>
          <a:off x="611560" y="4038979"/>
          <a:ext cx="7403975" cy="2834640"/>
        </p:xfrm>
        <a:graphic>
          <a:graphicData uri="http://schemas.openxmlformats.org/drawingml/2006/table">
            <a:tbl>
              <a:tblPr/>
              <a:tblGrid>
                <a:gridCol w="1480795"/>
                <a:gridCol w="1480795"/>
                <a:gridCol w="1480795"/>
                <a:gridCol w="1480795"/>
                <a:gridCol w="1480795"/>
              </a:tblGrid>
              <a:tr h="611692"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effectLst/>
                        </a:rPr>
                        <a:t>Роки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>
                          <a:effectLst/>
                        </a:rPr>
                        <a:t>Чл. і канд. КП(б)У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>
                          <a:effectLst/>
                        </a:rPr>
                        <a:t>Укр.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>
                          <a:effectLst/>
                        </a:rPr>
                        <a:t>Рос.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err="1">
                          <a:effectLst/>
                        </a:rPr>
                        <a:t>Інші</a:t>
                      </a:r>
                      <a:r>
                        <a:rPr lang="ru-RU" dirty="0">
                          <a:effectLst/>
                        </a:rPr>
                        <a:t> (</a:t>
                      </a:r>
                      <a:r>
                        <a:rPr lang="ru-RU" dirty="0" err="1">
                          <a:effectLst/>
                        </a:rPr>
                        <a:t>євреї</a:t>
                      </a:r>
                      <a:r>
                        <a:rPr lang="ru-RU" dirty="0">
                          <a:effectLst/>
                        </a:rPr>
                        <a:t>)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349538">
                <a:tc>
                  <a:txBody>
                    <a:bodyPr/>
                    <a:lstStyle/>
                    <a:p>
                      <a:r>
                        <a:rPr lang="ru-RU">
                          <a:effectLst/>
                        </a:rPr>
                        <a:t>1922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>
                          <a:effectLst/>
                        </a:rPr>
                        <a:t>54818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>
                          <a:effectLst/>
                        </a:rPr>
                        <a:t>23,3%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>
                          <a:effectLst/>
                        </a:rPr>
                        <a:t>53,6%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>
                          <a:effectLst/>
                        </a:rPr>
                        <a:t>23,3%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</a:tr>
              <a:tr h="349538">
                <a:tc>
                  <a:txBody>
                    <a:bodyPr/>
                    <a:lstStyle/>
                    <a:p>
                      <a:r>
                        <a:rPr lang="ru-RU">
                          <a:effectLst/>
                        </a:rPr>
                        <a:t>1924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>
                          <a:effectLst/>
                        </a:rPr>
                        <a:t>57016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>
                          <a:effectLst/>
                        </a:rPr>
                        <a:t>33,3%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>
                          <a:effectLst/>
                        </a:rPr>
                        <a:t>45,1%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>
                          <a:effectLst/>
                        </a:rPr>
                        <a:t>14,0%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</a:tr>
              <a:tr h="349538">
                <a:tc>
                  <a:txBody>
                    <a:bodyPr/>
                    <a:lstStyle/>
                    <a:p>
                      <a:r>
                        <a:rPr lang="ru-RU">
                          <a:effectLst/>
                        </a:rPr>
                        <a:t>1925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>
                          <a:effectLst/>
                        </a:rPr>
                        <a:t>101852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>
                          <a:effectLst/>
                        </a:rPr>
                        <a:t>36,9%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>
                          <a:effectLst/>
                        </a:rPr>
                        <a:t>43,4%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>
                          <a:effectLst/>
                        </a:rPr>
                        <a:t>19,7%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</a:tr>
              <a:tr h="349538">
                <a:tc>
                  <a:txBody>
                    <a:bodyPr/>
                    <a:lstStyle/>
                    <a:p>
                      <a:r>
                        <a:rPr lang="ru-RU">
                          <a:effectLst/>
                        </a:rPr>
                        <a:t>1927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>
                          <a:effectLst/>
                        </a:rPr>
                        <a:t>168087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>
                          <a:effectLst/>
                        </a:rPr>
                        <a:t>51,9%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>
                          <a:effectLst/>
                        </a:rPr>
                        <a:t>30,0%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>
                          <a:effectLst/>
                        </a:rPr>
                        <a:t>18,1%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</a:tr>
              <a:tr h="349538">
                <a:tc>
                  <a:txBody>
                    <a:bodyPr/>
                    <a:lstStyle/>
                    <a:p>
                      <a:r>
                        <a:rPr lang="ru-RU">
                          <a:effectLst/>
                        </a:rPr>
                        <a:t>1930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>
                          <a:effectLst/>
                        </a:rPr>
                        <a:t>270698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>
                          <a:effectLst/>
                        </a:rPr>
                        <a:t>52,9%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>
                          <a:effectLst/>
                        </a:rPr>
                        <a:t>29,3%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>
                          <a:effectLst/>
                        </a:rPr>
                        <a:t>17,8%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</a:tr>
              <a:tr h="349538">
                <a:tc>
                  <a:txBody>
                    <a:bodyPr/>
                    <a:lstStyle/>
                    <a:p>
                      <a:r>
                        <a:rPr lang="ru-RU">
                          <a:effectLst/>
                        </a:rPr>
                        <a:t>1933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>
                          <a:effectLst/>
                        </a:rPr>
                        <a:t>468793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>
                          <a:effectLst/>
                        </a:rPr>
                        <a:t>60,0%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>
                          <a:effectLst/>
                        </a:rPr>
                        <a:t>23,0%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>
                          <a:effectLst/>
                        </a:rPr>
                        <a:t>17,0%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</a:tr>
            </a:tbl>
          </a:graphicData>
        </a:graphic>
      </p:graphicFrame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457200" y="258286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/>
            </a:r>
            <a:br>
              <a: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</a:b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96444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седство">
  <a:themeElements>
    <a:clrScheme name="Соседство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Стандартная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оседство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144</TotalTime>
  <Words>256</Words>
  <Application>Microsoft Office PowerPoint</Application>
  <PresentationFormat>Экран (4:3)</PresentationFormat>
  <Paragraphs>68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Соседство</vt:lpstr>
      <vt:lpstr>Українізація 1920—30 роки</vt:lpstr>
      <vt:lpstr>Українізація</vt:lpstr>
      <vt:lpstr>Презентация PowerPoint</vt:lpstr>
      <vt:lpstr>Причини проведення українізації</vt:lpstr>
      <vt:lpstr>Презентация PowerPoint</vt:lpstr>
      <vt:lpstr>Презентация PowerPoint</vt:lpstr>
      <vt:lpstr>Українізація робітництва, населення</vt:lpstr>
      <vt:lpstr>Презентация PowerPoint</vt:lpstr>
      <vt:lpstr>Українізація державного апарату</vt:lpstr>
      <vt:lpstr>Досягнення</vt:lpstr>
      <vt:lpstr>Українізація західноукраїнських земель до 1941 р.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Українізація 1920—30 роки</dc:title>
  <cp:lastModifiedBy>Dasha</cp:lastModifiedBy>
  <cp:revision>11</cp:revision>
  <dcterms:modified xsi:type="dcterms:W3CDTF">2015-01-27T20:35:33Z</dcterms:modified>
</cp:coreProperties>
</file>