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B350381-77D4-49C9-A1D0-2DE6C13F3C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C50C63-AEE9-4B74-9513-0AB410DE7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50" TargetMode="External"/><Relationship Id="rId2" Type="http://schemas.openxmlformats.org/officeDocument/2006/relationships/hyperlink" Target="http://uk.wikipedia.org/wiki/1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3%D0%B0%D0%B7%D0%B5%D1%82%D0%B0_%22%D0%9F%D1%80%D0%B0%D0%B2%D0%B4%D0%B0%22&amp;action=edit&amp;redlink=1" TargetMode="External"/><Relationship Id="rId5" Type="http://schemas.openxmlformats.org/officeDocument/2006/relationships/hyperlink" Target="http://uk.wikipedia.org/wiki/1951" TargetMode="External"/><Relationship Id="rId4" Type="http://schemas.openxmlformats.org/officeDocument/2006/relationships/hyperlink" Target="http://uk.wikipedia.org/wiki/%D0%94%D0%BD%D1%96%D0%BF%D1%80%D0%BE_(%D0%B6%D1%83%D1%80%D0%BD%D0%B0%D0%BB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272808" cy="3168352"/>
          </a:xfrm>
        </p:spPr>
        <p:txBody>
          <a:bodyPr>
            <a:normAutofit/>
          </a:bodyPr>
          <a:lstStyle/>
          <a:p>
            <a:r>
              <a:rPr lang="uk-UA" dirty="0" smtClean="0"/>
              <a:t>Культурне життя в Україні у другій половині 40-х – на початку 50-х років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27051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ид_окрестностей_Харьк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675692" cy="3247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поповнилася</a:t>
            </a:r>
            <a:r>
              <a:rPr lang="ru-RU" sz="2000" dirty="0" smtClean="0"/>
              <a:t> низкою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праця</a:t>
            </a:r>
            <a:r>
              <a:rPr lang="ru-RU" sz="2000" dirty="0" smtClean="0"/>
              <a:t> "Шевченко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Чернишевський</a:t>
            </a:r>
            <a:r>
              <a:rPr lang="ru-RU" sz="2000" dirty="0" smtClean="0"/>
              <a:t>" П. </a:t>
            </a:r>
            <a:r>
              <a:rPr lang="ru-RU" sz="2000" dirty="0" err="1" smtClean="0"/>
              <a:t>Тичини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збірка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поезій</a:t>
            </a:r>
            <a:r>
              <a:rPr lang="ru-RU" sz="2000" dirty="0" smtClean="0"/>
              <a:t> "</a:t>
            </a:r>
            <a:r>
              <a:rPr lang="ru-RU" sz="2000" dirty="0" err="1" smtClean="0"/>
              <a:t>Троянди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виноград" М. </a:t>
            </a:r>
            <a:r>
              <a:rPr lang="ru-RU" sz="2000" dirty="0" err="1" smtClean="0"/>
              <a:t>Рильського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</a:t>
            </a:r>
            <a:r>
              <a:rPr lang="ru-RU" sz="2000" dirty="0" smtClean="0"/>
              <a:t> "</a:t>
            </a:r>
            <a:r>
              <a:rPr lang="ru-RU" sz="2000" dirty="0" err="1" smtClean="0"/>
              <a:t>Любіть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Україну</a:t>
            </a:r>
            <a:r>
              <a:rPr lang="ru-RU" sz="2000" dirty="0" smtClean="0"/>
              <a:t>" В. </a:t>
            </a:r>
            <a:r>
              <a:rPr lang="ru-RU" sz="2000" dirty="0" err="1" smtClean="0"/>
              <a:t>Сосюри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автора </a:t>
            </a:r>
            <a:r>
              <a:rPr lang="ru-RU" sz="2000" dirty="0" err="1" smtClean="0"/>
              <a:t>шельмували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пресі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заарештували</a:t>
            </a:r>
            <a:r>
              <a:rPr lang="ru-RU" sz="2000" dirty="0" smtClean="0"/>
              <a:t>. </a:t>
            </a:r>
            <a:r>
              <a:rPr lang="ru-RU" sz="2000" dirty="0" err="1" smtClean="0"/>
              <a:t>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прози</a:t>
            </a:r>
            <a:r>
              <a:rPr lang="ru-RU" sz="2000" dirty="0" smtClean="0"/>
              <a:t> став цикл </a:t>
            </a:r>
            <a:r>
              <a:rPr lang="ru-RU" sz="2000" dirty="0" err="1" smtClean="0"/>
              <a:t>романів</a:t>
            </a:r>
            <a:r>
              <a:rPr lang="ru-RU" sz="2000" dirty="0" smtClean="0"/>
              <a:t> "Велика </a:t>
            </a:r>
            <a:r>
              <a:rPr lang="ru-RU" sz="2000" dirty="0" err="1" smtClean="0"/>
              <a:t>рідня</a:t>
            </a:r>
            <a:r>
              <a:rPr lang="ru-RU" sz="2000" dirty="0" smtClean="0"/>
              <a:t>", "Кров </a:t>
            </a:r>
            <a:r>
              <a:rPr lang="ru-RU" sz="2000" dirty="0" err="1" smtClean="0"/>
              <a:t>людська</a:t>
            </a:r>
            <a:r>
              <a:rPr lang="ru-RU" sz="2000" dirty="0" smtClean="0"/>
              <a:t> - не </a:t>
            </a:r>
            <a:r>
              <a:rPr lang="ru-RU" sz="2000" dirty="0" err="1" smtClean="0"/>
              <a:t>водиця</a:t>
            </a:r>
            <a:r>
              <a:rPr lang="ru-RU" sz="2000" dirty="0" smtClean="0"/>
              <a:t>", "</a:t>
            </a:r>
            <a:r>
              <a:rPr lang="ru-RU" sz="2000" dirty="0" err="1" smtClean="0"/>
              <a:t>Хліб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</a:t>
            </a:r>
            <a:r>
              <a:rPr lang="ru-RU" sz="2000" dirty="0" smtClean="0"/>
              <a:t>" М. Стельмаха, "</a:t>
            </a:r>
            <a:r>
              <a:rPr lang="ru-RU" sz="2000" dirty="0" err="1" smtClean="0"/>
              <a:t>Хазяї</a:t>
            </a:r>
            <a:r>
              <a:rPr lang="ru-RU" sz="2000" dirty="0" smtClean="0"/>
              <a:t>" С. </a:t>
            </a:r>
            <a:r>
              <a:rPr lang="ru-RU" sz="2000" dirty="0" err="1" smtClean="0"/>
              <a:t>Скляренка</a:t>
            </a:r>
            <a:r>
              <a:rPr lang="ru-RU" sz="2000" dirty="0" smtClean="0"/>
              <a:t>, "</a:t>
            </a:r>
            <a:r>
              <a:rPr lang="ru-RU" sz="2000" dirty="0" err="1" smtClean="0"/>
              <a:t>Лейтенанти</a:t>
            </a:r>
            <a:r>
              <a:rPr lang="ru-RU" sz="2000" dirty="0" smtClean="0"/>
              <a:t>" О. </a:t>
            </a:r>
            <a:r>
              <a:rPr lang="ru-RU" sz="2000" dirty="0" err="1" smtClean="0"/>
              <a:t>Копиленка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sosyra_cover_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848100"/>
            <a:ext cx="2193032" cy="282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К</a:t>
            </a:r>
            <a:r>
              <a:rPr lang="uk-UA" dirty="0" smtClean="0"/>
              <a:t>іно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В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працювали</a:t>
            </a:r>
            <a:r>
              <a:rPr lang="ru-RU" sz="2200" dirty="0" smtClean="0"/>
              <a:t> три </a:t>
            </a:r>
            <a:r>
              <a:rPr lang="ru-RU" sz="2200" dirty="0" err="1" smtClean="0"/>
              <a:t>кіностудії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художніх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фільмів</a:t>
            </a:r>
            <a:r>
              <a:rPr lang="ru-RU" sz="2200" dirty="0" smtClean="0"/>
              <a:t> - </a:t>
            </a:r>
            <a:r>
              <a:rPr lang="ru-RU" sz="2200" dirty="0" err="1" smtClean="0"/>
              <a:t>Київська</a:t>
            </a:r>
            <a:r>
              <a:rPr lang="ru-RU" sz="2200" dirty="0" smtClean="0"/>
              <a:t>, </a:t>
            </a:r>
            <a:r>
              <a:rPr lang="ru-RU" sz="2200" dirty="0" err="1" smtClean="0"/>
              <a:t>Одеська</a:t>
            </a:r>
            <a:r>
              <a:rPr lang="ru-RU" sz="2200" dirty="0" smtClean="0"/>
              <a:t> та </a:t>
            </a:r>
            <a:r>
              <a:rPr lang="ru-RU" sz="2200" dirty="0" err="1" smtClean="0"/>
              <a:t>Ялтинська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dirty="0" err="1" smtClean="0"/>
              <a:t>Популярними</a:t>
            </a:r>
            <a:r>
              <a:rPr lang="ru-RU" sz="2200" dirty="0" smtClean="0"/>
              <a:t> стали </a:t>
            </a:r>
            <a:r>
              <a:rPr lang="ru-RU" sz="2200" dirty="0" err="1" smtClean="0"/>
              <a:t>кінокартини</a:t>
            </a:r>
            <a:r>
              <a:rPr lang="ru-RU" sz="2200" dirty="0" smtClean="0"/>
              <a:t> "</a:t>
            </a:r>
            <a:r>
              <a:rPr lang="ru-RU" sz="2200" dirty="0" err="1" smtClean="0"/>
              <a:t>Сільська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вчителька</a:t>
            </a:r>
            <a:r>
              <a:rPr lang="ru-RU" sz="2200" dirty="0" smtClean="0"/>
              <a:t>", "</a:t>
            </a:r>
            <a:r>
              <a:rPr lang="ru-RU" sz="2200" dirty="0" err="1" smtClean="0"/>
              <a:t>Педагогічна</a:t>
            </a:r>
            <a:r>
              <a:rPr lang="ru-RU" sz="2200" dirty="0" smtClean="0"/>
              <a:t> поема", "Весна на </a:t>
            </a:r>
            <a:r>
              <a:rPr lang="ru-RU" sz="2200" dirty="0" err="1" smtClean="0"/>
              <a:t>Зарічній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вулиці</a:t>
            </a:r>
            <a:r>
              <a:rPr lang="ru-RU" sz="2200" dirty="0" smtClean="0"/>
              <a:t>" та </a:t>
            </a:r>
            <a:r>
              <a:rPr lang="ru-RU" sz="2200" dirty="0" err="1" smtClean="0"/>
              <a:t>ін</a:t>
            </a:r>
            <a:r>
              <a:rPr lang="ru-RU" sz="2200" dirty="0" smtClean="0"/>
              <a:t>. У 1950 р. на </a:t>
            </a:r>
            <a:r>
              <a:rPr lang="ru-RU" sz="2200" dirty="0" err="1" smtClean="0"/>
              <a:t>екрани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вийшов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фільм-шедевр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кінорежисера</a:t>
            </a:r>
            <a:r>
              <a:rPr lang="ru-RU" sz="2200" dirty="0" smtClean="0"/>
              <a:t> І. </a:t>
            </a:r>
            <a:r>
              <a:rPr lang="ru-RU" sz="2200" dirty="0" err="1" smtClean="0"/>
              <a:t>Савченка</a:t>
            </a:r>
            <a:r>
              <a:rPr lang="ru-RU" sz="2200" dirty="0" smtClean="0"/>
              <a:t> "Тарас Шевченко", роль </a:t>
            </a:r>
            <a:r>
              <a:rPr lang="ru-RU" sz="2200" dirty="0" err="1" smtClean="0"/>
              <a:t>поета</a:t>
            </a:r>
            <a:r>
              <a:rPr lang="ru-RU" sz="2200" dirty="0" smtClean="0"/>
              <a:t> в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виконав</a:t>
            </a:r>
            <a:r>
              <a:rPr lang="ru-RU" sz="2200" dirty="0" smtClean="0"/>
              <a:t> С. Бондарчук. На початок 1946 р.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100 </a:t>
            </a:r>
            <a:r>
              <a:rPr lang="ru-RU" sz="2200" dirty="0" err="1" smtClean="0"/>
              <a:t>кіножурналів</a:t>
            </a:r>
            <a:r>
              <a:rPr lang="ru-RU" sz="2200" dirty="0" smtClean="0"/>
              <a:t> "</a:t>
            </a:r>
            <a:r>
              <a:rPr lang="ru-RU" sz="2200" dirty="0" err="1" smtClean="0"/>
              <a:t>Радянська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Україна</a:t>
            </a:r>
            <a:r>
              <a:rPr lang="ru-RU" sz="2200" dirty="0" smtClean="0"/>
              <a:t>" </a:t>
            </a:r>
            <a:r>
              <a:rPr lang="ru-RU" sz="2200" dirty="0" err="1" smtClean="0"/>
              <a:t>випустила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студія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кінохроніки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готип_одесской_киностуд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878560" cy="29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03166020_logo_dovz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4437112"/>
            <a:ext cx="393343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/>
          <a:lstStyle/>
          <a:p>
            <a:pPr>
              <a:buNone/>
            </a:pPr>
            <a:r>
              <a:rPr lang="ru-RU" sz="2400" b="1" dirty="0" err="1" smtClean="0"/>
              <a:t>Вороже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ставлення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діячів</a:t>
            </a:r>
            <a:r>
              <a:rPr lang="ru-RU" sz="2400" b="1" dirty="0" smtClean="0"/>
              <a:t> науки, </a:t>
            </a:r>
            <a:r>
              <a:rPr lang="ru-RU" sz="2400" b="1" dirty="0" err="1" smtClean="0"/>
              <a:t>освіти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літератури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музичного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мистецтва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характерною </a:t>
            </a:r>
            <a:r>
              <a:rPr lang="ru-RU" sz="2400" b="1" dirty="0" err="1" smtClean="0"/>
              <a:t>ознакою</a:t>
            </a:r>
            <a:r>
              <a:rPr lang="ru-RU" sz="2400" b="1" dirty="0" smtClean="0"/>
              <a:t> того часу.</a:t>
            </a:r>
            <a:r>
              <a:rPr lang="ru-RU" sz="2400" dirty="0" smtClean="0"/>
              <a:t> </a:t>
            </a:r>
            <a:r>
              <a:rPr lang="ru-RU" sz="2400" dirty="0" err="1" smtClean="0"/>
              <a:t>Переважну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митців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реабілітовано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в 1990 р.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горбачовської</a:t>
            </a:r>
            <a:r>
              <a:rPr lang="ru-RU" sz="2400" dirty="0" smtClean="0"/>
              <a:t> "</a:t>
            </a:r>
            <a:r>
              <a:rPr lang="ru-RU" sz="2400" dirty="0" err="1" smtClean="0"/>
              <a:t>перебудови</a:t>
            </a:r>
            <a:r>
              <a:rPr lang="ru-RU" sz="2400" dirty="0" smtClean="0"/>
              <a:t>".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І </a:t>
            </a:r>
            <a:r>
              <a:rPr lang="ru-RU" sz="2400" dirty="0" smtClean="0"/>
              <a:t>все </a:t>
            </a:r>
            <a:r>
              <a:rPr lang="ru-RU" sz="2400" dirty="0" smtClean="0"/>
              <a:t>ж, </a:t>
            </a:r>
            <a:r>
              <a:rPr lang="ru-RU" sz="2400" dirty="0" smtClean="0"/>
              <a:t>у </a:t>
            </a:r>
            <a:r>
              <a:rPr lang="ru-RU" sz="2400" dirty="0" err="1" smtClean="0"/>
              <a:t>важких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склалися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культурне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тривало</a:t>
            </a:r>
            <a:r>
              <a:rPr lang="ru-RU" sz="2400" dirty="0" smtClean="0"/>
              <a:t>.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невід'ємною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післявоєнного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відродження</a:t>
            </a:r>
            <a:r>
              <a:rPr lang="ru-RU" sz="2400" dirty="0" smtClean="0"/>
              <a:t>. </a:t>
            </a:r>
            <a:endParaRPr lang="ru-RU" dirty="0"/>
          </a:p>
        </p:txBody>
      </p:sp>
      <p:pic>
        <p:nvPicPr>
          <p:cNvPr id="4" name="Рисунок 3" descr="ellan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4823420" cy="237626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2383904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/>
              <a:t>Роботу виконала</a:t>
            </a:r>
          </a:p>
          <a:p>
            <a:pPr algn="ctr"/>
            <a:r>
              <a:rPr lang="uk-UA" sz="3600" i="1" dirty="0" smtClean="0"/>
              <a:t>Учениця 11-Б класу</a:t>
            </a:r>
          </a:p>
          <a:p>
            <a:pPr algn="ctr"/>
            <a:r>
              <a:rPr lang="uk-UA" sz="3600" i="1" dirty="0" err="1" smtClean="0"/>
              <a:t>Вигонюк</a:t>
            </a:r>
            <a:r>
              <a:rPr lang="uk-UA" sz="3600" i="1" dirty="0" smtClean="0"/>
              <a:t> Марина</a:t>
            </a:r>
            <a:endParaRPr lang="ru-RU" sz="3600" i="1" dirty="0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Морально-політична</a:t>
            </a:r>
            <a:r>
              <a:rPr lang="ru-RU" sz="2800" b="1" dirty="0"/>
              <a:t> </a:t>
            </a:r>
            <a:r>
              <a:rPr lang="ru-RU" sz="2800" b="1" dirty="0" err="1"/>
              <a:t>ситуація</a:t>
            </a:r>
            <a:r>
              <a:rPr lang="ru-RU" sz="2800" b="1" dirty="0"/>
              <a:t> в </a:t>
            </a:r>
            <a:r>
              <a:rPr lang="ru-RU" sz="2800" b="1" dirty="0" err="1"/>
              <a:t>Україні</a:t>
            </a:r>
            <a:r>
              <a:rPr lang="ru-RU" sz="2800" b="1" dirty="0"/>
              <a:t> </a:t>
            </a:r>
            <a:r>
              <a:rPr lang="ru-RU" sz="2800" b="1" dirty="0" err="1"/>
              <a:t>в</a:t>
            </a:r>
            <a:r>
              <a:rPr lang="ru-RU" sz="2800" b="1" dirty="0"/>
              <a:t> </a:t>
            </a:r>
            <a:r>
              <a:rPr lang="ru-RU" sz="2800" b="1" dirty="0" err="1"/>
              <a:t>повоєнні</a:t>
            </a:r>
            <a:r>
              <a:rPr lang="ru-RU" sz="2800" b="1" dirty="0"/>
              <a:t> роки </a:t>
            </a:r>
            <a:r>
              <a:rPr lang="ru-RU" sz="2800" b="1" dirty="0" err="1"/>
              <a:t>визначалася</a:t>
            </a:r>
            <a:r>
              <a:rPr lang="ru-RU" sz="2800" b="1" dirty="0"/>
              <a:t> </a:t>
            </a:r>
            <a:r>
              <a:rPr lang="ru-RU" sz="2800" b="1" dirty="0" err="1"/>
              <a:t>подальшим</a:t>
            </a:r>
            <a:r>
              <a:rPr lang="ru-RU" sz="2800" b="1" dirty="0"/>
              <a:t> </a:t>
            </a:r>
            <a:r>
              <a:rPr lang="ru-RU" sz="2800" b="1" dirty="0" err="1"/>
              <a:t>посиленням</a:t>
            </a:r>
            <a:r>
              <a:rPr lang="ru-RU" sz="2800" b="1" dirty="0"/>
              <a:t> культу особи Й. </a:t>
            </a:r>
            <a:r>
              <a:rPr lang="ru-RU" sz="2800" b="1" dirty="0" err="1"/>
              <a:t>Сталіна</a:t>
            </a:r>
            <a:r>
              <a:rPr lang="ru-RU" sz="2800" b="1" dirty="0"/>
              <a:t>. </a:t>
            </a:r>
            <a:r>
              <a:rPr lang="ru-RU" sz="2800" dirty="0" err="1"/>
              <a:t>Розпочинався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виток </a:t>
            </a:r>
            <a:r>
              <a:rPr lang="ru-RU" sz="2800" dirty="0" err="1"/>
              <a:t>репресій</a:t>
            </a:r>
            <a:r>
              <a:rPr lang="ru-RU" sz="2800" dirty="0"/>
              <a:t>: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військових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військовополонених</a:t>
            </a:r>
            <a:r>
              <a:rPr lang="ru-RU" sz="2800" dirty="0"/>
              <a:t>,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діячів</a:t>
            </a:r>
            <a:r>
              <a:rPr lang="ru-RU" sz="2800" dirty="0"/>
              <a:t> науки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, </a:t>
            </a:r>
            <a:r>
              <a:rPr lang="ru-RU" sz="2800" dirty="0" err="1"/>
              <a:t>державних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Наука</a:t>
            </a:r>
            <a:br>
              <a:rPr lang="ru-RU" sz="36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У 1950 р.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науково-дослідних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установ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становила 462, а </a:t>
            </a:r>
            <a:r>
              <a:rPr lang="ru-RU" sz="2400" dirty="0" err="1" smtClean="0"/>
              <a:t>чисельність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працівників</a:t>
            </a:r>
            <a:r>
              <a:rPr lang="ru-RU" sz="2400" dirty="0" smtClean="0"/>
              <a:t> у них </a:t>
            </a:r>
            <a:r>
              <a:rPr lang="ru-RU" sz="2400" dirty="0" err="1" smtClean="0"/>
              <a:t>досягла</a:t>
            </a:r>
            <a:r>
              <a:rPr lang="ru-RU" sz="2400" dirty="0" smtClean="0"/>
              <a:t> 22,3 тис.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. Головною </a:t>
            </a:r>
            <a:r>
              <a:rPr lang="ru-RU" sz="2400" dirty="0" err="1" smtClean="0"/>
              <a:t>науковою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установою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Академія</a:t>
            </a:r>
            <a:r>
              <a:rPr lang="ru-RU" sz="2400" dirty="0" smtClean="0"/>
              <a:t> Наук УРСР, яку </a:t>
            </a:r>
            <a:r>
              <a:rPr lang="ru-RU" sz="2400" dirty="0" err="1" smtClean="0"/>
              <a:t>очолював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іменем</a:t>
            </a:r>
            <a:r>
              <a:rPr lang="ru-RU" sz="2400" dirty="0" smtClean="0"/>
              <a:t> О. </a:t>
            </a:r>
            <a:r>
              <a:rPr lang="ru-RU" sz="2400" dirty="0" err="1" smtClean="0"/>
              <a:t>Палладій</a:t>
            </a:r>
            <a:r>
              <a:rPr lang="ru-RU" sz="2400" dirty="0" smtClean="0"/>
              <a:t>. У </a:t>
            </a:r>
            <a:r>
              <a:rPr lang="ru-RU" sz="2400" dirty="0" err="1" smtClean="0"/>
              <a:t>республіці</a:t>
            </a:r>
            <a:r>
              <a:rPr lang="ru-RU" sz="2400" dirty="0" smtClean="0"/>
              <a:t> в 1946р.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запущено перший в СРСР </a:t>
            </a:r>
            <a:r>
              <a:rPr lang="ru-RU" sz="2400" dirty="0" err="1" smtClean="0"/>
              <a:t>атомний</a:t>
            </a:r>
            <a:r>
              <a:rPr lang="ru-RU" sz="2400" dirty="0" smtClean="0"/>
              <a:t> реактор.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250px-Архимандрит_Паллад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73016"/>
            <a:ext cx="2502024" cy="302433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Arial Black" pitchFamily="34" charset="0"/>
                <a:cs typeface="Aharoni" pitchFamily="2" charset="-79"/>
              </a:rPr>
              <a:t>Розгром</a:t>
            </a:r>
            <a:r>
              <a:rPr lang="ru-RU" b="1" dirty="0" smtClean="0">
                <a:latin typeface="Arial Black" pitchFamily="34" charset="0"/>
                <a:cs typeface="Aharoni" pitchFamily="2" charset="-79"/>
              </a:rPr>
              <a:t> генетики та "</a:t>
            </a:r>
            <a:r>
              <a:rPr lang="ru-RU" b="1" dirty="0" err="1" smtClean="0">
                <a:latin typeface="Arial Black" pitchFamily="34" charset="0"/>
                <a:cs typeface="Aharoni" pitchFamily="2" charset="-79"/>
              </a:rPr>
              <a:t>лисенківщина</a:t>
            </a:r>
            <a:r>
              <a:rPr lang="ru-RU" b="1" dirty="0" smtClean="0">
                <a:latin typeface="Arial Black" pitchFamily="34" charset="0"/>
                <a:cs typeface="Aharoni" pitchFamily="2" charset="-79"/>
              </a:rPr>
              <a:t>" в </a:t>
            </a:r>
            <a:r>
              <a:rPr lang="ru-RU" b="1" dirty="0" err="1" smtClean="0">
                <a:latin typeface="Arial Black" pitchFamily="34" charset="0"/>
                <a:cs typeface="Aharoni" pitchFamily="2" charset="-79"/>
              </a:rPr>
              <a:t>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серпневої</a:t>
            </a:r>
            <a:r>
              <a:rPr lang="ru-RU" sz="2000" dirty="0" smtClean="0"/>
              <a:t> (1948 р.) </a:t>
            </a:r>
            <a:r>
              <a:rPr lang="ru-RU" sz="2000" dirty="0" err="1" smtClean="0"/>
              <a:t>сесії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Всесоюзної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наук </a:t>
            </a:r>
            <a:r>
              <a:rPr lang="ru-RU" sz="2000" dirty="0" err="1" smtClean="0"/>
              <a:t>ім</a:t>
            </a:r>
            <a:r>
              <a:rPr lang="ru-RU" sz="2000" dirty="0" smtClean="0"/>
              <a:t>. В. І. </a:t>
            </a:r>
            <a:r>
              <a:rPr lang="ru-RU" sz="2000" dirty="0" err="1" smtClean="0"/>
              <a:t>Леніна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почались</a:t>
            </a:r>
            <a:r>
              <a:rPr lang="ru-RU" sz="2000" dirty="0" smtClean="0"/>
              <a:t> "чистки"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науковців</a:t>
            </a:r>
            <a:r>
              <a:rPr lang="ru-RU" sz="2000" dirty="0" smtClean="0"/>
              <a:t>. Тих,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поділяв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поглядів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академіка</a:t>
            </a:r>
            <a:r>
              <a:rPr lang="ru-RU" sz="2000" dirty="0" smtClean="0"/>
              <a:t> Т. Лисенка,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кафедр </a:t>
            </a:r>
            <a:r>
              <a:rPr lang="ru-RU" sz="2000" dirty="0" err="1" smtClean="0"/>
              <a:t>вузів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</a:t>
            </a:r>
            <a:r>
              <a:rPr lang="ru-RU" sz="2000" dirty="0" smtClean="0"/>
              <a:t> АН УРСР.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sz="2000" dirty="0" err="1" smtClean="0"/>
              <a:t>Розгром</a:t>
            </a:r>
            <a:r>
              <a:rPr lang="ru-RU" sz="2000" dirty="0" smtClean="0"/>
              <a:t> генетики,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"</a:t>
            </a:r>
            <a:r>
              <a:rPr lang="ru-RU" sz="2000" dirty="0" err="1" smtClean="0"/>
              <a:t>лисенківщина</a:t>
            </a:r>
            <a:r>
              <a:rPr lang="ru-RU" sz="2000" dirty="0" smtClean="0"/>
              <a:t>", став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ганебних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біологічної</a:t>
            </a:r>
            <a:r>
              <a:rPr lang="ru-RU" sz="2000" dirty="0" smtClean="0"/>
              <a:t> </a:t>
            </a:r>
            <a:r>
              <a:rPr lang="ru-RU" sz="2000" dirty="0" smtClean="0"/>
              <a:t>науки.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спричинив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Радянського</a:t>
            </a:r>
            <a:r>
              <a:rPr lang="ru-RU" sz="2000" dirty="0" smtClean="0"/>
              <a:t> Союзу в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наступні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десятиліття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Trofim_Lysenko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1905000" cy="230425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3600" b="1" dirty="0" smtClean="0"/>
              <a:t>Становище та </a:t>
            </a:r>
            <a:r>
              <a:rPr lang="ru-RU" sz="3600" b="1" dirty="0" err="1" smtClean="0"/>
              <a:t>розвиток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літератури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мистецтва</a:t>
            </a:r>
            <a:r>
              <a:rPr lang="ru-RU" sz="3600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 </a:t>
            </a:r>
            <a:r>
              <a:rPr lang="ru-RU" sz="2000" dirty="0" err="1" smtClean="0"/>
              <a:t>закінченню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 </a:t>
            </a:r>
            <a:r>
              <a:rPr lang="ru-RU" sz="2000" dirty="0" err="1" smtClean="0"/>
              <a:t>письменники</a:t>
            </a:r>
            <a:r>
              <a:rPr lang="ru-RU" sz="2000" dirty="0" smtClean="0"/>
              <a:t>, </a:t>
            </a:r>
            <a:r>
              <a:rPr lang="ru-RU" sz="2000" dirty="0" smtClean="0"/>
              <a:t>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послаблення</a:t>
            </a:r>
            <a:r>
              <a:rPr lang="ru-RU" sz="2000" dirty="0" smtClean="0"/>
              <a:t> контролю </a:t>
            </a:r>
            <a:r>
              <a:rPr lang="ru-RU" sz="2000" dirty="0" err="1" smtClean="0"/>
              <a:t>з</a:t>
            </a:r>
            <a:r>
              <a:rPr lang="ru-RU" sz="2000" dirty="0" smtClean="0"/>
              <a:t> боку режиму, </a:t>
            </a:r>
            <a:r>
              <a:rPr lang="ru-RU" sz="2000" dirty="0" err="1" smtClean="0"/>
              <a:t>спробували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настанов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.</a:t>
            </a:r>
            <a:r>
              <a:rPr lang="ru-RU" sz="2000" dirty="0" smtClean="0"/>
              <a:t> "</a:t>
            </a:r>
            <a:r>
              <a:rPr lang="ru-RU" sz="2000" dirty="0" err="1" smtClean="0"/>
              <a:t>Лідерами</a:t>
            </a:r>
            <a:r>
              <a:rPr lang="ru-RU" sz="2000" dirty="0" smtClean="0"/>
              <a:t>"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міфічних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носіїв</a:t>
            </a:r>
            <a:r>
              <a:rPr lang="ru-RU" sz="2000" dirty="0" smtClean="0"/>
              <a:t> "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буржуазного </a:t>
            </a:r>
            <a:r>
              <a:rPr lang="ru-RU" sz="2000" dirty="0" err="1" smtClean="0"/>
              <a:t>націоналізму</a:t>
            </a:r>
            <a:r>
              <a:rPr lang="ru-RU" sz="2000" dirty="0" smtClean="0"/>
              <a:t>" 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оголошено</a:t>
            </a:r>
            <a:r>
              <a:rPr lang="ru-RU" sz="2000" dirty="0" smtClean="0"/>
              <a:t> М. </a:t>
            </a:r>
            <a:r>
              <a:rPr lang="ru-RU" sz="2000" dirty="0" err="1" smtClean="0"/>
              <a:t>Рильського</a:t>
            </a:r>
            <a:r>
              <a:rPr lang="ru-RU" sz="2000" dirty="0" smtClean="0"/>
              <a:t>, Ю. </a:t>
            </a:r>
            <a:r>
              <a:rPr lang="ru-RU" sz="2000" dirty="0" err="1" smtClean="0"/>
              <a:t>Яновського</a:t>
            </a:r>
            <a:r>
              <a:rPr lang="ru-RU" sz="2000" dirty="0" smtClean="0"/>
              <a:t>, І. </a:t>
            </a:r>
            <a:r>
              <a:rPr lang="ru-RU" sz="2000" dirty="0" err="1" smtClean="0"/>
              <a:t>Сенченка</a:t>
            </a:r>
            <a:r>
              <a:rPr lang="ru-RU" sz="2000" dirty="0" smtClean="0"/>
              <a:t>, О. </a:t>
            </a:r>
            <a:r>
              <a:rPr lang="ru-RU" sz="2000" dirty="0" err="1" smtClean="0"/>
              <a:t>Довженка</a:t>
            </a:r>
            <a:r>
              <a:rPr lang="ru-RU" sz="2000" dirty="0" smtClean="0"/>
              <a:t>, а до них </a:t>
            </a:r>
            <a:r>
              <a:rPr lang="ru-RU" sz="2000" dirty="0" err="1" smtClean="0"/>
              <a:t>приєднано</a:t>
            </a:r>
            <a:r>
              <a:rPr lang="ru-RU" sz="2000" dirty="0" smtClean="0"/>
              <a:t> "</a:t>
            </a:r>
            <a:r>
              <a:rPr lang="ru-RU" sz="2000" dirty="0" err="1" smtClean="0"/>
              <a:t>буржуазних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націоналістів</a:t>
            </a:r>
            <a:r>
              <a:rPr lang="ru-RU" sz="2000" dirty="0" smtClean="0"/>
              <a:t>" П. </a:t>
            </a:r>
            <a:r>
              <a:rPr lang="ru-RU" sz="2000" dirty="0" err="1" smtClean="0"/>
              <a:t>Карманського</a:t>
            </a:r>
            <a:r>
              <a:rPr lang="ru-RU" sz="2000" dirty="0" smtClean="0"/>
              <a:t>, М. </a:t>
            </a:r>
            <a:r>
              <a:rPr lang="ru-RU" sz="2000" dirty="0" err="1" smtClean="0"/>
              <a:t>Рудницького</a:t>
            </a:r>
            <a:r>
              <a:rPr lang="ru-RU" sz="2000" dirty="0" smtClean="0"/>
              <a:t>, А. </a:t>
            </a:r>
            <a:r>
              <a:rPr lang="ru-RU" sz="2000" dirty="0" err="1" smtClean="0"/>
              <a:t>Патрус-Карпатського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виключених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..</a:t>
            </a:r>
            <a:endParaRPr lang="ru-RU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</a:t>
            </a:r>
            <a:r>
              <a:rPr lang="ru-RU" b="1" dirty="0" err="1" smtClean="0"/>
              <a:t>Жданівщина</a:t>
            </a:r>
            <a:r>
              <a:rPr lang="ru-RU" b="1" dirty="0" smtClean="0"/>
              <a:t>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“</a:t>
            </a:r>
            <a:r>
              <a:rPr lang="uk-UA" sz="1600" dirty="0" smtClean="0"/>
              <a:t>Ж</a:t>
            </a:r>
            <a:r>
              <a:rPr lang="ru-RU" sz="1600" dirty="0" err="1" smtClean="0"/>
              <a:t>данівщина</a:t>
            </a:r>
            <a:r>
              <a:rPr lang="en-US" sz="1600" dirty="0" smtClean="0"/>
              <a:t>”</a:t>
            </a:r>
            <a:r>
              <a:rPr lang="uk-UA" sz="1600" dirty="0" smtClean="0"/>
              <a:t> - це</a:t>
            </a:r>
            <a:r>
              <a:rPr lang="ru-RU" sz="1600" dirty="0" smtClean="0"/>
              <a:t> на культурна </a:t>
            </a:r>
            <a:r>
              <a:rPr lang="ru-RU" sz="1600" dirty="0" err="1" smtClean="0"/>
              <a:t>настанова</a:t>
            </a:r>
            <a:r>
              <a:rPr lang="ru-RU" sz="1600" dirty="0" smtClean="0"/>
              <a:t>, </a:t>
            </a:r>
            <a:r>
              <a:rPr lang="ru-RU" sz="1600" dirty="0" smtClean="0"/>
              <a:t>за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усі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митці</a:t>
            </a:r>
            <a:r>
              <a:rPr lang="ru-RU" sz="1600" dirty="0" smtClean="0"/>
              <a:t>, </a:t>
            </a:r>
            <a:r>
              <a:rPr lang="ru-RU" sz="1600" dirty="0" err="1" smtClean="0"/>
              <a:t>письменники</a:t>
            </a:r>
            <a:r>
              <a:rPr lang="ru-RU" sz="1600" dirty="0" smtClean="0"/>
              <a:t> та </a:t>
            </a:r>
            <a:r>
              <a:rPr lang="ru-RU" sz="1600" dirty="0" err="1" smtClean="0"/>
              <a:t>інтелігенція</a:t>
            </a:r>
            <a:r>
              <a:rPr lang="ru-RU" sz="1600" dirty="0" smtClean="0"/>
              <a:t> в </a:t>
            </a:r>
            <a:r>
              <a:rPr lang="ru-RU" sz="1600" dirty="0" err="1" smtClean="0"/>
              <a:t>своїй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притримуватись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Партії</a:t>
            </a:r>
            <a:r>
              <a:rPr lang="ru-RU" sz="1600" dirty="0" smtClean="0"/>
              <a:t>. </a:t>
            </a:r>
            <a:r>
              <a:rPr lang="ru-RU" sz="1600" dirty="0" err="1" smtClean="0"/>
              <a:t>Ця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настанова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передбачала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переслідування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митців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відхилялися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генеральної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лінії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smtClean="0"/>
              <a:t>проводом </a:t>
            </a:r>
            <a:r>
              <a:rPr lang="ru-RU" sz="1600" dirty="0" err="1" smtClean="0"/>
              <a:t>Лазара</a:t>
            </a:r>
            <a:r>
              <a:rPr lang="ru-RU" sz="1600" dirty="0" smtClean="0"/>
              <a:t> Кагановича </a:t>
            </a:r>
            <a:r>
              <a:rPr lang="ru-RU" sz="1600" dirty="0" err="1" smtClean="0"/>
              <a:t>цькування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ширшого</a:t>
            </a:r>
            <a:r>
              <a:rPr lang="ru-RU" sz="1600" dirty="0" smtClean="0"/>
              <a:t> масштабу. ЦК КП(б)У </a:t>
            </a:r>
            <a:r>
              <a:rPr lang="ru-RU" sz="1600" dirty="0" err="1" smtClean="0"/>
              <a:t>ухвалив</a:t>
            </a:r>
            <a:r>
              <a:rPr lang="ru-RU" sz="1600" dirty="0" smtClean="0"/>
              <a:t> постанову «Про </a:t>
            </a:r>
            <a:r>
              <a:rPr lang="ru-RU" sz="1600" dirty="0" err="1" smtClean="0"/>
              <a:t>політичні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помилки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незадовільну</a:t>
            </a:r>
            <a:r>
              <a:rPr lang="ru-RU" sz="1600" dirty="0" smtClean="0"/>
              <a:t> роботу </a:t>
            </a:r>
            <a:r>
              <a:rPr lang="ru-RU" sz="1600" dirty="0" err="1" smtClean="0"/>
              <a:t>Інституту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наук УРСР». 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2" tooltip="1947"/>
              </a:rPr>
              <a:t>1947</a:t>
            </a:r>
            <a:r>
              <a:rPr lang="ru-RU" sz="1600" dirty="0" smtClean="0"/>
              <a:t> </a:t>
            </a:r>
            <a:r>
              <a:rPr lang="ru-RU" sz="1600" dirty="0" err="1" smtClean="0"/>
              <a:t>Олександр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Корнійчук</a:t>
            </a:r>
            <a:r>
              <a:rPr lang="ru-RU" sz="1600" dirty="0" smtClean="0"/>
              <a:t> </a:t>
            </a:r>
            <a:r>
              <a:rPr lang="ru-RU" sz="1600" dirty="0" err="1" smtClean="0"/>
              <a:t>виступив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пленумі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СРПУ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промовою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виконання</a:t>
            </a:r>
            <a:r>
              <a:rPr lang="ru-RU" sz="1600" dirty="0" smtClean="0"/>
              <a:t> СРПУ постанови ЦК ВКП(б) про </a:t>
            </a:r>
            <a:r>
              <a:rPr lang="ru-RU" sz="1600" dirty="0" err="1" smtClean="0"/>
              <a:t>журнали</a:t>
            </a:r>
            <a:r>
              <a:rPr lang="ru-RU" sz="1600" dirty="0" smtClean="0"/>
              <a:t> «Звезда»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«Ленинград», у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звинуватив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націоналістичних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ухилах</a:t>
            </a:r>
            <a:r>
              <a:rPr lang="ru-RU" sz="1600" dirty="0" smtClean="0"/>
              <a:t> </a:t>
            </a:r>
            <a:r>
              <a:rPr lang="ru-RU" sz="1600" dirty="0" smtClean="0"/>
              <a:t>Максима </a:t>
            </a:r>
            <a:r>
              <a:rPr lang="ru-RU" sz="1600" dirty="0" err="1" smtClean="0"/>
              <a:t>Рильського</a:t>
            </a:r>
            <a:r>
              <a:rPr lang="ru-RU" sz="1600" dirty="0" smtClean="0"/>
              <a:t>,</a:t>
            </a:r>
            <a:r>
              <a:rPr lang="ru-RU" sz="1600" dirty="0" smtClean="0"/>
              <a:t> </a:t>
            </a:r>
            <a:r>
              <a:rPr lang="ru-RU" sz="1600" dirty="0" err="1" smtClean="0"/>
              <a:t>Олександра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Довженка</a:t>
            </a:r>
            <a:r>
              <a:rPr lang="ru-RU" sz="1600" dirty="0" smtClean="0"/>
              <a:t> 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. 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витки </a:t>
            </a:r>
            <a:r>
              <a:rPr lang="ru-RU" sz="1600" dirty="0" err="1" smtClean="0"/>
              <a:t>кампанії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у </a:t>
            </a:r>
            <a:r>
              <a:rPr lang="ru-RU" sz="1600" dirty="0" smtClean="0">
                <a:hlinkClick r:id="rId3" tooltip="1950"/>
              </a:rPr>
              <a:t>1950</a:t>
            </a:r>
            <a:r>
              <a:rPr lang="ru-RU" sz="1600" dirty="0" smtClean="0"/>
              <a:t>,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постанови ЦК КП(б)У «Про </a:t>
            </a:r>
            <a:r>
              <a:rPr lang="ru-RU" sz="1600" dirty="0" smtClean="0">
                <a:hlinkClick r:id="rId4" tooltip="Дніпро (журнал)"/>
              </a:rPr>
              <a:t>журнал „</a:t>
            </a:r>
            <a:r>
              <a:rPr lang="ru-RU" sz="1600" dirty="0" err="1" smtClean="0">
                <a:hlinkClick r:id="rId4" tooltip="Дніпро (журнал)"/>
              </a:rPr>
              <a:t>Дніпро</a:t>
            </a:r>
            <a:r>
              <a:rPr lang="ru-RU" sz="1600" dirty="0" smtClean="0">
                <a:hlinkClick r:id="rId4" tooltip="Дніпро (журнал)"/>
              </a:rPr>
              <a:t>“»</a:t>
            </a:r>
            <a:r>
              <a:rPr lang="ru-RU" sz="1600" dirty="0" smtClean="0"/>
              <a:t>, та у </a:t>
            </a:r>
            <a:r>
              <a:rPr lang="ru-RU" sz="1600" dirty="0" smtClean="0">
                <a:hlinkClick r:id="rId5" tooltip="1951"/>
              </a:rPr>
              <a:t>1951</a:t>
            </a:r>
            <a:r>
              <a:rPr lang="ru-RU" sz="1600" dirty="0" smtClean="0"/>
              <a:t>, коли </a:t>
            </a:r>
            <a:r>
              <a:rPr lang="ru-RU" sz="1600" dirty="0" err="1" smtClean="0">
                <a:hlinkClick r:id="rId6" tooltip="Газета &quot;Правда&quot; (ще не написана)"/>
              </a:rPr>
              <a:t>московська</a:t>
            </a:r>
            <a:r>
              <a:rPr lang="ru-RU" sz="1600" dirty="0" smtClean="0">
                <a:hlinkClick r:id="rId6" tooltip="Газета &quot;Правда&quot; (ще не написана)"/>
              </a:rPr>
              <a:t> газета «Правда»</a:t>
            </a:r>
            <a:r>
              <a:rPr lang="ru-RU" sz="1600" dirty="0" smtClean="0"/>
              <a:t> </a:t>
            </a:r>
            <a:r>
              <a:rPr lang="ru-RU" sz="1600" dirty="0" err="1" smtClean="0"/>
              <a:t>розкритикувала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Володимира</a:t>
            </a:r>
            <a:r>
              <a:rPr lang="ru-RU" sz="1600" dirty="0" smtClean="0"/>
              <a:t> </a:t>
            </a:r>
            <a:r>
              <a:rPr lang="ru-RU" sz="1600" dirty="0" err="1" smtClean="0"/>
              <a:t>Сосюру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вірш</a:t>
            </a:r>
            <a:r>
              <a:rPr lang="ru-RU" sz="1600" dirty="0" smtClean="0"/>
              <a:t> </a:t>
            </a:r>
            <a:r>
              <a:rPr lang="ru-RU" sz="1600" dirty="0" err="1" smtClean="0"/>
              <a:t>воєнної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доби</a:t>
            </a:r>
            <a:r>
              <a:rPr lang="ru-RU" sz="1600" dirty="0" smtClean="0"/>
              <a:t> «</a:t>
            </a:r>
            <a:r>
              <a:rPr lang="ru-RU" sz="1600" dirty="0" err="1" smtClean="0"/>
              <a:t>Любіть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3100" b="1" dirty="0" err="1" smtClean="0"/>
              <a:t>Боротьба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космополітизмом</a:t>
            </a:r>
            <a:r>
              <a:rPr lang="ru-RU" sz="3100" b="1" dirty="0" smtClean="0"/>
              <a:t> в </a:t>
            </a:r>
            <a:r>
              <a:rPr lang="ru-RU" sz="3100" b="1" dirty="0" err="1" smtClean="0"/>
              <a:t>Україні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Взагалі, </a:t>
            </a:r>
            <a:r>
              <a:rPr lang="uk-UA" sz="2000" dirty="0" smtClean="0"/>
              <a:t>к</a:t>
            </a:r>
            <a:r>
              <a:rPr lang="vi-VN" sz="2000" dirty="0" smtClean="0"/>
              <a:t>осмополіти́зм</a:t>
            </a:r>
            <a:r>
              <a:rPr lang="vi-VN" sz="2000" dirty="0" smtClean="0"/>
              <a:t> </a:t>
            </a:r>
            <a:r>
              <a:rPr lang="vi-VN" sz="2000" dirty="0" smtClean="0"/>
              <a:t>—</a:t>
            </a:r>
            <a:r>
              <a:rPr lang="vi-VN" sz="2000" dirty="0" smtClean="0"/>
              <a:t> </a:t>
            </a:r>
            <a:r>
              <a:rPr lang="uk-UA" sz="2000" dirty="0" smtClean="0"/>
              <a:t>це ідеологія</a:t>
            </a:r>
            <a:r>
              <a:rPr lang="vi-VN" sz="2000" dirty="0" smtClean="0"/>
              <a:t>, </a:t>
            </a:r>
            <a:r>
              <a:rPr lang="vi-VN" sz="2000" dirty="0" smtClean="0"/>
              <a:t>яка надає пріоритетне значення загальнолюдським цінностям і другорядне — національним проблемам</a:t>
            </a:r>
            <a:r>
              <a:rPr lang="vi-VN" sz="2000" dirty="0" smtClean="0"/>
              <a:t>.</a:t>
            </a:r>
            <a:endParaRPr lang="uk-UA" sz="2000" dirty="0" smtClean="0"/>
          </a:p>
          <a:p>
            <a:pPr>
              <a:buNone/>
            </a:pPr>
            <a:r>
              <a:rPr lang="ru-RU" sz="2000" dirty="0" smtClean="0"/>
              <a:t>У 1948 р. </a:t>
            </a:r>
            <a:r>
              <a:rPr lang="ru-RU" sz="2000" dirty="0" err="1" smtClean="0"/>
              <a:t>розгорнулась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кампанія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боротьби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dirty="0" smtClean="0"/>
              <a:t> </a:t>
            </a:r>
            <a:r>
              <a:rPr lang="ru-RU" sz="2000" b="1" dirty="0" smtClean="0"/>
              <a:t>"</a:t>
            </a:r>
            <a:r>
              <a:rPr lang="ru-RU" sz="2000" b="1" dirty="0" err="1" smtClean="0"/>
              <a:t>низькопоклонством</a:t>
            </a:r>
            <a:r>
              <a:rPr lang="ru-RU" sz="2000" b="1" dirty="0" smtClean="0"/>
              <a:t> перед Заходом",</a:t>
            </a:r>
            <a:r>
              <a:rPr lang="ru-RU" sz="2000" dirty="0" smtClean="0"/>
              <a:t> 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-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b="1" dirty="0" smtClean="0"/>
              <a:t>"</a:t>
            </a:r>
            <a:r>
              <a:rPr lang="ru-RU" sz="2000" b="1" dirty="0" err="1" smtClean="0"/>
              <a:t>космополітизмом</a:t>
            </a:r>
            <a:r>
              <a:rPr lang="ru-RU" sz="2000" b="1" dirty="0" smtClean="0"/>
              <a:t>".</a:t>
            </a:r>
            <a:r>
              <a:rPr lang="ru-RU" sz="2000" dirty="0" smtClean="0"/>
              <a:t> 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40 - на початку 50-х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репресії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митців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учених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Україною</a:t>
            </a:r>
            <a:r>
              <a:rPr lang="ru-RU" sz="2000" dirty="0" smtClean="0"/>
              <a:t>. Часто </a:t>
            </a:r>
            <a:r>
              <a:rPr lang="ru-RU" sz="2000" dirty="0" err="1" smtClean="0"/>
              <a:t>сфабриковані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, </a:t>
            </a:r>
            <a:r>
              <a:rPr lang="ru-RU" sz="2000" dirty="0" err="1" smtClean="0"/>
              <a:t>судові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закінчувались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звинувачених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ув'язненнями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розстрілами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653135"/>
            <a:ext cx="2825874" cy="189766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Освіта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У 1953 р. у </a:t>
            </a:r>
            <a:r>
              <a:rPr lang="ru-RU" sz="2000" dirty="0" err="1" smtClean="0"/>
              <a:t>республіці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обов'язкової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семирічної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50-х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діяло</a:t>
            </a:r>
            <a:r>
              <a:rPr lang="ru-RU" sz="2000" dirty="0" smtClean="0"/>
              <a:t> 11 тис. </a:t>
            </a:r>
            <a:r>
              <a:rPr lang="ru-RU" sz="2000" dirty="0" err="1" smtClean="0"/>
              <a:t>середніх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</a:t>
            </a:r>
            <a:r>
              <a:rPr lang="ru-RU" sz="2000" dirty="0" smtClean="0"/>
              <a:t> - у 2,5 рази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у 1940 р.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дедалі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школа </a:t>
            </a:r>
            <a:r>
              <a:rPr lang="ru-RU" sz="2000" dirty="0" err="1" smtClean="0"/>
              <a:t>віддалялася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проблем </a:t>
            </a:r>
            <a:r>
              <a:rPr lang="ru-RU" sz="2000" dirty="0" err="1" smtClean="0"/>
              <a:t>національного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. Так, "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СРСР" у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починалася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суті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, яка переходила в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СРСР.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у 30% </a:t>
            </a:r>
            <a:r>
              <a:rPr lang="ru-RU" sz="2000" dirty="0" err="1" smtClean="0"/>
              <a:t>шкіл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здійснювалось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61285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krSchoo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77072"/>
            <a:ext cx="2553072" cy="2553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93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освіта</a:t>
            </a:r>
            <a:r>
              <a:rPr lang="ru-RU" sz="2400" dirty="0" smtClean="0"/>
              <a:t>: у 1950 р. у 24 вузах </a:t>
            </a:r>
            <a:r>
              <a:rPr lang="ru-RU" sz="2400" dirty="0" err="1" smtClean="0"/>
              <a:t>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24 тис.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денного </a:t>
            </a:r>
            <a:r>
              <a:rPr lang="ru-RU" sz="2400" dirty="0" err="1" smtClean="0"/>
              <a:t>й</a:t>
            </a:r>
            <a:r>
              <a:rPr lang="ru-RU" sz="2400" dirty="0" smtClean="0"/>
              <a:t> 9 тис.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заочного </a:t>
            </a:r>
            <a:r>
              <a:rPr lang="ru-RU" sz="2400" dirty="0" err="1" smtClean="0"/>
              <a:t>відділень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зумовлювало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активнішу</a:t>
            </a:r>
            <a:r>
              <a:rPr lang="ru-RU" sz="2400" dirty="0" smtClean="0"/>
              <a:t> </a:t>
            </a:r>
            <a:r>
              <a:rPr lang="ru-RU" sz="2400" dirty="0" err="1" smtClean="0"/>
              <a:t>русифікацію</a:t>
            </a:r>
            <a:r>
              <a:rPr lang="ru-RU" sz="2400" dirty="0" smtClean="0"/>
              <a:t>. У 1953 р.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вузах </a:t>
            </a:r>
            <a:r>
              <a:rPr lang="ru-RU" sz="2400" dirty="0" err="1" smtClean="0"/>
              <a:t>Західної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, а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виразно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вказувало</a:t>
            </a:r>
            <a:r>
              <a:rPr lang="ru-RU" sz="2400" dirty="0" smtClean="0"/>
              <a:t> на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модернізація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мала на </a:t>
            </a:r>
            <a:r>
              <a:rPr lang="ru-RU" sz="2400" dirty="0" err="1" smtClean="0"/>
              <a:t>меті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русифікації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126" y="3810571"/>
            <a:ext cx="3897289" cy="2930797"/>
          </a:xfrm>
          <a:prstGeom prst="rect">
            <a:avLst/>
          </a:prstGeom>
        </p:spPr>
      </p:pic>
      <p:pic>
        <p:nvPicPr>
          <p:cNvPr id="5" name="Рисунок 4" descr="Університет_Св.Володимира_Київ_1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4982750" cy="244827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433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Культурне життя в Україні у другій половині 40-х – на початку 50-х років</vt:lpstr>
      <vt:lpstr>Слайд 2</vt:lpstr>
      <vt:lpstr>Наука   </vt:lpstr>
      <vt:lpstr>Розгром генетики та "лисенківщина" в Україні</vt:lpstr>
      <vt:lpstr> Становище та розвиток літератури і мистецтва  </vt:lpstr>
      <vt:lpstr>"Жданівщина" </vt:lpstr>
      <vt:lpstr> Боротьба з космополітизмом в Україні </vt:lpstr>
      <vt:lpstr>Освіта</vt:lpstr>
      <vt:lpstr>Слайд 9</vt:lpstr>
      <vt:lpstr>Література</vt:lpstr>
      <vt:lpstr>Кіно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в Україні у другій половині 40-х – на початку 50-х років</dc:title>
  <dc:creator>Марина</dc:creator>
  <cp:lastModifiedBy>Марина</cp:lastModifiedBy>
  <cp:revision>7</cp:revision>
  <dcterms:created xsi:type="dcterms:W3CDTF">2014-11-06T16:25:28Z</dcterms:created>
  <dcterms:modified xsi:type="dcterms:W3CDTF">2014-11-06T17:32:26Z</dcterms:modified>
</cp:coreProperties>
</file>