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2340" autoAdjust="0"/>
    <p:restoredTop sz="94660"/>
  </p:normalViewPr>
  <p:slideViewPr>
    <p:cSldViewPr>
      <p:cViewPr varScale="1">
        <p:scale>
          <a:sx n="71" d="100"/>
          <a:sy n="71" d="100"/>
        </p:scale>
        <p:origin x="-10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9EAC-5599-4223-BB0A-4BAEA24EA22A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0D261-5006-4957-AA19-7A743D95F95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9EAC-5599-4223-BB0A-4BAEA24EA22A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0D261-5006-4957-AA19-7A743D95F9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9EAC-5599-4223-BB0A-4BAEA24EA22A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0D261-5006-4957-AA19-7A743D95F9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9EAC-5599-4223-BB0A-4BAEA24EA22A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0D261-5006-4957-AA19-7A743D95F9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9EAC-5599-4223-BB0A-4BAEA24EA22A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0D261-5006-4957-AA19-7A743D95F95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9EAC-5599-4223-BB0A-4BAEA24EA22A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0D261-5006-4957-AA19-7A743D95F9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9EAC-5599-4223-BB0A-4BAEA24EA22A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0D261-5006-4957-AA19-7A743D95F9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9EAC-5599-4223-BB0A-4BAEA24EA22A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0D261-5006-4957-AA19-7A743D95F9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9EAC-5599-4223-BB0A-4BAEA24EA22A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0D261-5006-4957-AA19-7A743D95F9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9EAC-5599-4223-BB0A-4BAEA24EA22A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0D261-5006-4957-AA19-7A743D95F956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D3C9EAC-5599-4223-BB0A-4BAEA24EA22A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A40D261-5006-4957-AA19-7A743D95F95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D3C9EAC-5599-4223-BB0A-4BAEA24EA22A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A40D261-5006-4957-AA19-7A743D95F95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ser\Documents\&#1052;&#1072;&#1084;&#1086;,%20&#1085;&#1077;%20&#1087;&#1083;&#1072;&#1095;,%20&#1103;%20&#1087;&#1086;&#1074;&#1077;&#1088;&#1085;&#1091;&#1089;&#1100;%20&#1074;&#1077;&#1089;&#1085;&#1086;&#1102;...%20-%20%23&#1028;&#1074;&#1088;&#1086;&#1084;&#1072;&#1081;&#1076;&#1072;&#1085;&#1085;.mp3" TargetMode="Externa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User\Downloads\&#1053;&#1077;&#1073;&#1077;&#1089;&#1085;&#1072;%20&#1057;&#1086;&#1090;&#1085;&#1103;%20(2).mp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Мамо, не плач, я повернусь весною... - #Євромайданн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14282" y="6357958"/>
            <a:ext cx="304800" cy="3048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928802"/>
            <a:ext cx="8077200" cy="1673352"/>
          </a:xfrm>
        </p:spPr>
        <p:txBody>
          <a:bodyPr>
            <a:prstTxWarp prst="textInflateBottom">
              <a:avLst/>
            </a:prstTxWarp>
          </a:bodyPr>
          <a:lstStyle/>
          <a:p>
            <a:r>
              <a:rPr lang="uk-UA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Небесна Сотня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43702" y="5500702"/>
            <a:ext cx="25002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Book Antiqua" pitchFamily="18" charset="0"/>
              </a:rPr>
              <a:t>Підготувала: </a:t>
            </a:r>
          </a:p>
          <a:p>
            <a:r>
              <a:rPr lang="uk-UA" dirty="0" smtClean="0">
                <a:latin typeface="Book Antiqua" pitchFamily="18" charset="0"/>
              </a:rPr>
              <a:t>Учениця 9 класу</a:t>
            </a:r>
          </a:p>
          <a:p>
            <a:r>
              <a:rPr lang="uk-UA" dirty="0" err="1" smtClean="0">
                <a:latin typeface="Book Antiqua" pitchFamily="18" charset="0"/>
              </a:rPr>
              <a:t>Подворна</a:t>
            </a:r>
            <a:r>
              <a:rPr lang="uk-UA" dirty="0" smtClean="0">
                <a:latin typeface="Book Antiqua" pitchFamily="18" charset="0"/>
              </a:rPr>
              <a:t> Галина</a:t>
            </a:r>
            <a:endParaRPr lang="ru-RU" dirty="0">
              <a:latin typeface="Book Antiqua" pitchFamily="18" charset="0"/>
            </a:endParaRPr>
          </a:p>
        </p:txBody>
      </p:sp>
      <p:pic>
        <p:nvPicPr>
          <p:cNvPr id="7" name="Picture 2" descr="C:\Program Files (x86)\Microsoft Office\MEDIA\CAGCAT10\j0298653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5797550"/>
            <a:ext cx="1781175" cy="1060450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2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0"/>
            <a:ext cx="8229600" cy="1252728"/>
          </a:xfrm>
        </p:spPr>
        <p:txBody>
          <a:bodyPr/>
          <a:lstStyle/>
          <a:p>
            <a:r>
              <a:rPr lang="ru-RU" sz="4800" dirty="0" err="1" smtClean="0">
                <a:solidFill>
                  <a:schemeClr val="bg1"/>
                </a:solidFill>
              </a:rPr>
              <a:t>Кемський</a:t>
            </a:r>
            <a:r>
              <a:rPr lang="ru-RU" sz="4800" dirty="0" smtClean="0">
                <a:solidFill>
                  <a:schemeClr val="bg1"/>
                </a:solidFill>
              </a:rPr>
              <a:t> </a:t>
            </a:r>
            <a:r>
              <a:rPr lang="ru-RU" sz="4800" dirty="0" err="1" smtClean="0">
                <a:solidFill>
                  <a:schemeClr val="bg1"/>
                </a:solidFill>
              </a:rPr>
              <a:t>Сергій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5842337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33 </a:t>
            </a:r>
            <a:r>
              <a:rPr lang="ru-RU" sz="2000" b="1" dirty="0">
                <a:solidFill>
                  <a:schemeClr val="bg1"/>
                </a:solidFill>
              </a:rPr>
              <a:t>роки, </a:t>
            </a:r>
            <a:r>
              <a:rPr lang="ru-RU" sz="2000" b="1" dirty="0" err="1">
                <a:solidFill>
                  <a:schemeClr val="bg1"/>
                </a:solidFill>
              </a:rPr>
              <a:t>з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Керчі</a:t>
            </a:r>
            <a:r>
              <a:rPr lang="ru-RU" sz="2000" b="1" dirty="0">
                <a:solidFill>
                  <a:schemeClr val="bg1"/>
                </a:solidFill>
              </a:rPr>
              <a:t>. </a:t>
            </a:r>
            <a:r>
              <a:rPr lang="ru-RU" sz="2000" b="1" dirty="0" err="1">
                <a:solidFill>
                  <a:schemeClr val="bg1"/>
                </a:solidFill>
              </a:rPr>
              <a:t>Він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працював</a:t>
            </a:r>
            <a:r>
              <a:rPr lang="ru-RU" sz="2000" b="1" dirty="0">
                <a:solidFill>
                  <a:schemeClr val="bg1"/>
                </a:solidFill>
              </a:rPr>
              <a:t> в </a:t>
            </a:r>
            <a:r>
              <a:rPr lang="ru-RU" sz="2000" b="1" dirty="0" err="1">
                <a:solidFill>
                  <a:schemeClr val="bg1"/>
                </a:solidFill>
              </a:rPr>
              <a:t>Інституті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політичних</a:t>
            </a:r>
            <a:r>
              <a:rPr lang="ru-RU" sz="2000" b="1" dirty="0">
                <a:solidFill>
                  <a:schemeClr val="bg1"/>
                </a:solidFill>
              </a:rPr>
              <a:t> та </a:t>
            </a:r>
            <a:r>
              <a:rPr lang="ru-RU" sz="2000" b="1" dirty="0" err="1">
                <a:solidFill>
                  <a:schemeClr val="bg1"/>
                </a:solidFill>
              </a:rPr>
              <a:t>економічних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ризиків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і</a:t>
            </a:r>
            <a:r>
              <a:rPr lang="ru-RU" sz="2000" b="1" dirty="0">
                <a:solidFill>
                  <a:schemeClr val="bg1"/>
                </a:solidFill>
              </a:rPr>
              <a:t> перспектив, писав для "</a:t>
            </a:r>
            <a:r>
              <a:rPr lang="ru-RU" sz="2000" b="1" dirty="0" err="1">
                <a:solidFill>
                  <a:schemeClr val="bg1"/>
                </a:solidFill>
              </a:rPr>
              <a:t>Україснької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правди</a:t>
            </a:r>
            <a:r>
              <a:rPr lang="ru-RU" sz="2000" b="1" dirty="0">
                <a:solidFill>
                  <a:schemeClr val="bg1"/>
                </a:solidFill>
              </a:rPr>
              <a:t>" </a:t>
            </a:r>
            <a:r>
              <a:rPr lang="ru-RU" sz="2000" b="1" dirty="0" err="1">
                <a:solidFill>
                  <a:schemeClr val="bg1"/>
                </a:solidFill>
              </a:rPr>
              <a:t>статті</a:t>
            </a:r>
            <a:r>
              <a:rPr lang="ru-RU" sz="2000" b="1" dirty="0">
                <a:solidFill>
                  <a:schemeClr val="bg1"/>
                </a:solidFill>
              </a:rPr>
              <a:t>. </a:t>
            </a:r>
            <a:r>
              <a:rPr lang="ru-RU" sz="2000" b="1" dirty="0" err="1">
                <a:solidFill>
                  <a:schemeClr val="bg1"/>
                </a:solidFill>
              </a:rPr>
              <a:t>Загинув</a:t>
            </a:r>
            <a:r>
              <a:rPr lang="ru-RU" sz="2000" b="1" dirty="0">
                <a:solidFill>
                  <a:schemeClr val="bg1"/>
                </a:solidFill>
              </a:rPr>
              <a:t> 20 лютого 2014 року. У </a:t>
            </a:r>
            <a:r>
              <a:rPr lang="ru-RU" sz="2000" b="1" dirty="0" err="1">
                <a:solidFill>
                  <a:schemeClr val="bg1"/>
                </a:solidFill>
              </a:rPr>
              <a:t>нього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залишився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син</a:t>
            </a:r>
            <a:r>
              <a:rPr lang="ru-RU" sz="2000" b="1" dirty="0">
                <a:solidFill>
                  <a:schemeClr val="bg1"/>
                </a:solidFill>
              </a:rPr>
              <a:t>, </a:t>
            </a:r>
            <a:r>
              <a:rPr lang="ru-RU" sz="2000" b="1" dirty="0" err="1">
                <a:solidFill>
                  <a:schemeClr val="bg1"/>
                </a:solidFill>
              </a:rPr>
              <a:t>якому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нещодавно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виповнився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лише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рік</a:t>
            </a:r>
            <a:r>
              <a:rPr lang="ru-RU" sz="2000" b="1" dirty="0">
                <a:solidFill>
                  <a:schemeClr val="bg1"/>
                </a:solidFill>
              </a:rPr>
              <a:t>.</a:t>
            </a:r>
            <a:endParaRPr lang="ru-RU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pic>
        <p:nvPicPr>
          <p:cNvPr id="9218" name="Picture 2" descr="C:\Users\User\Desktop\6d442bf-kemsky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571612"/>
            <a:ext cx="4214842" cy="4214842"/>
          </a:xfrm>
          <a:prstGeom prst="rect">
            <a:avLst/>
          </a:prstGeom>
          <a:noFill/>
        </p:spPr>
      </p:pic>
      <p:sp>
        <p:nvSpPr>
          <p:cNvPr id="6" name="Блок-схема: объединение 5">
            <a:hlinkClick r:id="rId3" action="ppaction://hlinksldjump"/>
          </p:cNvPr>
          <p:cNvSpPr/>
          <p:nvPr/>
        </p:nvSpPr>
        <p:spPr>
          <a:xfrm rot="16200000">
            <a:off x="8179619" y="464323"/>
            <a:ext cx="642942" cy="571504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объединение 6">
            <a:hlinkClick r:id="rId4" action="ppaction://hlinksldjump"/>
          </p:cNvPr>
          <p:cNvSpPr/>
          <p:nvPr/>
        </p:nvSpPr>
        <p:spPr>
          <a:xfrm rot="5246664">
            <a:off x="335489" y="405306"/>
            <a:ext cx="642942" cy="571504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285728"/>
            <a:ext cx="5929354" cy="1071546"/>
          </a:xfrm>
        </p:spPr>
        <p:txBody>
          <a:bodyPr>
            <a:normAutofit fontScale="90000"/>
          </a:bodyPr>
          <a:lstStyle/>
          <a:p>
            <a:r>
              <a:rPr lang="ru-RU" sz="4800" dirty="0" err="1" smtClean="0">
                <a:solidFill>
                  <a:schemeClr val="bg1"/>
                </a:solidFill>
                <a:latin typeface="Book Antiqua" pitchFamily="18" charset="0"/>
              </a:rPr>
              <a:t>Дворянець</a:t>
            </a:r>
            <a:r>
              <a:rPr lang="ru-RU" sz="4800" dirty="0" smtClean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sz="4800" dirty="0" err="1" smtClean="0">
                <a:solidFill>
                  <a:schemeClr val="bg1"/>
                </a:solidFill>
                <a:latin typeface="Book Antiqua" pitchFamily="18" charset="0"/>
              </a:rPr>
              <a:t>Антоніна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3071810"/>
            <a:ext cx="4572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Book Antiqua" pitchFamily="18" charset="0"/>
              </a:rPr>
              <a:t>62-річна </a:t>
            </a:r>
            <a:r>
              <a:rPr lang="ru-RU" sz="2000" b="1" dirty="0" err="1">
                <a:solidFill>
                  <a:schemeClr val="bg1"/>
                </a:solidFill>
                <a:latin typeface="Book Antiqua" pitchFamily="18" charset="0"/>
              </a:rPr>
              <a:t>мешканка</a:t>
            </a:r>
            <a:r>
              <a:rPr lang="ru-RU" sz="2000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Book Antiqua" pitchFamily="18" charset="0"/>
              </a:rPr>
              <a:t>Броварів</a:t>
            </a:r>
            <a:r>
              <a:rPr lang="ru-RU" sz="2000" b="1" dirty="0">
                <a:solidFill>
                  <a:schemeClr val="bg1"/>
                </a:solidFill>
                <a:latin typeface="Book Antiqua" pitchFamily="18" charset="0"/>
              </a:rPr>
              <a:t>. 18 лютого </a:t>
            </a:r>
            <a:r>
              <a:rPr lang="ru-RU" sz="2000" b="1" dirty="0" err="1">
                <a:solidFill>
                  <a:schemeClr val="bg1"/>
                </a:solidFill>
                <a:latin typeface="Book Antiqua" pitchFamily="18" charset="0"/>
              </a:rPr>
              <a:t>її</a:t>
            </a:r>
            <a:r>
              <a:rPr lang="ru-RU" sz="2000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Book Antiqua" pitchFamily="18" charset="0"/>
              </a:rPr>
              <a:t>тіло</a:t>
            </a:r>
            <a:r>
              <a:rPr lang="ru-RU" sz="2000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Book Antiqua" pitchFamily="18" charset="0"/>
              </a:rPr>
              <a:t>виявили</a:t>
            </a:r>
            <a:r>
              <a:rPr lang="ru-RU" sz="2000" b="1" dirty="0">
                <a:solidFill>
                  <a:schemeClr val="bg1"/>
                </a:solidFill>
                <a:latin typeface="Book Antiqua" pitchFamily="18" charset="0"/>
              </a:rPr>
              <a:t> на </a:t>
            </a:r>
            <a:r>
              <a:rPr lang="ru-RU" sz="2000" b="1" dirty="0" err="1">
                <a:solidFill>
                  <a:schemeClr val="bg1"/>
                </a:solidFill>
                <a:latin typeface="Book Antiqua" pitchFamily="18" charset="0"/>
              </a:rPr>
              <a:t>барикаді</a:t>
            </a:r>
            <a:r>
              <a:rPr lang="ru-RU" sz="2000" b="1" dirty="0">
                <a:solidFill>
                  <a:schemeClr val="bg1"/>
                </a:solidFill>
                <a:latin typeface="Book Antiqua" pitchFamily="18" charset="0"/>
              </a:rPr>
              <a:t>, </a:t>
            </a:r>
            <a:r>
              <a:rPr lang="ru-RU" sz="2000" b="1" dirty="0" err="1">
                <a:solidFill>
                  <a:schemeClr val="bg1"/>
                </a:solidFill>
                <a:latin typeface="Book Antiqua" pitchFamily="18" charset="0"/>
              </a:rPr>
              <a:t>розташованій</a:t>
            </a:r>
            <a:r>
              <a:rPr lang="ru-RU" sz="2000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Book Antiqua" pitchFamily="18" charset="0"/>
              </a:rPr>
              <a:t>на</a:t>
            </a:r>
            <a:r>
              <a:rPr lang="ru-RU" sz="2000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Book Antiqua" pitchFamily="18" charset="0"/>
              </a:rPr>
              <a:t>вулиці</a:t>
            </a:r>
            <a:r>
              <a:rPr lang="ru-RU" sz="2000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Book Antiqua" pitchFamily="18" charset="0"/>
              </a:rPr>
              <a:t>Інститутській</a:t>
            </a:r>
            <a:r>
              <a:rPr lang="ru-RU" sz="2000" b="1" dirty="0">
                <a:solidFill>
                  <a:schemeClr val="bg1"/>
                </a:solidFill>
                <a:latin typeface="Book Antiqua" pitchFamily="18" charset="0"/>
              </a:rPr>
              <a:t>, </a:t>
            </a:r>
            <a:r>
              <a:rPr lang="ru-RU" sz="2000" b="1" dirty="0" err="1">
                <a:solidFill>
                  <a:schemeClr val="bg1"/>
                </a:solidFill>
                <a:latin typeface="Book Antiqua" pitchFamily="18" charset="0"/>
              </a:rPr>
              <a:t>біля</a:t>
            </a:r>
            <a:r>
              <a:rPr lang="ru-RU" sz="2000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Book Antiqua" pitchFamily="18" charset="0"/>
              </a:rPr>
              <a:t>верхнього</a:t>
            </a:r>
            <a:r>
              <a:rPr lang="ru-RU" sz="2000" b="1" dirty="0">
                <a:solidFill>
                  <a:schemeClr val="bg1"/>
                </a:solidFill>
                <a:latin typeface="Book Antiqua" pitchFamily="18" charset="0"/>
              </a:rPr>
              <a:t> входу в метро "</a:t>
            </a:r>
            <a:r>
              <a:rPr lang="ru-RU" sz="2000" b="1" dirty="0" err="1">
                <a:solidFill>
                  <a:schemeClr val="bg1"/>
                </a:solidFill>
                <a:latin typeface="Book Antiqua" pitchFamily="18" charset="0"/>
              </a:rPr>
              <a:t>Хрещатик</a:t>
            </a:r>
            <a:r>
              <a:rPr lang="ru-RU" sz="2000" b="1" dirty="0">
                <a:solidFill>
                  <a:schemeClr val="bg1"/>
                </a:solidFill>
                <a:latin typeface="Book Antiqua" pitchFamily="18" charset="0"/>
              </a:rPr>
              <a:t>".</a:t>
            </a:r>
            <a:endParaRPr lang="ru-RU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pic>
        <p:nvPicPr>
          <p:cNvPr id="10242" name="Picture 2" descr="C:\Users\User\Desktop\492df4d----------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714488"/>
            <a:ext cx="3429024" cy="4915658"/>
          </a:xfrm>
          <a:prstGeom prst="rect">
            <a:avLst/>
          </a:prstGeom>
          <a:noFill/>
        </p:spPr>
      </p:pic>
      <p:sp>
        <p:nvSpPr>
          <p:cNvPr id="7" name="Блок-схема: объединение 6">
            <a:hlinkClick r:id="rId3" action="ppaction://hlinksldjump"/>
          </p:cNvPr>
          <p:cNvSpPr/>
          <p:nvPr/>
        </p:nvSpPr>
        <p:spPr>
          <a:xfrm rot="16200000">
            <a:off x="8179619" y="464323"/>
            <a:ext cx="642942" cy="571504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объединение 7">
            <a:hlinkClick r:id="rId4" action="ppaction://hlinksldjump"/>
          </p:cNvPr>
          <p:cNvSpPr/>
          <p:nvPr/>
        </p:nvSpPr>
        <p:spPr>
          <a:xfrm rot="5400000">
            <a:off x="464315" y="464323"/>
            <a:ext cx="642942" cy="571504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иагональная полоса 8"/>
          <p:cNvSpPr/>
          <p:nvPr/>
        </p:nvSpPr>
        <p:spPr>
          <a:xfrm>
            <a:off x="571472" y="1643050"/>
            <a:ext cx="1285884" cy="1357298"/>
          </a:xfrm>
          <a:prstGeom prst="diagStrip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214422"/>
            <a:ext cx="9144000" cy="78581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143248"/>
            <a:ext cx="8229600" cy="12527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dirty="0" smtClean="0">
                <a:solidFill>
                  <a:schemeClr val="bg1"/>
                </a:solidFill>
              </a:rPr>
              <a:t>Але </a:t>
            </a:r>
            <a:r>
              <a:rPr lang="ru-RU" b="0" dirty="0" err="1" smtClean="0">
                <a:solidFill>
                  <a:schemeClr val="bg1"/>
                </a:solidFill>
              </a:rPr>
              <a:t>герої</a:t>
            </a:r>
            <a:r>
              <a:rPr lang="ru-RU" b="0" dirty="0" smtClean="0">
                <a:solidFill>
                  <a:schemeClr val="bg1"/>
                </a:solidFill>
              </a:rPr>
              <a:t> не </a:t>
            </a:r>
            <a:r>
              <a:rPr lang="ru-RU" b="0" dirty="0" err="1" smtClean="0">
                <a:solidFill>
                  <a:schemeClr val="bg1"/>
                </a:solidFill>
              </a:rPr>
              <a:t>вмирають</a:t>
            </a:r>
            <a:r>
              <a:rPr lang="ru-RU" b="0" dirty="0" smtClean="0">
                <a:solidFill>
                  <a:schemeClr val="bg1"/>
                </a:solidFill>
              </a:rPr>
              <a:t>! Вони </a:t>
            </a:r>
            <a:r>
              <a:rPr lang="ru-RU" b="0" dirty="0" err="1" smtClean="0">
                <a:solidFill>
                  <a:schemeClr val="bg1"/>
                </a:solidFill>
              </a:rPr>
              <a:t>завше</a:t>
            </a:r>
            <a:r>
              <a:rPr lang="ru-RU" b="0" dirty="0" smtClean="0">
                <a:solidFill>
                  <a:schemeClr val="bg1"/>
                </a:solidFill>
              </a:rPr>
              <a:t> </a:t>
            </a:r>
            <a:r>
              <a:rPr lang="ru-RU" b="0" dirty="0" err="1" smtClean="0">
                <a:solidFill>
                  <a:schemeClr val="bg1"/>
                </a:solidFill>
              </a:rPr>
              <a:t>будуть</a:t>
            </a:r>
            <a:r>
              <a:rPr lang="ru-RU" b="0" dirty="0" smtClean="0">
                <a:solidFill>
                  <a:schemeClr val="bg1"/>
                </a:solidFill>
              </a:rPr>
              <a:t> в наших </a:t>
            </a:r>
            <a:r>
              <a:rPr lang="ru-RU" b="0" dirty="0" err="1" smtClean="0">
                <a:solidFill>
                  <a:schemeClr val="bg1"/>
                </a:solidFill>
              </a:rPr>
              <a:t>серцях</a:t>
            </a:r>
            <a:r>
              <a:rPr lang="ru-RU" b="0" dirty="0" smtClean="0">
                <a:solidFill>
                  <a:schemeClr val="bg1"/>
                </a:solidFill>
              </a:rPr>
              <a:t>. 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b="0" dirty="0" smtClean="0">
                <a:solidFill>
                  <a:schemeClr val="bg1"/>
                </a:solidFill>
              </a:rPr>
              <a:t>Слава </a:t>
            </a:r>
            <a:r>
              <a:rPr lang="ru-RU" b="0" dirty="0" err="1" smtClean="0">
                <a:solidFill>
                  <a:schemeClr val="bg1"/>
                </a:solidFill>
              </a:rPr>
              <a:t>Україні</a:t>
            </a:r>
            <a:r>
              <a:rPr lang="ru-RU" b="0" dirty="0" smtClean="0">
                <a:solidFill>
                  <a:schemeClr val="bg1"/>
                </a:solidFill>
              </a:rPr>
              <a:t>! 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b="0" dirty="0" smtClean="0">
                <a:solidFill>
                  <a:schemeClr val="bg1"/>
                </a:solidFill>
              </a:rPr>
              <a:t>Героям Слава! 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b="0" dirty="0" smtClean="0">
                <a:solidFill>
                  <a:schemeClr val="bg1"/>
                </a:solidFill>
              </a:rPr>
              <a:t>Слава </a:t>
            </a:r>
            <a:r>
              <a:rPr lang="ru-RU" b="0" dirty="0" err="1" smtClean="0">
                <a:solidFill>
                  <a:schemeClr val="bg1"/>
                </a:solidFill>
              </a:rPr>
              <a:t>Небесній</a:t>
            </a:r>
            <a:r>
              <a:rPr lang="ru-RU" b="0" dirty="0" smtClean="0">
                <a:solidFill>
                  <a:schemeClr val="bg1"/>
                </a:solidFill>
              </a:rPr>
              <a:t> </a:t>
            </a:r>
            <a:r>
              <a:rPr lang="ru-RU" b="0" dirty="0" err="1" smtClean="0">
                <a:solidFill>
                  <a:schemeClr val="bg1"/>
                </a:solidFill>
              </a:rPr>
              <a:t>Сотні</a:t>
            </a:r>
            <a:r>
              <a:rPr lang="ru-RU" b="0" dirty="0" smtClean="0">
                <a:solidFill>
                  <a:schemeClr val="bg1"/>
                </a:solidFill>
              </a:rPr>
              <a:t>! 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Небесна Сотня (2)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3174" y="0"/>
            <a:ext cx="8229600" cy="1252728"/>
          </a:xfrm>
        </p:spPr>
        <p:txBody>
          <a:bodyPr/>
          <a:lstStyle/>
          <a:p>
            <a:r>
              <a:rPr lang="ru-RU" dirty="0" err="1" smtClean="0"/>
              <a:t>Нігоян</a:t>
            </a:r>
            <a:r>
              <a:rPr lang="ru-RU" dirty="0" smtClean="0"/>
              <a:t> </a:t>
            </a:r>
            <a:r>
              <a:rPr lang="ru-RU" dirty="0" err="1" smtClean="0"/>
              <a:t>Сергій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000760" y="1571612"/>
            <a:ext cx="31432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21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рік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.   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Народився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і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жив у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селі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Березнуватівка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Дніпропетровської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області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.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Його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родина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переїхала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до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України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,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рятуючись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від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війни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у Нагорному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Карабасі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. </a:t>
            </a:r>
            <a:r>
              <a:rPr lang="ru-RU" b="1" dirty="0" smtClean="0">
                <a:solidFill>
                  <a:schemeClr val="bg1"/>
                </a:solidFill>
                <a:latin typeface="Book Antiqua" pitchFamily="18" charset="0"/>
              </a:rPr>
              <a:t>На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Євромайдан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приїхав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8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грудня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2013 </a:t>
            </a:r>
            <a:r>
              <a:rPr lang="ru-RU" b="1" dirty="0" smtClean="0">
                <a:solidFill>
                  <a:schemeClr val="bg1"/>
                </a:solidFill>
                <a:latin typeface="Book Antiqua" pitchFamily="18" charset="0"/>
              </a:rPr>
              <a:t>року.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   22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січня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2014  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загинув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під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час штурму на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вулиці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Грушевського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.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Отримав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три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вогнепальних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поранення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картеччю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на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основі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сплаву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свинцю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 — в голову,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шию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і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груди.</a:t>
            </a:r>
          </a:p>
        </p:txBody>
      </p:sp>
      <p:pic>
        <p:nvPicPr>
          <p:cNvPr id="1026" name="Picture 2" descr="C:\Users\User\Desktop\serhey_nyhoyan._(cropped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71612"/>
            <a:ext cx="4929222" cy="50918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Блок-схема: объединение 5">
            <a:hlinkClick r:id="rId3" action="ppaction://hlinksldjump"/>
          </p:cNvPr>
          <p:cNvSpPr/>
          <p:nvPr/>
        </p:nvSpPr>
        <p:spPr>
          <a:xfrm rot="16200000">
            <a:off x="8179619" y="464323"/>
            <a:ext cx="642942" cy="571504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иагональная полоса 6"/>
          <p:cNvSpPr/>
          <p:nvPr/>
        </p:nvSpPr>
        <p:spPr>
          <a:xfrm rot="10800000">
            <a:off x="4214810" y="5286388"/>
            <a:ext cx="1285884" cy="1357298"/>
          </a:xfrm>
          <a:prstGeom prst="diagStrip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0"/>
            <a:ext cx="8229600" cy="1252728"/>
          </a:xfrm>
        </p:spPr>
        <p:txBody>
          <a:bodyPr/>
          <a:lstStyle/>
          <a:p>
            <a:r>
              <a:rPr lang="ru-RU" dirty="0" err="1" smtClean="0">
                <a:solidFill>
                  <a:schemeClr val="bg1"/>
                </a:solidFill>
                <a:latin typeface="Book Antiqua" pitchFamily="18" charset="0"/>
              </a:rPr>
              <a:t>Капінос</a:t>
            </a:r>
            <a:r>
              <a:rPr lang="ru-RU" dirty="0" smtClean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Book Antiqua" pitchFamily="18" charset="0"/>
              </a:rPr>
              <a:t>Олександр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571613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Book Antiqua" pitchFamily="18" charset="0"/>
              </a:rPr>
              <a:t>29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років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, </a:t>
            </a:r>
            <a:r>
              <a:rPr lang="ru-RU" b="1" dirty="0" smtClean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село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Дунаїв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,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Тернопільська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область. У 2012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році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витримав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12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днів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без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їжі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на знак протесту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проти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"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мовного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закону". 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Під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час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сутичок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на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Грушевського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18 лютого в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нього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влучили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Book Antiqua" pitchFamily="18" charset="0"/>
              </a:rPr>
              <a:t>гранатою.Згар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. </a:t>
            </a:r>
            <a:r>
              <a:rPr lang="ru-RU" b="1" dirty="0" smtClean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Йому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пробили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артерію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. Сашка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госпіталізували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,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але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в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лікарні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він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помер.</a:t>
            </a:r>
          </a:p>
        </p:txBody>
      </p:sp>
      <p:pic>
        <p:nvPicPr>
          <p:cNvPr id="2050" name="Picture 2" descr="C:\Users\User\Desktop\b1b8dee-kapino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983887"/>
            <a:ext cx="4857784" cy="36598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Блок-схема: объединение 5">
            <a:hlinkClick r:id="rId3" action="ppaction://hlinksldjump"/>
          </p:cNvPr>
          <p:cNvSpPr/>
          <p:nvPr/>
        </p:nvSpPr>
        <p:spPr>
          <a:xfrm rot="16200000">
            <a:off x="8179619" y="464323"/>
            <a:ext cx="642942" cy="571504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объединение 6">
            <a:hlinkClick r:id="rId4" action="ppaction://hlinksldjump"/>
          </p:cNvPr>
          <p:cNvSpPr/>
          <p:nvPr/>
        </p:nvSpPr>
        <p:spPr>
          <a:xfrm rot="5400000">
            <a:off x="392877" y="392885"/>
            <a:ext cx="642942" cy="571504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иагональная полоса 7"/>
          <p:cNvSpPr/>
          <p:nvPr/>
        </p:nvSpPr>
        <p:spPr>
          <a:xfrm rot="10800000">
            <a:off x="5715008" y="5286388"/>
            <a:ext cx="1285884" cy="1357298"/>
          </a:xfrm>
          <a:prstGeom prst="diagStrip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3174" y="0"/>
            <a:ext cx="8229600" cy="1252728"/>
          </a:xfrm>
        </p:spPr>
        <p:txBody>
          <a:bodyPr/>
          <a:lstStyle/>
          <a:p>
            <a:r>
              <a:rPr lang="ru-RU" dirty="0" err="1" smtClean="0">
                <a:solidFill>
                  <a:schemeClr val="bg1"/>
                </a:solidFill>
                <a:latin typeface="Book Antiqua" pitchFamily="18" charset="0"/>
              </a:rPr>
              <a:t>Зайко</a:t>
            </a:r>
            <a:r>
              <a:rPr lang="ru-RU" dirty="0" smtClean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Book Antiqua" pitchFamily="18" charset="0"/>
              </a:rPr>
              <a:t>Яків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86380" y="1714488"/>
            <a:ext cx="35719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Book Antiqua" pitchFamily="18" charset="0"/>
              </a:rPr>
              <a:t>73 </a:t>
            </a:r>
            <a:r>
              <a:rPr lang="ru-RU" sz="2000" b="1" dirty="0">
                <a:solidFill>
                  <a:schemeClr val="bg1"/>
                </a:solidFill>
                <a:latin typeface="Book Antiqua" pitchFamily="18" charset="0"/>
              </a:rPr>
              <a:t>роки, Житомир. </a:t>
            </a:r>
            <a:r>
              <a:rPr lang="ru-RU" sz="2000" b="1" dirty="0" err="1">
                <a:solidFill>
                  <a:schemeClr val="bg1"/>
                </a:solidFill>
                <a:latin typeface="Book Antiqua" pitchFamily="18" charset="0"/>
              </a:rPr>
              <a:t>Народний</a:t>
            </a:r>
            <a:r>
              <a:rPr lang="ru-RU" sz="2000" b="1" dirty="0">
                <a:solidFill>
                  <a:schemeClr val="bg1"/>
                </a:solidFill>
                <a:latin typeface="Book Antiqua" pitchFamily="18" charset="0"/>
              </a:rPr>
              <a:t> депутат </a:t>
            </a:r>
            <a:r>
              <a:rPr lang="ru-RU" sz="2000" b="1" dirty="0" err="1">
                <a:solidFill>
                  <a:schemeClr val="bg1"/>
                </a:solidFill>
                <a:latin typeface="Book Antiqua" pitchFamily="18" charset="0"/>
              </a:rPr>
              <a:t>України</a:t>
            </a:r>
            <a:r>
              <a:rPr lang="ru-RU" sz="2000" b="1" dirty="0">
                <a:solidFill>
                  <a:schemeClr val="bg1"/>
                </a:solidFill>
                <a:latin typeface="Book Antiqua" pitchFamily="18" charset="0"/>
              </a:rPr>
              <a:t> 1 (12) </a:t>
            </a:r>
            <a:r>
              <a:rPr lang="ru-RU" sz="2000" b="1" dirty="0" err="1">
                <a:solidFill>
                  <a:schemeClr val="bg1"/>
                </a:solidFill>
                <a:latin typeface="Book Antiqua" pitchFamily="18" charset="0"/>
              </a:rPr>
              <a:t>скликання</a:t>
            </a:r>
            <a:r>
              <a:rPr lang="ru-RU" sz="2000" b="1" dirty="0">
                <a:solidFill>
                  <a:schemeClr val="bg1"/>
                </a:solidFill>
                <a:latin typeface="Book Antiqua" pitchFamily="18" charset="0"/>
              </a:rPr>
              <a:t>, </a:t>
            </a:r>
            <a:r>
              <a:rPr lang="ru-RU" sz="2000" b="1" dirty="0" err="1">
                <a:solidFill>
                  <a:schemeClr val="bg1"/>
                </a:solidFill>
                <a:latin typeface="Book Antiqua" pitchFamily="18" charset="0"/>
              </a:rPr>
              <a:t>головний</a:t>
            </a:r>
            <a:r>
              <a:rPr lang="ru-RU" sz="2000" b="1" dirty="0">
                <a:solidFill>
                  <a:schemeClr val="bg1"/>
                </a:solidFill>
                <a:latin typeface="Book Antiqua" pitchFamily="18" charset="0"/>
              </a:rPr>
              <a:t> редактор журналу "Голос </a:t>
            </a:r>
            <a:r>
              <a:rPr lang="ru-RU" sz="2000" b="1" dirty="0" err="1">
                <a:solidFill>
                  <a:schemeClr val="bg1"/>
                </a:solidFill>
                <a:latin typeface="Book Antiqua" pitchFamily="18" charset="0"/>
              </a:rPr>
              <a:t>громадянина</a:t>
            </a:r>
            <a:r>
              <a:rPr lang="ru-RU" sz="2000" b="1" dirty="0">
                <a:solidFill>
                  <a:schemeClr val="bg1"/>
                </a:solidFill>
                <a:latin typeface="Book Antiqua" pitchFamily="18" charset="0"/>
              </a:rPr>
              <a:t>". 18 лютого 2014 року помер </a:t>
            </a:r>
            <a:r>
              <a:rPr lang="ru-RU" sz="2000" b="1" dirty="0" err="1">
                <a:solidFill>
                  <a:schemeClr val="bg1"/>
                </a:solidFill>
                <a:latin typeface="Book Antiqua" pitchFamily="18" charset="0"/>
              </a:rPr>
              <a:t>від</a:t>
            </a:r>
            <a:r>
              <a:rPr lang="ru-RU" sz="2000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Book Antiqua" pitchFamily="18" charset="0"/>
              </a:rPr>
              <a:t>інфаркту</a:t>
            </a:r>
            <a:r>
              <a:rPr lang="ru-RU" sz="2000" b="1" dirty="0">
                <a:solidFill>
                  <a:schemeClr val="bg1"/>
                </a:solidFill>
                <a:latin typeface="Book Antiqua" pitchFamily="18" charset="0"/>
              </a:rPr>
              <a:t>, </a:t>
            </a:r>
            <a:r>
              <a:rPr lang="ru-RU" sz="2000" b="1" dirty="0" err="1">
                <a:solidFill>
                  <a:schemeClr val="bg1"/>
                </a:solidFill>
                <a:latin typeface="Book Antiqua" pitchFamily="18" charset="0"/>
              </a:rPr>
              <a:t>втікаючи</a:t>
            </a:r>
            <a:r>
              <a:rPr lang="ru-RU" sz="2000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Book Antiqua" pitchFamily="18" charset="0"/>
              </a:rPr>
              <a:t>від</a:t>
            </a:r>
            <a:r>
              <a:rPr lang="ru-RU" sz="2000" b="1" dirty="0">
                <a:solidFill>
                  <a:schemeClr val="bg1"/>
                </a:solidFill>
                <a:latin typeface="Book Antiqua" pitchFamily="18" charset="0"/>
              </a:rPr>
              <a:t> "Беркуту" на </a:t>
            </a:r>
            <a:r>
              <a:rPr lang="ru-RU" sz="2000" b="1" dirty="0" err="1">
                <a:solidFill>
                  <a:schemeClr val="bg1"/>
                </a:solidFill>
                <a:latin typeface="Book Antiqua" pitchFamily="18" charset="0"/>
              </a:rPr>
              <a:t>вул</a:t>
            </a:r>
            <a:r>
              <a:rPr lang="ru-RU" sz="2000" b="1" dirty="0">
                <a:solidFill>
                  <a:schemeClr val="bg1"/>
                </a:solidFill>
                <a:latin typeface="Book Antiqua" pitchFamily="18" charset="0"/>
              </a:rPr>
              <a:t>. </a:t>
            </a:r>
            <a:r>
              <a:rPr lang="ru-RU" sz="2000" b="1" dirty="0" err="1" smtClean="0">
                <a:solidFill>
                  <a:schemeClr val="bg1"/>
                </a:solidFill>
                <a:latin typeface="Book Antiqua" pitchFamily="18" charset="0"/>
              </a:rPr>
              <a:t>Інститутській</a:t>
            </a:r>
            <a:r>
              <a:rPr lang="ru-RU" sz="2000" b="1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  <a:endParaRPr lang="ru-RU" sz="20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pic>
        <p:nvPicPr>
          <p:cNvPr id="3074" name="Picture 2" descr="C:\Users\User\Desktop\147bd61-zaiko-jaki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14487"/>
            <a:ext cx="4357718" cy="4902747"/>
          </a:xfrm>
          <a:prstGeom prst="rect">
            <a:avLst/>
          </a:prstGeom>
          <a:noFill/>
        </p:spPr>
      </p:pic>
      <p:sp>
        <p:nvSpPr>
          <p:cNvPr id="5" name="Блок-схема: объединение 4">
            <a:hlinkClick r:id="rId3" action="ppaction://hlinksldjump"/>
          </p:cNvPr>
          <p:cNvSpPr/>
          <p:nvPr/>
        </p:nvSpPr>
        <p:spPr>
          <a:xfrm rot="16200000">
            <a:off x="8179619" y="464323"/>
            <a:ext cx="642942" cy="571504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объединение 5">
            <a:hlinkClick r:id="rId4" action="ppaction://hlinksldjump"/>
          </p:cNvPr>
          <p:cNvSpPr/>
          <p:nvPr/>
        </p:nvSpPr>
        <p:spPr>
          <a:xfrm rot="5400000">
            <a:off x="464315" y="464323"/>
            <a:ext cx="642942" cy="571504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иагональная полоса 6"/>
          <p:cNvSpPr/>
          <p:nvPr/>
        </p:nvSpPr>
        <p:spPr>
          <a:xfrm rot="10800000">
            <a:off x="3500430" y="5286388"/>
            <a:ext cx="1285884" cy="1357298"/>
          </a:xfrm>
          <a:prstGeom prst="diagStrip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3174" y="0"/>
            <a:ext cx="8229600" cy="1252728"/>
          </a:xfrm>
        </p:spPr>
        <p:txBody>
          <a:bodyPr/>
          <a:lstStyle/>
          <a:p>
            <a:r>
              <a:rPr lang="ru-RU" dirty="0" err="1" smtClean="0">
                <a:solidFill>
                  <a:schemeClr val="bg1"/>
                </a:solidFill>
                <a:latin typeface="Book Antiqua" pitchFamily="18" charset="0"/>
              </a:rPr>
              <a:t>Кіпіані</a:t>
            </a:r>
            <a:r>
              <a:rPr lang="ru-RU" dirty="0" smtClean="0">
                <a:solidFill>
                  <a:schemeClr val="bg1"/>
                </a:solidFill>
                <a:latin typeface="Book Antiqua" pitchFamily="18" charset="0"/>
              </a:rPr>
              <a:t> Давид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57818" y="2928934"/>
            <a:ext cx="31432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Кіпіані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Давид 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з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Грузії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.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Його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тіло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знайшли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поряд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з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барикадою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біля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ЦУМа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з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двома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кульовими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пораненнями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. Помер у "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швидкій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". У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загиблого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залишився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маленький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син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.</a:t>
            </a:r>
          </a:p>
        </p:txBody>
      </p:sp>
      <p:pic>
        <p:nvPicPr>
          <p:cNvPr id="4098" name="Picture 2" descr="C:\Users\User\Desktop\2dc2263-dato-kipian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714488"/>
            <a:ext cx="4357718" cy="48577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Блок-схема: объединение 6">
            <a:hlinkClick r:id="rId3" action="ppaction://hlinksldjump"/>
          </p:cNvPr>
          <p:cNvSpPr/>
          <p:nvPr/>
        </p:nvSpPr>
        <p:spPr>
          <a:xfrm rot="16200000">
            <a:off x="8179619" y="464323"/>
            <a:ext cx="642942" cy="571504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объединение 7">
            <a:hlinkClick r:id="rId4" action="ppaction://hlinksldjump"/>
          </p:cNvPr>
          <p:cNvSpPr/>
          <p:nvPr/>
        </p:nvSpPr>
        <p:spPr>
          <a:xfrm rot="5400000">
            <a:off x="321439" y="392885"/>
            <a:ext cx="642942" cy="571504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иагональная полоса 8"/>
          <p:cNvSpPr/>
          <p:nvPr/>
        </p:nvSpPr>
        <p:spPr>
          <a:xfrm rot="10800000">
            <a:off x="3714744" y="5214950"/>
            <a:ext cx="1285884" cy="1357298"/>
          </a:xfrm>
          <a:prstGeom prst="diagStrip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357166"/>
            <a:ext cx="6500858" cy="785818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chemeClr val="bg1"/>
                </a:solidFill>
                <a:latin typeface="Book Antiqua" pitchFamily="18" charset="0"/>
              </a:rPr>
              <a:t>Жизневський</a:t>
            </a:r>
            <a:r>
              <a:rPr lang="ru-RU" dirty="0" smtClean="0">
                <a:solidFill>
                  <a:schemeClr val="bg1"/>
                </a:solidFill>
                <a:latin typeface="Book Antiqua" pitchFamily="18" charset="0"/>
              </a:rPr>
              <a:t> Михайло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571612"/>
            <a:ext cx="892971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26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років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,  Родом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з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Білорусі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,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звідки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виїхав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через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політичні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проблеми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. В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Україні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був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бійцем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націоналістичної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організації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УНА-УНСО.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Останнім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часом жив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і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працював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у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Києві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та в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Білій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Церкві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. 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Був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задіяний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в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охороні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Євромайдану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.    22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січня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2014  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загинув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під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час штурму на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вулиці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Грушевського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.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Отримав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наскрізне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поранення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в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серце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мисливською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кулею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.</a:t>
            </a:r>
          </a:p>
        </p:txBody>
      </p:sp>
      <p:pic>
        <p:nvPicPr>
          <p:cNvPr id="5122" name="Picture 2" descr="C:\Users\User\Desktop\3839264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143248"/>
            <a:ext cx="4714908" cy="35408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Блок-схема: объединение 4">
            <a:hlinkClick r:id="rId3" action="ppaction://hlinksldjump"/>
          </p:cNvPr>
          <p:cNvSpPr/>
          <p:nvPr/>
        </p:nvSpPr>
        <p:spPr>
          <a:xfrm rot="16200000">
            <a:off x="8179619" y="464323"/>
            <a:ext cx="642942" cy="571504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объединение 5">
            <a:hlinkClick r:id="rId4" action="ppaction://hlinksldjump"/>
          </p:cNvPr>
          <p:cNvSpPr/>
          <p:nvPr/>
        </p:nvSpPr>
        <p:spPr>
          <a:xfrm rot="5400000">
            <a:off x="392877" y="464323"/>
            <a:ext cx="642942" cy="571504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иагональная полоса 6"/>
          <p:cNvSpPr/>
          <p:nvPr/>
        </p:nvSpPr>
        <p:spPr>
          <a:xfrm rot="10800000">
            <a:off x="5857884" y="5572140"/>
            <a:ext cx="1071570" cy="1071570"/>
          </a:xfrm>
          <a:prstGeom prst="diagStrip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0"/>
            <a:ext cx="8229600" cy="1252728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Book Antiqua" pitchFamily="18" charset="0"/>
              </a:rPr>
              <a:t>Войтович </a:t>
            </a:r>
            <a:r>
              <a:rPr lang="ru-RU" dirty="0" err="1" smtClean="0">
                <a:solidFill>
                  <a:schemeClr val="bg1"/>
                </a:solidFill>
                <a:latin typeface="Book Antiqua" pitchFamily="18" charset="0"/>
              </a:rPr>
              <a:t>Назар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857752" y="2714620"/>
            <a:ext cx="428624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Book Antiqua" pitchFamily="18" charset="0"/>
              </a:rPr>
              <a:t>17</a:t>
            </a:r>
            <a:r>
              <a:rPr lang="ru-RU" b="1" dirty="0" smtClean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років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.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Студент-третьокурсник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кооперативного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коледжу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в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Тернополі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. </a:t>
            </a:r>
            <a:r>
              <a:rPr lang="ru-RU" b="1" dirty="0" err="1">
                <a:solidFill>
                  <a:schemeClr val="bg1"/>
                </a:solidFill>
                <a:latin typeface="Book Antiqua" pitchFamily="18" charset="0"/>
              </a:rPr>
              <a:t>Загинув</a:t>
            </a:r>
            <a:r>
              <a:rPr lang="ru-RU" b="1" dirty="0">
                <a:solidFill>
                  <a:schemeClr val="bg1"/>
                </a:solidFill>
                <a:latin typeface="Book Antiqua" pitchFamily="18" charset="0"/>
              </a:rPr>
              <a:t> 20 лютого 2014 року.</a:t>
            </a:r>
          </a:p>
        </p:txBody>
      </p:sp>
      <p:pic>
        <p:nvPicPr>
          <p:cNvPr id="6146" name="Picture 2" descr="C:\Users\User\Desktop\580a8e2-voitovyc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87624"/>
            <a:ext cx="4143404" cy="50720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Блок-схема: объединение 5">
            <a:hlinkClick r:id="rId3" action="ppaction://hlinksldjump"/>
          </p:cNvPr>
          <p:cNvSpPr/>
          <p:nvPr/>
        </p:nvSpPr>
        <p:spPr>
          <a:xfrm rot="16200000">
            <a:off x="8179619" y="464323"/>
            <a:ext cx="642942" cy="571504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объединение 6">
            <a:hlinkClick r:id="rId4" action="ppaction://hlinksldjump"/>
          </p:cNvPr>
          <p:cNvSpPr/>
          <p:nvPr/>
        </p:nvSpPr>
        <p:spPr>
          <a:xfrm rot="5400000">
            <a:off x="250001" y="392885"/>
            <a:ext cx="642942" cy="571504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иагональная полоса 7"/>
          <p:cNvSpPr/>
          <p:nvPr/>
        </p:nvSpPr>
        <p:spPr>
          <a:xfrm>
            <a:off x="285720" y="1571612"/>
            <a:ext cx="1285884" cy="1357298"/>
          </a:xfrm>
          <a:prstGeom prst="diagStrip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0"/>
            <a:ext cx="8229600" cy="1252728"/>
          </a:xfrm>
        </p:spPr>
        <p:txBody>
          <a:bodyPr/>
          <a:lstStyle/>
          <a:p>
            <a:r>
              <a:rPr lang="ru-RU" sz="4800" dirty="0" err="1" smtClean="0">
                <a:solidFill>
                  <a:schemeClr val="bg1"/>
                </a:solidFill>
                <a:latin typeface="Book Antiqua" pitchFamily="18" charset="0"/>
              </a:rPr>
              <a:t>Голоднюк</a:t>
            </a:r>
            <a:r>
              <a:rPr lang="ru-RU" sz="4800" dirty="0" smtClean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sz="4800" dirty="0" err="1" smtClean="0">
                <a:solidFill>
                  <a:schemeClr val="bg1"/>
                </a:solidFill>
                <a:latin typeface="Book Antiqua" pitchFamily="18" charset="0"/>
              </a:rPr>
              <a:t>Устим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857752" y="2714620"/>
            <a:ext cx="428624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Book Antiqua" pitchFamily="18" charset="0"/>
              </a:rPr>
              <a:t>20 </a:t>
            </a:r>
            <a:r>
              <a:rPr lang="ru-RU" sz="2000" b="1" dirty="0" err="1">
                <a:solidFill>
                  <a:schemeClr val="bg1"/>
                </a:solidFill>
                <a:latin typeface="Book Antiqua" pitchFamily="18" charset="0"/>
              </a:rPr>
              <a:t>років</a:t>
            </a:r>
            <a:r>
              <a:rPr lang="ru-RU" sz="2000" b="1" dirty="0">
                <a:solidFill>
                  <a:schemeClr val="bg1"/>
                </a:solidFill>
                <a:latin typeface="Book Antiqua" pitchFamily="18" charset="0"/>
              </a:rPr>
              <a:t>, </a:t>
            </a:r>
            <a:r>
              <a:rPr lang="ru-RU" sz="2000" b="1" dirty="0" err="1">
                <a:solidFill>
                  <a:schemeClr val="bg1"/>
                </a:solidFill>
                <a:latin typeface="Book Antiqua" pitchFamily="18" charset="0"/>
              </a:rPr>
              <a:t>місто</a:t>
            </a:r>
            <a:r>
              <a:rPr lang="ru-RU" sz="2000" b="1" dirty="0">
                <a:solidFill>
                  <a:schemeClr val="bg1"/>
                </a:solidFill>
                <a:latin typeface="Book Antiqua" pitchFamily="18" charset="0"/>
              </a:rPr>
              <a:t> Збараж, </a:t>
            </a:r>
            <a:r>
              <a:rPr lang="ru-RU" sz="2000" b="1" dirty="0" err="1">
                <a:solidFill>
                  <a:schemeClr val="bg1"/>
                </a:solidFill>
                <a:latin typeface="Book Antiqua" pitchFamily="18" charset="0"/>
              </a:rPr>
              <a:t>Тернопільська</a:t>
            </a:r>
            <a:r>
              <a:rPr lang="ru-RU" sz="2000" b="1" dirty="0">
                <a:solidFill>
                  <a:schemeClr val="bg1"/>
                </a:solidFill>
                <a:latin typeface="Book Antiqua" pitchFamily="18" charset="0"/>
              </a:rPr>
              <a:t> область. Волонтер Демократичного Альянсу. Помер 20 лютого у </a:t>
            </a:r>
            <a:r>
              <a:rPr lang="ru-RU" sz="2000" b="1" dirty="0" err="1">
                <a:solidFill>
                  <a:schemeClr val="bg1"/>
                </a:solidFill>
                <a:latin typeface="Book Antiqua" pitchFamily="18" charset="0"/>
              </a:rPr>
              <a:t>готелі</a:t>
            </a:r>
            <a:r>
              <a:rPr lang="ru-RU" sz="2000" b="1" dirty="0">
                <a:solidFill>
                  <a:schemeClr val="bg1"/>
                </a:solidFill>
                <a:latin typeface="Book Antiqua" pitchFamily="18" charset="0"/>
              </a:rPr>
              <a:t> "</a:t>
            </a:r>
            <a:r>
              <a:rPr lang="ru-RU" sz="2000" b="1" dirty="0" err="1">
                <a:solidFill>
                  <a:schemeClr val="bg1"/>
                </a:solidFill>
                <a:latin typeface="Book Antiqua" pitchFamily="18" charset="0"/>
              </a:rPr>
              <a:t>Україна</a:t>
            </a:r>
            <a:r>
              <a:rPr lang="ru-RU" sz="2000" b="1" dirty="0">
                <a:solidFill>
                  <a:schemeClr val="bg1"/>
                </a:solidFill>
                <a:latin typeface="Book Antiqua" pitchFamily="18" charset="0"/>
              </a:rPr>
              <a:t>" </a:t>
            </a:r>
            <a:r>
              <a:rPr lang="ru-RU" sz="2000" b="1" dirty="0" err="1">
                <a:solidFill>
                  <a:schemeClr val="bg1"/>
                </a:solidFill>
                <a:latin typeface="Book Antiqua" pitchFamily="18" charset="0"/>
              </a:rPr>
              <a:t>внаслідок</a:t>
            </a:r>
            <a:r>
              <a:rPr lang="ru-RU" sz="2000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Book Antiqua" pitchFamily="18" charset="0"/>
              </a:rPr>
              <a:t>вогнепального</a:t>
            </a:r>
            <a:r>
              <a:rPr lang="ru-RU" sz="2000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Book Antiqua" pitchFamily="18" charset="0"/>
              </a:rPr>
              <a:t>поранення</a:t>
            </a:r>
            <a:r>
              <a:rPr lang="ru-RU" sz="2000" b="1" dirty="0">
                <a:solidFill>
                  <a:schemeClr val="bg1"/>
                </a:solidFill>
                <a:latin typeface="Book Antiqua" pitchFamily="18" charset="0"/>
              </a:rPr>
              <a:t> в голову.</a:t>
            </a:r>
            <a:endParaRPr lang="ru-RU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pic>
        <p:nvPicPr>
          <p:cNvPr id="7170" name="Picture 2" descr="C:\Users\User\Desktop\5d757d8-usty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643050"/>
            <a:ext cx="3429024" cy="5086385"/>
          </a:xfrm>
          <a:prstGeom prst="rect">
            <a:avLst/>
          </a:prstGeom>
          <a:noFill/>
        </p:spPr>
      </p:pic>
      <p:sp>
        <p:nvSpPr>
          <p:cNvPr id="6" name="Блок-схема: объединение 5">
            <a:hlinkClick r:id="rId3" action="ppaction://hlinksldjump"/>
          </p:cNvPr>
          <p:cNvSpPr/>
          <p:nvPr/>
        </p:nvSpPr>
        <p:spPr>
          <a:xfrm rot="16200000">
            <a:off x="8179619" y="464323"/>
            <a:ext cx="642942" cy="571504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объединение 6">
            <a:hlinkClick r:id="rId4" action="ppaction://hlinksldjump"/>
          </p:cNvPr>
          <p:cNvSpPr/>
          <p:nvPr/>
        </p:nvSpPr>
        <p:spPr>
          <a:xfrm rot="5400000">
            <a:off x="392877" y="392885"/>
            <a:ext cx="642942" cy="571504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иагональная полоса 7"/>
          <p:cNvSpPr/>
          <p:nvPr/>
        </p:nvSpPr>
        <p:spPr>
          <a:xfrm>
            <a:off x="642910" y="1785926"/>
            <a:ext cx="1285884" cy="1357298"/>
          </a:xfrm>
          <a:prstGeom prst="diagStrip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0"/>
            <a:ext cx="8229600" cy="1252728"/>
          </a:xfrm>
        </p:spPr>
        <p:txBody>
          <a:bodyPr/>
          <a:lstStyle/>
          <a:p>
            <a:r>
              <a:rPr lang="ru-RU" sz="4800" dirty="0" err="1" smtClean="0">
                <a:solidFill>
                  <a:schemeClr val="bg1"/>
                </a:solidFill>
                <a:latin typeface="Book Antiqua" pitchFamily="18" charset="0"/>
              </a:rPr>
              <a:t>Гурик</a:t>
            </a:r>
            <a:r>
              <a:rPr lang="ru-RU" sz="4800" dirty="0" smtClean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sz="4800" dirty="0" smtClean="0">
                <a:solidFill>
                  <a:schemeClr val="bg1"/>
                </a:solidFill>
                <a:latin typeface="Book Antiqua" pitchFamily="18" charset="0"/>
              </a:rPr>
              <a:t>Роман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857752" y="2714620"/>
            <a:ext cx="42862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Book Antiqua" pitchFamily="18" charset="0"/>
              </a:rPr>
              <a:t>19 </a:t>
            </a:r>
            <a:r>
              <a:rPr lang="ru-RU" sz="2000" b="1" dirty="0" err="1">
                <a:solidFill>
                  <a:schemeClr val="bg1"/>
                </a:solidFill>
                <a:latin typeface="Book Antiqua" pitchFamily="18" charset="0"/>
              </a:rPr>
              <a:t>років</a:t>
            </a:r>
            <a:r>
              <a:rPr lang="ru-RU" sz="2000" b="1" dirty="0">
                <a:solidFill>
                  <a:schemeClr val="bg1"/>
                </a:solidFill>
                <a:latin typeface="Book Antiqua" pitchFamily="18" charset="0"/>
              </a:rPr>
              <a:t>. Студент </a:t>
            </a:r>
            <a:r>
              <a:rPr lang="ru-RU" sz="2000" b="1" dirty="0" err="1">
                <a:solidFill>
                  <a:schemeClr val="bg1"/>
                </a:solidFill>
                <a:latin typeface="Book Antiqua" pitchFamily="18" charset="0"/>
              </a:rPr>
              <a:t>Прикарпатського</a:t>
            </a:r>
            <a:r>
              <a:rPr lang="ru-RU" sz="2000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Book Antiqua" pitchFamily="18" charset="0"/>
              </a:rPr>
              <a:t>університету</a:t>
            </a:r>
            <a:r>
              <a:rPr lang="ru-RU" sz="2000" b="1" dirty="0">
                <a:solidFill>
                  <a:schemeClr val="bg1"/>
                </a:solidFill>
                <a:latin typeface="Book Antiqua" pitchFamily="18" charset="0"/>
              </a:rPr>
              <a:t>, факультету </a:t>
            </a:r>
            <a:r>
              <a:rPr lang="ru-RU" sz="2000" b="1" dirty="0" err="1">
                <a:solidFill>
                  <a:schemeClr val="bg1"/>
                </a:solidFill>
                <a:latin typeface="Book Antiqua" pitchFamily="18" charset="0"/>
              </a:rPr>
              <a:t>психології</a:t>
            </a:r>
            <a:r>
              <a:rPr lang="ru-RU" sz="2000" b="1" dirty="0">
                <a:solidFill>
                  <a:schemeClr val="bg1"/>
                </a:solidFill>
                <a:latin typeface="Book Antiqua" pitchFamily="18" charset="0"/>
              </a:rPr>
              <a:t>. З </a:t>
            </a:r>
            <a:r>
              <a:rPr lang="ru-RU" sz="2000" b="1" dirty="0" err="1">
                <a:solidFill>
                  <a:schemeClr val="bg1"/>
                </a:solidFill>
                <a:latin typeface="Book Antiqua" pitchFamily="18" charset="0"/>
              </a:rPr>
              <a:t>Івано-Франківська</a:t>
            </a:r>
            <a:r>
              <a:rPr lang="ru-RU" sz="2000" b="1" dirty="0">
                <a:solidFill>
                  <a:schemeClr val="bg1"/>
                </a:solidFill>
                <a:latin typeface="Book Antiqua" pitchFamily="18" charset="0"/>
              </a:rPr>
              <a:t>. 19 лютого 2014 року Романа застрелив снайпер </a:t>
            </a:r>
            <a:r>
              <a:rPr lang="ru-RU" sz="2000" b="1" dirty="0" err="1">
                <a:solidFill>
                  <a:schemeClr val="bg1"/>
                </a:solidFill>
                <a:latin typeface="Book Antiqua" pitchFamily="18" charset="0"/>
              </a:rPr>
              <a:t>близько</a:t>
            </a:r>
            <a:r>
              <a:rPr lang="ru-RU" sz="2000" b="1" dirty="0">
                <a:solidFill>
                  <a:schemeClr val="bg1"/>
                </a:solidFill>
                <a:latin typeface="Book Antiqua" pitchFamily="18" charset="0"/>
              </a:rPr>
              <a:t> 12:15. </a:t>
            </a:r>
            <a:r>
              <a:rPr lang="ru-RU" sz="2000" b="1" dirty="0" err="1">
                <a:solidFill>
                  <a:schemeClr val="bg1"/>
                </a:solidFill>
                <a:latin typeface="Book Antiqua" pitchFamily="18" charset="0"/>
              </a:rPr>
              <a:t>Чітко</a:t>
            </a:r>
            <a:r>
              <a:rPr lang="ru-RU" sz="2000" b="1" dirty="0">
                <a:solidFill>
                  <a:schemeClr val="bg1"/>
                </a:solidFill>
                <a:latin typeface="Book Antiqua" pitchFamily="18" charset="0"/>
              </a:rPr>
              <a:t> у висок.</a:t>
            </a:r>
            <a:endParaRPr lang="ru-RU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pic>
        <p:nvPicPr>
          <p:cNvPr id="8194" name="Picture 2" descr="C:\Users\User\Desktop\1bdb0d8-roman-gury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77209"/>
            <a:ext cx="4143404" cy="5080791"/>
          </a:xfrm>
          <a:prstGeom prst="rect">
            <a:avLst/>
          </a:prstGeom>
          <a:noFill/>
        </p:spPr>
      </p:pic>
      <p:sp>
        <p:nvSpPr>
          <p:cNvPr id="6" name="Блок-схема: объединение 5">
            <a:hlinkClick r:id="rId3" action="ppaction://hlinksldjump"/>
          </p:cNvPr>
          <p:cNvSpPr/>
          <p:nvPr/>
        </p:nvSpPr>
        <p:spPr>
          <a:xfrm rot="16200000">
            <a:off x="8179619" y="464323"/>
            <a:ext cx="642942" cy="571504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Блок-схема: объединение 6">
            <a:hlinkClick r:id="rId4" action="ppaction://hlinksldjump"/>
          </p:cNvPr>
          <p:cNvSpPr/>
          <p:nvPr/>
        </p:nvSpPr>
        <p:spPr>
          <a:xfrm rot="5400000">
            <a:off x="337890" y="407416"/>
            <a:ext cx="642942" cy="571504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иагональная полоса 7"/>
          <p:cNvSpPr/>
          <p:nvPr/>
        </p:nvSpPr>
        <p:spPr>
          <a:xfrm rot="10800000">
            <a:off x="2857488" y="5143512"/>
            <a:ext cx="1285884" cy="1357298"/>
          </a:xfrm>
          <a:prstGeom prst="diagStrip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8" presetClass="entr" presetSubtype="0" ac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8" presetClass="entr" presetSubtype="0" ac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4" grpId="1"/>
      <p:bldP spid="6" grpId="1" animBg="1"/>
      <p:bldP spid="7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121</TotalTime>
  <Words>251</Words>
  <Application>Microsoft Office PowerPoint</Application>
  <PresentationFormat>Экран (4:3)</PresentationFormat>
  <Paragraphs>25</Paragraphs>
  <Slides>13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Модульная</vt:lpstr>
      <vt:lpstr>Небесна Сотня</vt:lpstr>
      <vt:lpstr>Нігоян Сергій</vt:lpstr>
      <vt:lpstr>Капінос Олександр</vt:lpstr>
      <vt:lpstr>Зайко Яків</vt:lpstr>
      <vt:lpstr>Кіпіані Давид</vt:lpstr>
      <vt:lpstr>Жизневський Михайло</vt:lpstr>
      <vt:lpstr>Войтович Назар</vt:lpstr>
      <vt:lpstr>Голоднюк Устим</vt:lpstr>
      <vt:lpstr>Гурик Роман</vt:lpstr>
      <vt:lpstr>Кемський Сергій</vt:lpstr>
      <vt:lpstr>Дворянець Антоніна</vt:lpstr>
      <vt:lpstr>Але герої не вмирають! Вони завше будуть в наших серцях.   Слава Україні!   Героям Слава!   Слава Небесній Сотні!  </vt:lpstr>
      <vt:lpstr>Слайд 13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Небесна Сотня</dc:title>
  <dc:creator>Пользователь</dc:creator>
  <cp:lastModifiedBy>Пользователь</cp:lastModifiedBy>
  <cp:revision>14</cp:revision>
  <dcterms:created xsi:type="dcterms:W3CDTF">2014-02-26T15:45:21Z</dcterms:created>
  <dcterms:modified xsi:type="dcterms:W3CDTF">2014-02-26T17:46:40Z</dcterms:modified>
</cp:coreProperties>
</file>