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9" name="Подзаголовок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Заголовок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ru-RU" smtClean="0"/>
              <a:t>Образец заголовка</a:t>
            </a:r>
            <a:endParaRPr kumimoji="0" lang="en-US"/>
          </a:p>
        </p:txBody>
      </p:sp>
      <p:cxnSp>
        <p:nvCxnSpPr>
          <p:cNvPr id="8" name="Прямая соединительная линия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Прямая соединительная линия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Овал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Дата 14"/>
          <p:cNvSpPr>
            <a:spLocks noGrp="1"/>
          </p:cNvSpPr>
          <p:nvPr>
            <p:ph type="dt" sz="half" idx="10"/>
          </p:nvPr>
        </p:nvSpPr>
        <p:spPr/>
        <p:txBody>
          <a:bodyPr/>
          <a:lstStyle/>
          <a:p>
            <a:fld id="{FD1F2EF1-4687-4085-B301-D90EFB11E8DE}" type="datetimeFigureOut">
              <a:rPr lang="uk-UA" smtClean="0"/>
              <a:t>09.05.2012</a:t>
            </a:fld>
            <a:endParaRPr lang="uk-UA"/>
          </a:p>
        </p:txBody>
      </p:sp>
      <p:sp>
        <p:nvSpPr>
          <p:cNvPr id="16" name="Номер слайда 15"/>
          <p:cNvSpPr>
            <a:spLocks noGrp="1"/>
          </p:cNvSpPr>
          <p:nvPr>
            <p:ph type="sldNum" sz="quarter" idx="11"/>
          </p:nvPr>
        </p:nvSpPr>
        <p:spPr/>
        <p:txBody>
          <a:bodyPr/>
          <a:lstStyle/>
          <a:p>
            <a:fld id="{415076D9-CDAD-43C7-9ABC-EA38C9439969}" type="slidenum">
              <a:rPr lang="uk-UA" smtClean="0"/>
              <a:t>‹#›</a:t>
            </a:fld>
            <a:endParaRPr lang="uk-UA"/>
          </a:p>
        </p:txBody>
      </p:sp>
      <p:sp>
        <p:nvSpPr>
          <p:cNvPr id="17" name="Нижний колонтитул 16"/>
          <p:cNvSpPr>
            <a:spLocks noGrp="1"/>
          </p:cNvSpPr>
          <p:nvPr>
            <p:ph type="ftr" sz="quarter" idx="12"/>
          </p:nvPr>
        </p:nvSpPr>
        <p:spPr/>
        <p:txBody>
          <a:bodyPr/>
          <a:lstStyle/>
          <a:p>
            <a:endParaRPr lang="uk-U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FD1F2EF1-4687-4085-B301-D90EFB11E8DE}" type="datetimeFigureOut">
              <a:rPr lang="uk-UA" smtClean="0"/>
              <a:t>09.05.2012</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415076D9-CDAD-43C7-9ABC-EA38C9439969}" type="slidenum">
              <a:rPr lang="uk-UA" smtClean="0"/>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FD1F2EF1-4687-4085-B301-D90EFB11E8DE}" type="datetimeFigureOut">
              <a:rPr lang="uk-UA" smtClean="0"/>
              <a:t>09.05.2012</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415076D9-CDAD-43C7-9ABC-EA38C9439969}" type="slidenum">
              <a:rPr lang="uk-UA" smtClean="0"/>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9" name="Содержимое 8"/>
          <p:cNvSpPr>
            <a:spLocks noGrp="1"/>
          </p:cNvSpPr>
          <p:nvPr>
            <p:ph idx="1"/>
          </p:nvPr>
        </p:nvSpPr>
        <p:spPr>
          <a:xfrm>
            <a:off x="457200" y="1524000"/>
            <a:ext cx="8229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4" name="Дата 13"/>
          <p:cNvSpPr>
            <a:spLocks noGrp="1"/>
          </p:cNvSpPr>
          <p:nvPr>
            <p:ph type="dt" sz="half" idx="14"/>
          </p:nvPr>
        </p:nvSpPr>
        <p:spPr/>
        <p:txBody>
          <a:bodyPr/>
          <a:lstStyle/>
          <a:p>
            <a:fld id="{FD1F2EF1-4687-4085-B301-D90EFB11E8DE}" type="datetimeFigureOut">
              <a:rPr lang="uk-UA" smtClean="0"/>
              <a:t>09.05.2012</a:t>
            </a:fld>
            <a:endParaRPr lang="uk-UA"/>
          </a:p>
        </p:txBody>
      </p:sp>
      <p:sp>
        <p:nvSpPr>
          <p:cNvPr id="15" name="Номер слайда 14"/>
          <p:cNvSpPr>
            <a:spLocks noGrp="1"/>
          </p:cNvSpPr>
          <p:nvPr>
            <p:ph type="sldNum" sz="quarter" idx="15"/>
          </p:nvPr>
        </p:nvSpPr>
        <p:spPr/>
        <p:txBody>
          <a:bodyPr/>
          <a:lstStyle>
            <a:lvl1pPr algn="ctr">
              <a:defRPr/>
            </a:lvl1pPr>
          </a:lstStyle>
          <a:p>
            <a:fld id="{415076D9-CDAD-43C7-9ABC-EA38C9439969}" type="slidenum">
              <a:rPr lang="uk-UA" smtClean="0"/>
              <a:t>‹#›</a:t>
            </a:fld>
            <a:endParaRPr lang="uk-UA"/>
          </a:p>
        </p:txBody>
      </p:sp>
      <p:sp>
        <p:nvSpPr>
          <p:cNvPr id="16" name="Нижний колонтитул 15"/>
          <p:cNvSpPr>
            <a:spLocks noGrp="1"/>
          </p:cNvSpPr>
          <p:nvPr>
            <p:ph type="ftr" sz="quarter" idx="16"/>
          </p:nvPr>
        </p:nvSpPr>
        <p:spPr/>
        <p:txBody>
          <a:bodyPr/>
          <a:lstStyle/>
          <a:p>
            <a:endParaRPr lang="uk-UA"/>
          </a:p>
        </p:txBody>
      </p:sp>
      <p:sp>
        <p:nvSpPr>
          <p:cNvPr id="17" name="Заголовок 16"/>
          <p:cNvSpPr>
            <a:spLocks noGrp="1"/>
          </p:cNvSpPr>
          <p:nvPr>
            <p:ph type="title"/>
          </p:nvPr>
        </p:nvSpPr>
        <p:spPr/>
        <p:txBody>
          <a:bodyPr rtlCol="0" anchor="b" anchorCtr="0"/>
          <a:lstStyle/>
          <a:p>
            <a:r>
              <a:rPr kumimoji="0" lang="ru-RU" smtClean="0"/>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4" name="Дата 3"/>
          <p:cNvSpPr>
            <a:spLocks noGrp="1"/>
          </p:cNvSpPr>
          <p:nvPr>
            <p:ph type="dt" sz="half" idx="10"/>
          </p:nvPr>
        </p:nvSpPr>
        <p:spPr/>
        <p:txBody>
          <a:bodyPr/>
          <a:lstStyle/>
          <a:p>
            <a:fld id="{FD1F2EF1-4687-4085-B301-D90EFB11E8DE}" type="datetimeFigureOut">
              <a:rPr lang="uk-UA" smtClean="0"/>
              <a:t>09.05.2012</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415076D9-CDAD-43C7-9ABC-EA38C9439969}" type="slidenum">
              <a:rPr lang="uk-UA" smtClean="0"/>
              <a:t>‹#›</a:t>
            </a:fld>
            <a:endParaRPr lang="uk-UA"/>
          </a:p>
        </p:txBody>
      </p:sp>
      <p:sp>
        <p:nvSpPr>
          <p:cNvPr id="2" name="Заголовок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cxnSp>
        <p:nvCxnSpPr>
          <p:cNvPr id="7" name="Прямая соединительная линия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Дата 4"/>
          <p:cNvSpPr>
            <a:spLocks noGrp="1"/>
          </p:cNvSpPr>
          <p:nvPr>
            <p:ph type="dt" sz="half" idx="10"/>
          </p:nvPr>
        </p:nvSpPr>
        <p:spPr/>
        <p:txBody>
          <a:bodyPr/>
          <a:lstStyle/>
          <a:p>
            <a:fld id="{FD1F2EF1-4687-4085-B301-D90EFB11E8DE}" type="datetimeFigureOut">
              <a:rPr lang="uk-UA" smtClean="0"/>
              <a:t>09.05.2012</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415076D9-CDAD-43C7-9ABC-EA38C9439969}" type="slidenum">
              <a:rPr lang="uk-UA" smtClean="0"/>
              <a:t>‹#›</a:t>
            </a:fld>
            <a:endParaRPr lang="uk-UA"/>
          </a:p>
        </p:txBody>
      </p:sp>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11" name="Содержимое 10"/>
          <p:cNvSpPr>
            <a:spLocks noGrp="1"/>
          </p:cNvSpPr>
          <p:nvPr>
            <p:ph sz="half" idx="1"/>
          </p:nvPr>
        </p:nvSpPr>
        <p:spPr>
          <a:xfrm>
            <a:off x="457200" y="1524000"/>
            <a:ext cx="4059936"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half" idx="2"/>
          </p:nvPr>
        </p:nvSpPr>
        <p:spPr>
          <a:xfrm>
            <a:off x="4648200" y="1524000"/>
            <a:ext cx="4059936"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9" name="Номер слайда 8"/>
          <p:cNvSpPr>
            <a:spLocks noGrp="1"/>
          </p:cNvSpPr>
          <p:nvPr>
            <p:ph type="sldNum" sz="quarter" idx="12"/>
          </p:nvPr>
        </p:nvSpPr>
        <p:spPr/>
        <p:txBody>
          <a:bodyPr/>
          <a:lstStyle/>
          <a:p>
            <a:fld id="{415076D9-CDAD-43C7-9ABC-EA38C9439969}" type="slidenum">
              <a:rPr lang="uk-UA" smtClean="0"/>
              <a:t>‹#›</a:t>
            </a:fld>
            <a:endParaRPr lang="uk-UA"/>
          </a:p>
        </p:txBody>
      </p:sp>
      <p:sp>
        <p:nvSpPr>
          <p:cNvPr id="8" name="Нижний колонтитул 7"/>
          <p:cNvSpPr>
            <a:spLocks noGrp="1"/>
          </p:cNvSpPr>
          <p:nvPr>
            <p:ph type="ftr" sz="quarter" idx="11"/>
          </p:nvPr>
        </p:nvSpPr>
        <p:spPr/>
        <p:txBody>
          <a:bodyPr/>
          <a:lstStyle/>
          <a:p>
            <a:endParaRPr lang="uk-UA"/>
          </a:p>
        </p:txBody>
      </p:sp>
      <p:sp>
        <p:nvSpPr>
          <p:cNvPr id="7" name="Дата 6"/>
          <p:cNvSpPr>
            <a:spLocks noGrp="1"/>
          </p:cNvSpPr>
          <p:nvPr>
            <p:ph type="dt" sz="half" idx="10"/>
          </p:nvPr>
        </p:nvSpPr>
        <p:spPr/>
        <p:txBody>
          <a:bodyPr/>
          <a:lstStyle/>
          <a:p>
            <a:fld id="{FD1F2EF1-4687-4085-B301-D90EFB11E8DE}" type="datetimeFigureOut">
              <a:rPr lang="uk-UA" smtClean="0"/>
              <a:t>09.05.2012</a:t>
            </a:fld>
            <a:endParaRPr lang="uk-UA"/>
          </a:p>
        </p:txBody>
      </p:sp>
      <p:sp>
        <p:nvSpPr>
          <p:cNvPr id="3" name="Текст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32" name="Содержимое 31"/>
          <p:cNvSpPr>
            <a:spLocks noGrp="1"/>
          </p:cNvSpPr>
          <p:nvPr>
            <p:ph sz="half" idx="2"/>
          </p:nvPr>
        </p:nvSpPr>
        <p:spPr>
          <a:xfrm>
            <a:off x="457200" y="2201896"/>
            <a:ext cx="4038600" cy="391363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34" name="Содержимое 33"/>
          <p:cNvSpPr>
            <a:spLocks noGrp="1"/>
          </p:cNvSpPr>
          <p:nvPr>
            <p:ph sz="quarter" idx="4"/>
          </p:nvPr>
        </p:nvSpPr>
        <p:spPr>
          <a:xfrm>
            <a:off x="4649788" y="2201896"/>
            <a:ext cx="4038600" cy="391363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 name="Заголовок 1"/>
          <p:cNvSpPr>
            <a:spLocks noGrp="1"/>
          </p:cNvSpPr>
          <p:nvPr>
            <p:ph type="title"/>
          </p:nvPr>
        </p:nvSpPr>
        <p:spPr>
          <a:xfrm>
            <a:off x="457200" y="155448"/>
            <a:ext cx="8229600" cy="1143000"/>
          </a:xfrm>
        </p:spPr>
        <p:txBody>
          <a:bodyPr anchor="b" anchorCtr="0"/>
          <a:lstStyle>
            <a:lvl1pPr>
              <a:defRPr/>
            </a:lvl1pPr>
          </a:lstStyle>
          <a:p>
            <a:r>
              <a:rPr kumimoji="0" lang="ru-RU" smtClean="0"/>
              <a:t>Образец заголовка</a:t>
            </a:r>
            <a:endParaRPr kumimoji="0" lang="en-US"/>
          </a:p>
        </p:txBody>
      </p:sp>
      <p:sp>
        <p:nvSpPr>
          <p:cNvPr id="12" name="Текст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cxnSp>
        <p:nvCxnSpPr>
          <p:cNvPr id="10" name="Прямая соединительная линия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Прямая соединительная линия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FD1F2EF1-4687-4085-B301-D90EFB11E8DE}" type="datetimeFigureOut">
              <a:rPr lang="uk-UA" smtClean="0"/>
              <a:t>09.05.2012</a:t>
            </a:fld>
            <a:endParaRPr lang="uk-UA"/>
          </a:p>
        </p:txBody>
      </p:sp>
      <p:sp>
        <p:nvSpPr>
          <p:cNvPr id="4" name="Нижний колонтитул 3"/>
          <p:cNvSpPr>
            <a:spLocks noGrp="1"/>
          </p:cNvSpPr>
          <p:nvPr>
            <p:ph type="ftr" sz="quarter" idx="11"/>
          </p:nvPr>
        </p:nvSpPr>
        <p:spPr/>
        <p:txBody>
          <a:bodyPr/>
          <a:lstStyle/>
          <a:p>
            <a:endParaRPr lang="uk-UA"/>
          </a:p>
        </p:txBody>
      </p:sp>
      <p:sp>
        <p:nvSpPr>
          <p:cNvPr id="5" name="Номер слайда 4"/>
          <p:cNvSpPr>
            <a:spLocks noGrp="1"/>
          </p:cNvSpPr>
          <p:nvPr>
            <p:ph type="sldNum" sz="quarter" idx="12"/>
          </p:nvPr>
        </p:nvSpPr>
        <p:spPr/>
        <p:txBody>
          <a:bodyPr/>
          <a:lstStyle/>
          <a:p>
            <a:fld id="{415076D9-CDAD-43C7-9ABC-EA38C9439969}" type="slidenum">
              <a:rPr lang="uk-UA" smtClean="0"/>
              <a:t>‹#›</a:t>
            </a:fld>
            <a:endParaRPr lang="uk-UA"/>
          </a:p>
        </p:txBody>
      </p:sp>
      <p:sp>
        <p:nvSpPr>
          <p:cNvPr id="2" name="Заголовок 1"/>
          <p:cNvSpPr>
            <a:spLocks noGrp="1"/>
          </p:cNvSpPr>
          <p:nvPr>
            <p:ph type="title"/>
          </p:nvPr>
        </p:nvSpPr>
        <p:spPr/>
        <p:txBody>
          <a:bodyPr/>
          <a:lstStyle/>
          <a:p>
            <a:r>
              <a:rPr kumimoji="0" lang="ru-RU" smtClean="0"/>
              <a:t>Образец заголовка</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FD1F2EF1-4687-4085-B301-D90EFB11E8DE}" type="datetimeFigureOut">
              <a:rPr lang="uk-UA" smtClean="0"/>
              <a:t>09.05.2012</a:t>
            </a:fld>
            <a:endParaRPr lang="uk-UA"/>
          </a:p>
        </p:txBody>
      </p:sp>
      <p:sp>
        <p:nvSpPr>
          <p:cNvPr id="3" name="Нижний колонтитул 2"/>
          <p:cNvSpPr>
            <a:spLocks noGrp="1"/>
          </p:cNvSpPr>
          <p:nvPr>
            <p:ph type="ftr" sz="quarter" idx="11"/>
          </p:nvPr>
        </p:nvSpPr>
        <p:spPr/>
        <p:txBody>
          <a:bodyPr/>
          <a:lstStyle/>
          <a:p>
            <a:endParaRPr lang="uk-UA"/>
          </a:p>
        </p:txBody>
      </p:sp>
      <p:sp>
        <p:nvSpPr>
          <p:cNvPr id="4" name="Номер слайда 3"/>
          <p:cNvSpPr>
            <a:spLocks noGrp="1"/>
          </p:cNvSpPr>
          <p:nvPr>
            <p:ph type="sldNum" sz="quarter" idx="12"/>
          </p:nvPr>
        </p:nvSpPr>
        <p:spPr/>
        <p:txBody>
          <a:bodyPr/>
          <a:lstStyle/>
          <a:p>
            <a:fld id="{415076D9-CDAD-43C7-9ABC-EA38C9439969}" type="slidenum">
              <a:rPr lang="uk-UA" smtClean="0"/>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9" name="Содержимое 28"/>
          <p:cNvSpPr>
            <a:spLocks noGrp="1"/>
          </p:cNvSpPr>
          <p:nvPr>
            <p:ph sz="quarter" idx="1"/>
          </p:nvPr>
        </p:nvSpPr>
        <p:spPr>
          <a:xfrm>
            <a:off x="457200" y="457200"/>
            <a:ext cx="6248400" cy="5715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3" name="Текст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31" name="Заголовок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ru-RU" smtClean="0"/>
              <a:t>Образец заголовка</a:t>
            </a:r>
            <a:endParaRPr kumimoji="0" lang="en-US"/>
          </a:p>
        </p:txBody>
      </p:sp>
      <p:sp>
        <p:nvSpPr>
          <p:cNvPr id="8" name="Дата 7"/>
          <p:cNvSpPr>
            <a:spLocks noGrp="1"/>
          </p:cNvSpPr>
          <p:nvPr>
            <p:ph type="dt" sz="half" idx="14"/>
          </p:nvPr>
        </p:nvSpPr>
        <p:spPr/>
        <p:txBody>
          <a:bodyPr/>
          <a:lstStyle/>
          <a:p>
            <a:fld id="{FD1F2EF1-4687-4085-B301-D90EFB11E8DE}" type="datetimeFigureOut">
              <a:rPr lang="uk-UA" smtClean="0"/>
              <a:t>09.05.2012</a:t>
            </a:fld>
            <a:endParaRPr lang="uk-UA"/>
          </a:p>
        </p:txBody>
      </p:sp>
      <p:sp>
        <p:nvSpPr>
          <p:cNvPr id="9" name="Номер слайда 8"/>
          <p:cNvSpPr>
            <a:spLocks noGrp="1"/>
          </p:cNvSpPr>
          <p:nvPr>
            <p:ph type="sldNum" sz="quarter" idx="15"/>
          </p:nvPr>
        </p:nvSpPr>
        <p:spPr/>
        <p:txBody>
          <a:bodyPr/>
          <a:lstStyle/>
          <a:p>
            <a:fld id="{415076D9-CDAD-43C7-9ABC-EA38C9439969}" type="slidenum">
              <a:rPr lang="uk-UA" smtClean="0"/>
              <a:t>‹#›</a:t>
            </a:fld>
            <a:endParaRPr lang="uk-UA"/>
          </a:p>
        </p:txBody>
      </p:sp>
      <p:sp>
        <p:nvSpPr>
          <p:cNvPr id="10" name="Нижний колонтитул 9"/>
          <p:cNvSpPr>
            <a:spLocks noGrp="1"/>
          </p:cNvSpPr>
          <p:nvPr>
            <p:ph type="ftr" sz="quarter" idx="16"/>
          </p:nvPr>
        </p:nvSpPr>
        <p:spPr/>
        <p:txBody>
          <a:bodyPr/>
          <a:lstStyle/>
          <a:p>
            <a:endParaRPr lang="uk-U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ru-RU" smtClean="0"/>
              <a:t>Вставка рисунка</a:t>
            </a:r>
            <a:endParaRPr kumimoji="0" lang="en-US"/>
          </a:p>
        </p:txBody>
      </p:sp>
      <p:sp>
        <p:nvSpPr>
          <p:cNvPr id="4" name="Текст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8" name="Дата 7"/>
          <p:cNvSpPr>
            <a:spLocks noGrp="1"/>
          </p:cNvSpPr>
          <p:nvPr>
            <p:ph type="dt" sz="half" idx="10"/>
          </p:nvPr>
        </p:nvSpPr>
        <p:spPr/>
        <p:txBody>
          <a:bodyPr/>
          <a:lstStyle/>
          <a:p>
            <a:fld id="{FD1F2EF1-4687-4085-B301-D90EFB11E8DE}" type="datetimeFigureOut">
              <a:rPr lang="uk-UA" smtClean="0"/>
              <a:t>09.05.2012</a:t>
            </a:fld>
            <a:endParaRPr lang="uk-UA"/>
          </a:p>
        </p:txBody>
      </p:sp>
      <p:sp>
        <p:nvSpPr>
          <p:cNvPr id="9" name="Номер слайда 8"/>
          <p:cNvSpPr>
            <a:spLocks noGrp="1"/>
          </p:cNvSpPr>
          <p:nvPr>
            <p:ph type="sldNum" sz="quarter" idx="11"/>
          </p:nvPr>
        </p:nvSpPr>
        <p:spPr/>
        <p:txBody>
          <a:bodyPr/>
          <a:lstStyle/>
          <a:p>
            <a:fld id="{415076D9-CDAD-43C7-9ABC-EA38C9439969}" type="slidenum">
              <a:rPr lang="uk-UA" smtClean="0"/>
              <a:t>‹#›</a:t>
            </a:fld>
            <a:endParaRPr lang="uk-UA"/>
          </a:p>
        </p:txBody>
      </p:sp>
      <p:sp>
        <p:nvSpPr>
          <p:cNvPr id="10" name="Нижний колонтитул 9"/>
          <p:cNvSpPr>
            <a:spLocks noGrp="1"/>
          </p:cNvSpPr>
          <p:nvPr>
            <p:ph type="ftr" sz="quarter" idx="12"/>
          </p:nvPr>
        </p:nvSpPr>
        <p:spPr/>
        <p:txBody>
          <a:bodyPr/>
          <a:lstStyle/>
          <a:p>
            <a:endParaRPr lang="uk-U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Текст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FD1F2EF1-4687-4085-B301-D90EFB11E8DE}" type="datetimeFigureOut">
              <a:rPr lang="uk-UA" smtClean="0"/>
              <a:t>09.05.2012</a:t>
            </a:fld>
            <a:endParaRPr lang="uk-UA"/>
          </a:p>
        </p:txBody>
      </p:sp>
      <p:sp>
        <p:nvSpPr>
          <p:cNvPr id="10" name="Нижний колонтитул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uk-UA"/>
          </a:p>
        </p:txBody>
      </p:sp>
      <p:sp>
        <p:nvSpPr>
          <p:cNvPr id="22" name="Номер слайда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415076D9-CDAD-43C7-9ABC-EA38C9439969}" type="slidenum">
              <a:rPr lang="uk-UA" smtClean="0"/>
              <a:t>‹#›</a:t>
            </a:fld>
            <a:endParaRPr lang="uk-UA"/>
          </a:p>
        </p:txBody>
      </p:sp>
      <p:sp>
        <p:nvSpPr>
          <p:cNvPr id="5" name="Заголовок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ru-RU" smtClean="0"/>
              <a:t>Образец заголовка</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57200" y="1071546"/>
            <a:ext cx="8305800" cy="2343386"/>
          </a:xfrm>
        </p:spPr>
        <p:txBody>
          <a:bodyPr>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r>
              <a:rPr lang="ru-RU" b="1" cap="all" spc="0"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Культура </a:t>
            </a:r>
            <a:r>
              <a:rPr lang="ru-RU" b="1" cap="all" spc="0" dirty="0" err="1"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України</a:t>
            </a:r>
            <a:r>
              <a:rPr lang="ru-RU" b="1" cap="all" spc="0"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 </a:t>
            </a:r>
            <a:r>
              <a:rPr lang="ru-RU" b="1" cap="all" spc="0" dirty="0" err="1"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наприкінці</a:t>
            </a:r>
            <a:r>
              <a:rPr lang="ru-RU" b="1" cap="all" spc="0"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 XVII — у XVIII ст.</a:t>
            </a:r>
            <a:endParaRPr lang="uk-UA" b="1" cap="all" spc="0"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685800" y="642918"/>
            <a:ext cx="3957638" cy="5500726"/>
          </a:xfrm>
        </p:spPr>
        <p:txBody>
          <a:bodyPr>
            <a:normAutofit fontScale="92500" lnSpcReduction="20000"/>
          </a:bodyPr>
          <a:lstStyle/>
          <a:p>
            <a:r>
              <a:rPr lang="ru-RU" dirty="0" smtClean="0"/>
              <a:t>  Прокопович Феофан (у миру </a:t>
            </a:r>
            <a:r>
              <a:rPr lang="ru-RU" dirty="0" err="1" smtClean="0"/>
              <a:t>Єлисей</a:t>
            </a:r>
            <a:r>
              <a:rPr lang="ru-RU" dirty="0" smtClean="0"/>
              <a:t>, </a:t>
            </a:r>
            <a:r>
              <a:rPr lang="ru-RU" dirty="0" err="1" smtClean="0"/>
              <a:t>Єлізар</a:t>
            </a:r>
            <a:r>
              <a:rPr lang="ru-RU" dirty="0" smtClean="0"/>
              <a:t>) (1681—1736) — </a:t>
            </a:r>
            <a:r>
              <a:rPr lang="ru-RU" dirty="0" err="1" smtClean="0"/>
              <a:t>письменник</a:t>
            </a:r>
            <a:r>
              <a:rPr lang="ru-RU" dirty="0" smtClean="0"/>
              <a:t>, учений, </a:t>
            </a:r>
            <a:r>
              <a:rPr lang="ru-RU" dirty="0" err="1" smtClean="0"/>
              <a:t>культурно-освітній</a:t>
            </a:r>
            <a:r>
              <a:rPr lang="ru-RU" dirty="0" smtClean="0"/>
              <a:t> </a:t>
            </a:r>
            <a:r>
              <a:rPr lang="ru-RU" dirty="0" err="1" smtClean="0"/>
              <a:t>діяч</a:t>
            </a:r>
            <a:r>
              <a:rPr lang="ru-RU" dirty="0" smtClean="0"/>
              <a:t>. </a:t>
            </a:r>
            <a:r>
              <a:rPr lang="ru-RU" dirty="0" err="1" smtClean="0"/>
              <a:t>Народився</a:t>
            </a:r>
            <a:r>
              <a:rPr lang="ru-RU" dirty="0" smtClean="0"/>
              <a:t> в </a:t>
            </a:r>
            <a:r>
              <a:rPr lang="ru-RU" dirty="0" err="1" smtClean="0"/>
              <a:t>Києві</a:t>
            </a:r>
            <a:r>
              <a:rPr lang="ru-RU" dirty="0" smtClean="0"/>
              <a:t> у </a:t>
            </a:r>
            <a:r>
              <a:rPr lang="ru-RU" dirty="0" err="1" smtClean="0"/>
              <a:t>небагатій</a:t>
            </a:r>
            <a:r>
              <a:rPr lang="ru-RU" dirty="0" smtClean="0"/>
              <a:t> </a:t>
            </a:r>
            <a:r>
              <a:rPr lang="ru-RU" dirty="0" err="1" smtClean="0"/>
              <a:t>родині</a:t>
            </a:r>
            <a:r>
              <a:rPr lang="ru-RU" dirty="0" smtClean="0"/>
              <a:t> </a:t>
            </a:r>
            <a:r>
              <a:rPr lang="ru-RU" dirty="0" err="1" smtClean="0"/>
              <a:t>крамаря</a:t>
            </a:r>
            <a:r>
              <a:rPr lang="ru-RU" dirty="0" smtClean="0"/>
              <a:t> </a:t>
            </a:r>
            <a:r>
              <a:rPr lang="ru-RU" dirty="0" err="1" smtClean="0"/>
              <a:t>Церейського</a:t>
            </a:r>
            <a:r>
              <a:rPr lang="ru-RU" dirty="0" smtClean="0"/>
              <a:t>. </a:t>
            </a:r>
            <a:r>
              <a:rPr lang="ru-RU" dirty="0" err="1" smtClean="0"/>
              <a:t>Навчався</a:t>
            </a:r>
            <a:r>
              <a:rPr lang="ru-RU" dirty="0" smtClean="0"/>
              <a:t> в </a:t>
            </a:r>
            <a:r>
              <a:rPr lang="ru-RU" dirty="0" err="1" smtClean="0"/>
              <a:t>Київському</a:t>
            </a:r>
            <a:r>
              <a:rPr lang="ru-RU" dirty="0" smtClean="0"/>
              <a:t> </a:t>
            </a:r>
            <a:r>
              <a:rPr lang="ru-RU" dirty="0" err="1" smtClean="0"/>
              <a:t>і</a:t>
            </a:r>
            <a:r>
              <a:rPr lang="ru-RU" dirty="0" smtClean="0"/>
              <a:t> </a:t>
            </a:r>
            <a:r>
              <a:rPr lang="ru-RU" dirty="0" err="1" smtClean="0"/>
              <a:t>Римському</a:t>
            </a:r>
            <a:r>
              <a:rPr lang="ru-RU" dirty="0" smtClean="0"/>
              <a:t> </a:t>
            </a:r>
            <a:r>
              <a:rPr lang="ru-RU" dirty="0" err="1" smtClean="0"/>
              <a:t>єзуїтських</a:t>
            </a:r>
            <a:r>
              <a:rPr lang="ru-RU" dirty="0" smtClean="0"/>
              <a:t> </a:t>
            </a:r>
            <a:r>
              <a:rPr lang="ru-RU" dirty="0" err="1" smtClean="0"/>
              <a:t>колегіумах</a:t>
            </a:r>
            <a:r>
              <a:rPr lang="ru-RU" dirty="0" smtClean="0"/>
              <a:t>. </a:t>
            </a:r>
            <a:r>
              <a:rPr lang="ru-RU" dirty="0" err="1" smtClean="0"/>
              <a:t>Закінчив</a:t>
            </a:r>
            <a:r>
              <a:rPr lang="ru-RU" dirty="0" smtClean="0"/>
              <a:t> </a:t>
            </a:r>
            <a:r>
              <a:rPr lang="ru-RU" dirty="0" err="1" smtClean="0"/>
              <a:t>Київську</a:t>
            </a:r>
            <a:r>
              <a:rPr lang="ru-RU" dirty="0" smtClean="0"/>
              <a:t> </a:t>
            </a:r>
            <a:r>
              <a:rPr lang="ru-RU" dirty="0" err="1" smtClean="0"/>
              <a:t>академію</a:t>
            </a:r>
            <a:r>
              <a:rPr lang="ru-RU" dirty="0" smtClean="0"/>
              <a:t>. У 1704 р. вступив до </a:t>
            </a:r>
            <a:r>
              <a:rPr lang="ru-RU" dirty="0" err="1" smtClean="0"/>
              <a:t>Київського</a:t>
            </a:r>
            <a:r>
              <a:rPr lang="ru-RU" dirty="0" smtClean="0"/>
              <a:t> братства, постригся в </a:t>
            </a:r>
            <a:r>
              <a:rPr lang="ru-RU" dirty="0" err="1" smtClean="0"/>
              <a:t>ченці</a:t>
            </a:r>
            <a:r>
              <a:rPr lang="ru-RU" dirty="0" smtClean="0"/>
              <a:t> </a:t>
            </a:r>
            <a:r>
              <a:rPr lang="ru-RU" dirty="0" err="1" smtClean="0"/>
              <a:t>і</a:t>
            </a:r>
            <a:r>
              <a:rPr lang="ru-RU" dirty="0" smtClean="0"/>
              <a:t> став </a:t>
            </a:r>
            <a:r>
              <a:rPr lang="ru-RU" dirty="0" err="1" smtClean="0"/>
              <a:t>професором</a:t>
            </a:r>
            <a:r>
              <a:rPr lang="ru-RU" dirty="0" smtClean="0"/>
              <a:t>, а </a:t>
            </a:r>
            <a:r>
              <a:rPr lang="ru-RU" dirty="0" err="1" smtClean="0"/>
              <a:t>згодом</a:t>
            </a:r>
            <a:r>
              <a:rPr lang="ru-RU" dirty="0" smtClean="0"/>
              <a:t> ректором </a:t>
            </a:r>
            <a:r>
              <a:rPr lang="ru-RU" dirty="0" err="1" smtClean="0"/>
              <a:t>Київської</a:t>
            </a:r>
            <a:r>
              <a:rPr lang="ru-RU" dirty="0" smtClean="0"/>
              <a:t> </a:t>
            </a:r>
            <a:r>
              <a:rPr lang="ru-RU" dirty="0" err="1" smtClean="0"/>
              <a:t>академії</a:t>
            </a:r>
            <a:r>
              <a:rPr lang="ru-RU" dirty="0" smtClean="0"/>
              <a:t>. В 1716 р. за наказом Петра І </a:t>
            </a:r>
            <a:r>
              <a:rPr lang="ru-RU" dirty="0" err="1" smtClean="0"/>
              <a:t>переїхав</a:t>
            </a:r>
            <a:r>
              <a:rPr lang="ru-RU" dirty="0" smtClean="0"/>
              <a:t> до Петербурга, де </a:t>
            </a:r>
            <a:r>
              <a:rPr lang="ru-RU" dirty="0" err="1" smtClean="0"/>
              <a:t>фактично</a:t>
            </a:r>
            <a:r>
              <a:rPr lang="ru-RU" dirty="0" smtClean="0"/>
              <a:t> став на </a:t>
            </a:r>
            <a:r>
              <a:rPr lang="ru-RU" dirty="0" err="1" smtClean="0"/>
              <a:t>чолі</a:t>
            </a:r>
            <a:r>
              <a:rPr lang="ru-RU" dirty="0" smtClean="0"/>
              <a:t> </a:t>
            </a:r>
            <a:r>
              <a:rPr lang="ru-RU" dirty="0" err="1" smtClean="0"/>
              <a:t>Російської</a:t>
            </a:r>
            <a:r>
              <a:rPr lang="ru-RU" dirty="0" smtClean="0"/>
              <a:t> </a:t>
            </a:r>
            <a:r>
              <a:rPr lang="ru-RU" dirty="0" err="1" smtClean="0"/>
              <a:t>православної</a:t>
            </a:r>
            <a:r>
              <a:rPr lang="ru-RU" dirty="0" smtClean="0"/>
              <a:t> церкви. </a:t>
            </a:r>
            <a:r>
              <a:rPr lang="ru-RU" dirty="0" err="1" smtClean="0"/>
              <a:t>Активний</a:t>
            </a:r>
            <a:r>
              <a:rPr lang="ru-RU" dirty="0" smtClean="0"/>
              <a:t> </a:t>
            </a:r>
            <a:r>
              <a:rPr lang="ru-RU" dirty="0" err="1" smtClean="0"/>
              <a:t>прихильник</a:t>
            </a:r>
            <a:r>
              <a:rPr lang="ru-RU" dirty="0" smtClean="0"/>
              <a:t> реформ Петра І, </a:t>
            </a:r>
            <a:r>
              <a:rPr lang="ru-RU" dirty="0" err="1" smtClean="0"/>
              <a:t>був</a:t>
            </a:r>
            <a:r>
              <a:rPr lang="ru-RU" dirty="0" smtClean="0"/>
              <a:t> </a:t>
            </a:r>
            <a:r>
              <a:rPr lang="ru-RU" dirty="0" err="1" smtClean="0"/>
              <a:t>його</a:t>
            </a:r>
            <a:r>
              <a:rPr lang="ru-RU" dirty="0" smtClean="0"/>
              <a:t> </a:t>
            </a:r>
            <a:r>
              <a:rPr lang="ru-RU" dirty="0" err="1" smtClean="0"/>
              <a:t>головним</a:t>
            </a:r>
            <a:r>
              <a:rPr lang="ru-RU" dirty="0" smtClean="0"/>
              <a:t> </a:t>
            </a:r>
            <a:r>
              <a:rPr lang="ru-RU" dirty="0" err="1" smtClean="0"/>
              <a:t>помічником</a:t>
            </a:r>
            <a:r>
              <a:rPr lang="ru-RU" dirty="0" smtClean="0"/>
              <a:t> у </a:t>
            </a:r>
            <a:r>
              <a:rPr lang="ru-RU" dirty="0" err="1" smtClean="0"/>
              <a:t>духовних</a:t>
            </a:r>
            <a:r>
              <a:rPr lang="ru-RU" dirty="0" smtClean="0"/>
              <a:t> справах.</a:t>
            </a:r>
            <a:endParaRPr lang="uk-UA" dirty="0"/>
          </a:p>
        </p:txBody>
      </p:sp>
      <p:pic>
        <p:nvPicPr>
          <p:cNvPr id="35842" name="Picture 2" descr="http://t3.gstatic.com/images?q=tbn:ANd9GcT6FSnZDq1zaPHzq5-eYVhvnuU1K3ZMRNuxv2gu5t9NqHGoh9BMHA"/>
          <p:cNvPicPr>
            <a:picLocks noChangeAspect="1" noChangeArrowheads="1"/>
          </p:cNvPicPr>
          <p:nvPr/>
        </p:nvPicPr>
        <p:blipFill>
          <a:blip r:embed="rId2"/>
          <a:srcRect/>
          <a:stretch>
            <a:fillRect/>
          </a:stretch>
        </p:blipFill>
        <p:spPr bwMode="auto">
          <a:xfrm>
            <a:off x="5272202" y="1142985"/>
            <a:ext cx="2443070" cy="3333774"/>
          </a:xfrm>
          <a:prstGeom prst="rect">
            <a:avLst/>
          </a:prstGeom>
          <a:ln>
            <a:noFill/>
          </a:ln>
          <a:effectLst>
            <a:softEdge rad="112500"/>
          </a:effec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685800" y="642918"/>
            <a:ext cx="7924800" cy="5572164"/>
          </a:xfrm>
        </p:spPr>
        <p:txBody>
          <a:bodyPr>
            <a:normAutofit fontScale="85000" lnSpcReduction="10000"/>
          </a:bodyPr>
          <a:lstStyle/>
          <a:p>
            <a:r>
              <a:rPr lang="uk-UA" dirty="0" smtClean="0"/>
              <a:t>Саме в Києво-Могилянській академії здобули освіту 21 із 23 ректорів Московської академії та 95 із 125 її професорів. Чимало випускників академії працювали вчителями у школах Росії, розповсюджуючи систему освіти та знання, орієнтовані на західні зразки.</a:t>
            </a:r>
            <a:br>
              <a:rPr lang="uk-UA" dirty="0" smtClean="0"/>
            </a:br>
            <a:r>
              <a:rPr lang="uk-UA" dirty="0" smtClean="0"/>
              <a:t>   Дещо іншою була ситуація в галузі освіти на Правобережжі та західноукраїнських землях. Хоча по селах працювали дяківські школи, все ж форсований наступ католицизму призвів до закриття багатьох братських шкіл та занепаду тих, що продовжували існувати, зокрема Львівської та Луцької. Офіційна влада підтримувала лише єзуїтські та уніатські школи, які стали засобами асиміляції Українського населення. Середня освіта майже цілком була підконтрольна єзуїтському ордену, під патронатом якого діяли Львівський, </a:t>
            </a:r>
            <a:r>
              <a:rPr lang="uk-UA" dirty="0" err="1" smtClean="0"/>
              <a:t>Кам´янецький</a:t>
            </a:r>
            <a:r>
              <a:rPr lang="uk-UA" dirty="0" smtClean="0"/>
              <a:t>, Перемишльський та інші колегіуми. Після ліквідації ордена наприкінці </a:t>
            </a:r>
            <a:r>
              <a:rPr lang="en-US" dirty="0" smtClean="0"/>
              <a:t>XVIII </a:t>
            </a:r>
            <a:r>
              <a:rPr lang="uk-UA" dirty="0" smtClean="0"/>
              <a:t>ст. у Речі Посполитій було проведено шкільну реформу. У цей час сфера освіти потрапила під вплив монахів-василіан, але навіть реорганізовані школи залишалися осередками полонізації українського народу. Важливим центром науки та культури у західноукраїнському регіоні був Львівський університет, заснований ще 1661 р. Проте діяльність цього навчального закладу суворо регламентувалася, а навчання велося латинською мовою, що перешкоджало піднесенню його ролі в розвитку української національної культури.</a:t>
            </a:r>
            <a:endParaRPr lang="uk-UA"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685800" y="714356"/>
            <a:ext cx="7924800" cy="5229244"/>
          </a:xfrm>
        </p:spPr>
        <p:txBody>
          <a:bodyPr>
            <a:normAutofit fontScale="85000" lnSpcReduction="20000"/>
          </a:bodyPr>
          <a:lstStyle/>
          <a:p>
            <a:r>
              <a:rPr lang="uk-UA" dirty="0" smtClean="0"/>
              <a:t> Однією з фундаментальних засад розвитку освіти, науки та культури в цілому було книгодрукування. Наприкінці </a:t>
            </a:r>
            <a:r>
              <a:rPr lang="en-US" dirty="0" smtClean="0"/>
              <a:t>XVII—XVIII </a:t>
            </a:r>
            <a:r>
              <a:rPr lang="uk-UA" dirty="0" smtClean="0"/>
              <a:t>ст. в українських землях діяло 13 друкарень у Києві, Чернігові, Львові, Луцьку, </a:t>
            </a:r>
            <a:r>
              <a:rPr lang="uk-UA" dirty="0" err="1" smtClean="0"/>
              <a:t>Кременці</a:t>
            </a:r>
            <a:r>
              <a:rPr lang="uk-UA" dirty="0" smtClean="0"/>
              <a:t>, Умані та ін. Провідну роль відігравала друкарня Києво-Печерської лаври, яка тільки 1760 р. надрукувала 2 тис. букварів. У західному регіоні найпотужнішою була львівська друкарня А. </a:t>
            </a:r>
            <a:r>
              <a:rPr lang="uk-UA" dirty="0" err="1" smtClean="0"/>
              <a:t>Піллера</a:t>
            </a:r>
            <a:r>
              <a:rPr lang="uk-UA" dirty="0" smtClean="0"/>
              <a:t>, яка до 1800 р. видала понад 250 книжок іноземними мовами, а 1776 р. видрукувала першу газету в Україні — «Львівську газету» французькою мовою. Значним зрушенням у видавничій справі стало запровадження «гражданського» шрифту (вперше це було здійснено в </a:t>
            </a:r>
            <a:r>
              <a:rPr lang="uk-UA" dirty="0" err="1" smtClean="0"/>
              <a:t>Єлисаветграді</a:t>
            </a:r>
            <a:r>
              <a:rPr lang="uk-UA" dirty="0" smtClean="0"/>
              <a:t> 1764 </a:t>
            </a:r>
            <a:r>
              <a:rPr lang="en-US" dirty="0" smtClean="0"/>
              <a:t>p.), </a:t>
            </a:r>
            <a:r>
              <a:rPr lang="uk-UA" dirty="0" smtClean="0"/>
              <a:t>після чого кирилицею друкувалися тільки церковні видання, а «</a:t>
            </a:r>
            <a:r>
              <a:rPr lang="uk-UA" dirty="0" err="1" smtClean="0"/>
              <a:t>гражданкою</a:t>
            </a:r>
            <a:r>
              <a:rPr lang="uk-UA" dirty="0" smtClean="0"/>
              <a:t>» — світські. Цей крок звільнив світську літературу з-під впливу церкви, а також сприяв розвитку народної літератури та мови.</a:t>
            </a:r>
            <a:br>
              <a:rPr lang="uk-UA" dirty="0" smtClean="0"/>
            </a:br>
            <a:r>
              <a:rPr lang="uk-UA" dirty="0" smtClean="0"/>
              <a:t>   Культурний процес в українських землях наприкінці </a:t>
            </a:r>
            <a:r>
              <a:rPr lang="en-US" dirty="0" smtClean="0"/>
              <a:t>XVII—XVIII </a:t>
            </a:r>
            <a:r>
              <a:rPr lang="uk-UA" dirty="0" smtClean="0"/>
              <a:t>ст. значною мірою ускладнювався мовною політикою російського та польського урядів. Спочатку в Польщі 1696 р. було видано закон, який виключав українську мову з адміністративного вжитку, зберігши її лише у церковній сфері. Незабаром у мовну політику вніс корективи і царський уряд. У 1720 р. заборонили книгодрукування українською мовою в Києво-Могилянській академії, а з другої половини </a:t>
            </a:r>
            <a:r>
              <a:rPr lang="en-US" dirty="0" smtClean="0"/>
              <a:t>XVIII </a:t>
            </a:r>
            <a:r>
              <a:rPr lang="uk-UA" dirty="0" smtClean="0"/>
              <a:t>ст. на Лівобережжі та Слобожанщині всі освітні заклади під тиском влади поступово перейшли на російську мову.</a:t>
            </a:r>
            <a:endParaRPr lang="uk-UA"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685800" y="642918"/>
            <a:ext cx="7924800" cy="5300682"/>
          </a:xfrm>
        </p:spPr>
        <p:txBody>
          <a:bodyPr>
            <a:normAutofit fontScale="85000" lnSpcReduction="10000"/>
          </a:bodyPr>
          <a:lstStyle/>
          <a:p>
            <a:r>
              <a:rPr lang="uk-UA" dirty="0" smtClean="0"/>
              <a:t> У </a:t>
            </a:r>
            <a:r>
              <a:rPr lang="en-US" dirty="0" smtClean="0"/>
              <a:t>XVIII </a:t>
            </a:r>
            <a:r>
              <a:rPr lang="uk-UA" dirty="0" smtClean="0"/>
              <a:t>ст. певні зрушення відбулися в науковій сфері. Предметом наукових студій українських вчених стали астрономія, математика, медицина, географія. Зокрема, І. Галятовський активно вивчав причинно-наслідкові </a:t>
            </a:r>
            <a:r>
              <a:rPr lang="uk-UA" dirty="0" err="1" smtClean="0"/>
              <a:t>зв´язки</a:t>
            </a:r>
            <a:r>
              <a:rPr lang="uk-UA" dirty="0" smtClean="0"/>
              <a:t> таких природних явищ, як сонячне і місячне затемнення, дощ, вітер, блискавка тощо. Є. </a:t>
            </a:r>
            <a:r>
              <a:rPr lang="uk-UA" dirty="0" err="1" smtClean="0"/>
              <a:t>Славинецький</a:t>
            </a:r>
            <a:r>
              <a:rPr lang="uk-UA" dirty="0" smtClean="0"/>
              <a:t> переклав та популяризував книгу </a:t>
            </a:r>
            <a:r>
              <a:rPr lang="uk-UA" dirty="0" err="1" smtClean="0"/>
              <a:t>Везалія</a:t>
            </a:r>
            <a:r>
              <a:rPr lang="uk-UA" dirty="0" smtClean="0"/>
              <a:t> «Космографія», присвячену проблемам астрономії. Наукові студії українських вчених досить часто мали прикладний характер. Так, Ф. Прокопович 1707—1708 </a:t>
            </a:r>
            <a:r>
              <a:rPr lang="en-US" dirty="0" smtClean="0"/>
              <a:t>pp. </a:t>
            </a:r>
            <a:r>
              <a:rPr lang="uk-UA" dirty="0" smtClean="0"/>
              <a:t>підготував для слухачів Київської академії курс з арифметики та геометрії і підручник «Скорочення змішаної математики». «Народи, які засвоїли геометрію, — зазначав вчений, — набагато перевищують інші народи у всіх науках і мистецтвах».</a:t>
            </a:r>
            <a:br>
              <a:rPr lang="uk-UA" dirty="0" smtClean="0"/>
            </a:br>
            <a:r>
              <a:rPr lang="uk-UA" dirty="0" smtClean="0"/>
              <a:t>   Інтенсивно розвивається в цей час медицина. Про порівняно високий рівень медичної науки в українських землях свідчить той факт, що багато лікарів-українців (І. </a:t>
            </a:r>
            <a:r>
              <a:rPr lang="uk-UA" dirty="0" err="1" smtClean="0"/>
              <a:t>Полетика</a:t>
            </a:r>
            <a:r>
              <a:rPr lang="uk-UA" dirty="0" smtClean="0"/>
              <a:t>, М. </a:t>
            </a:r>
            <a:r>
              <a:rPr lang="uk-UA" dirty="0" err="1" smtClean="0"/>
              <a:t>Кружень</a:t>
            </a:r>
            <a:r>
              <a:rPr lang="uk-UA" dirty="0" smtClean="0"/>
              <a:t>, П. </a:t>
            </a:r>
            <a:r>
              <a:rPr lang="uk-UA" dirty="0" err="1" smtClean="0"/>
              <a:t>Погорецький</a:t>
            </a:r>
            <a:r>
              <a:rPr lang="uk-UA" dirty="0" smtClean="0"/>
              <a:t>, Н. Максимович, І. </a:t>
            </a:r>
            <a:r>
              <a:rPr lang="uk-UA" dirty="0" err="1" smtClean="0"/>
              <a:t>Руцький</a:t>
            </a:r>
            <a:r>
              <a:rPr lang="uk-UA" dirty="0" smtClean="0"/>
              <a:t>, М. </a:t>
            </a:r>
            <a:r>
              <a:rPr lang="uk-UA" dirty="0" err="1" smtClean="0"/>
              <a:t>Тереховський</a:t>
            </a:r>
            <a:r>
              <a:rPr lang="uk-UA" dirty="0" smtClean="0"/>
              <a:t> та ін.) здобули вчений ступінь доктора медицини. Перша в Україні польова аптека </a:t>
            </a:r>
            <a:r>
              <a:rPr lang="uk-UA" dirty="0" err="1" smtClean="0"/>
              <a:t>з´явилася</a:t>
            </a:r>
            <a:r>
              <a:rPr lang="uk-UA" dirty="0" smtClean="0"/>
              <a:t> 1707 р. у м. Лубнах, а вже 1787 р. в </a:t>
            </a:r>
            <a:r>
              <a:rPr lang="uk-UA" dirty="0" err="1" smtClean="0"/>
              <a:t>Єлисаветграді</a:t>
            </a:r>
            <a:r>
              <a:rPr lang="uk-UA" dirty="0" smtClean="0"/>
              <a:t> відкривається перша медична школа. Українські вчені Є. Мухін та Д. Самойлович не лише описали епідемії чуми та холери, а й запровадили щеплення проти віспи та інші запобіжні заходи для боротьби з небезпечними захворюваннями.</a:t>
            </a:r>
            <a:endParaRPr lang="uk-UA"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685800" y="571480"/>
            <a:ext cx="7924800" cy="5372120"/>
          </a:xfrm>
        </p:spPr>
        <p:txBody>
          <a:bodyPr>
            <a:normAutofit fontScale="85000" lnSpcReduction="20000"/>
          </a:bodyPr>
          <a:lstStyle/>
          <a:p>
            <a:r>
              <a:rPr lang="uk-UA" dirty="0" smtClean="0"/>
              <a:t>Позитивні зрушення відбулися не лише у сфері природничих наук, а й у науках суспільних, що сприяло поступальному розвитку політичної культури. На межі </a:t>
            </a:r>
            <a:r>
              <a:rPr lang="en-US" dirty="0" smtClean="0"/>
              <a:t>XVII </a:t>
            </a:r>
            <a:r>
              <a:rPr lang="uk-UA" dirty="0" smtClean="0"/>
              <a:t>і </a:t>
            </a:r>
            <a:r>
              <a:rPr lang="en-US" dirty="0" smtClean="0"/>
              <a:t>XVIII </a:t>
            </a:r>
            <a:r>
              <a:rPr lang="uk-UA" dirty="0" smtClean="0"/>
              <a:t>ст. посилюється процес перетворення історичних знань в історичну науку. Суть цього процесу полягає у відмові від традиційного провіденціалізму (розуміння причин суспільних подій як вияву волі Бога) та пошуках при-чинно-наслідкових </a:t>
            </a:r>
            <a:r>
              <a:rPr lang="uk-UA" dirty="0" err="1" smtClean="0"/>
              <a:t>зв´язків</a:t>
            </a:r>
            <a:r>
              <a:rPr lang="uk-UA" dirty="0" smtClean="0"/>
              <a:t> історичних подій та явищ; критичному ставленні до джерел; виокремленні історії із сукупності гуманітарних знань; базуванні викладу історичних праць на принципах системності та послідовності. Найяскравішими серед історичних творів </a:t>
            </a:r>
            <a:r>
              <a:rPr lang="en-US" dirty="0" smtClean="0"/>
              <a:t>XVIII </a:t>
            </a:r>
            <a:r>
              <a:rPr lang="uk-UA" dirty="0" smtClean="0"/>
              <a:t>ст. були фундаментальні козацькі літописи — «Літопис Самовидця» (фахівці вважають найімовірнішим його автором Р. </a:t>
            </a:r>
            <a:r>
              <a:rPr lang="uk-UA" dirty="0" err="1" smtClean="0"/>
              <a:t>Ракушку-Романовського</a:t>
            </a:r>
            <a:r>
              <a:rPr lang="uk-UA" dirty="0" smtClean="0"/>
              <a:t>), літописи Г. </a:t>
            </a:r>
            <a:r>
              <a:rPr lang="uk-UA" dirty="0" err="1" smtClean="0"/>
              <a:t>Грабянки</a:t>
            </a:r>
            <a:r>
              <a:rPr lang="uk-UA" dirty="0" smtClean="0"/>
              <a:t> та С. Величка. Ці праці характеризуються новизною тематики та викладу, чималим обсягом, використанням багатьох джерел. Особливо значними були здобутки С. Величка. Він розширив поняття «український народ», до якого зараховував усі суспільні класи та верстви, тоді як його попередники обмежувалися тільки козацтвом; чіткіше, ніж у інших історичних творах, окреслив поняття «Україна» (</a:t>
            </a:r>
            <a:r>
              <a:rPr lang="uk-UA" dirty="0" err="1" smtClean="0"/>
              <a:t>Україна</a:t>
            </a:r>
            <a:r>
              <a:rPr lang="uk-UA" dirty="0" smtClean="0"/>
              <a:t> — це територія по обидва боки Дніпра); на Противагу багатьом історикам </a:t>
            </a:r>
            <a:r>
              <a:rPr lang="en-US" dirty="0" smtClean="0"/>
              <a:t>XVII—XVIII </a:t>
            </a:r>
            <a:r>
              <a:rPr lang="uk-UA" dirty="0" smtClean="0"/>
              <a:t>ст. висвітлив історію України не ізольовано, а у світовому історичному контексті.</a:t>
            </a:r>
            <a:br>
              <a:rPr lang="uk-UA" dirty="0" smtClean="0"/>
            </a:br>
            <a:r>
              <a:rPr lang="uk-UA" dirty="0" smtClean="0"/>
              <a:t>   Філософська традиція цього періоду була репрезентована плеядою українських вчених-мислителів — С. </a:t>
            </a:r>
            <a:r>
              <a:rPr lang="uk-UA" dirty="0" err="1" smtClean="0"/>
              <a:t>Яворський</a:t>
            </a:r>
            <a:r>
              <a:rPr lang="uk-UA" dirty="0" smtClean="0"/>
              <a:t>, Ф. Прокопович, І. Гізель, Г. </a:t>
            </a:r>
            <a:r>
              <a:rPr lang="uk-UA" dirty="0" err="1" smtClean="0"/>
              <a:t>Щербацький</a:t>
            </a:r>
            <a:r>
              <a:rPr lang="uk-UA" dirty="0" smtClean="0"/>
              <a:t> та ін. Серед них був і Г. Сковорода.</a:t>
            </a:r>
            <a:endParaRPr lang="uk-UA"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685800" y="428604"/>
            <a:ext cx="4243390" cy="6072230"/>
          </a:xfrm>
        </p:spPr>
        <p:txBody>
          <a:bodyPr>
            <a:normAutofit fontScale="85000" lnSpcReduction="20000"/>
          </a:bodyPr>
          <a:lstStyle/>
          <a:p>
            <a:r>
              <a:rPr lang="ru-RU" dirty="0" smtClean="0"/>
              <a:t>Сковорода </a:t>
            </a:r>
            <a:r>
              <a:rPr lang="ru-RU" dirty="0" err="1" smtClean="0"/>
              <a:t>Григорій</a:t>
            </a:r>
            <a:r>
              <a:rPr lang="ru-RU" dirty="0" smtClean="0"/>
              <a:t> Савич (1722—1794) — </a:t>
            </a:r>
            <a:r>
              <a:rPr lang="ru-RU" dirty="0" err="1" smtClean="0"/>
              <a:t>мислитель</a:t>
            </a:r>
            <a:r>
              <a:rPr lang="ru-RU" dirty="0" smtClean="0"/>
              <a:t>, </a:t>
            </a:r>
            <a:r>
              <a:rPr lang="ru-RU" dirty="0" err="1" smtClean="0"/>
              <a:t>прозаїк</a:t>
            </a:r>
            <a:r>
              <a:rPr lang="ru-RU" dirty="0" smtClean="0"/>
              <a:t>, поет. </a:t>
            </a:r>
            <a:r>
              <a:rPr lang="ru-RU" dirty="0" err="1" smtClean="0"/>
              <a:t>Народився</a:t>
            </a:r>
            <a:r>
              <a:rPr lang="ru-RU" dirty="0" smtClean="0"/>
              <a:t> в с. </a:t>
            </a:r>
            <a:r>
              <a:rPr lang="ru-RU" dirty="0" err="1" smtClean="0"/>
              <a:t>Чорнухи</a:t>
            </a:r>
            <a:r>
              <a:rPr lang="ru-RU" dirty="0" smtClean="0"/>
              <a:t> на </a:t>
            </a:r>
            <a:r>
              <a:rPr lang="ru-RU" dirty="0" err="1" smtClean="0"/>
              <a:t>Полтавщині</a:t>
            </a:r>
            <a:r>
              <a:rPr lang="ru-RU" dirty="0" smtClean="0"/>
              <a:t>. Походив </a:t>
            </a:r>
            <a:r>
              <a:rPr lang="ru-RU" dirty="0" err="1" smtClean="0"/>
              <a:t>із</a:t>
            </a:r>
            <a:r>
              <a:rPr lang="ru-RU" dirty="0" smtClean="0"/>
              <a:t> </a:t>
            </a:r>
            <a:r>
              <a:rPr lang="ru-RU" dirty="0" err="1" smtClean="0"/>
              <a:t>козацького</a:t>
            </a:r>
            <a:r>
              <a:rPr lang="ru-RU" dirty="0" smtClean="0"/>
              <a:t> роду. В1734—1753 </a:t>
            </a:r>
            <a:r>
              <a:rPr lang="ru-RU" dirty="0" err="1" smtClean="0"/>
              <a:t>pp</a:t>
            </a:r>
            <a:r>
              <a:rPr lang="ru-RU" dirty="0" smtClean="0"/>
              <a:t>. </a:t>
            </a:r>
            <a:r>
              <a:rPr lang="ru-RU" dirty="0" err="1" smtClean="0"/>
              <a:t>з</a:t>
            </a:r>
            <a:r>
              <a:rPr lang="ru-RU" dirty="0" smtClean="0"/>
              <a:t> </a:t>
            </a:r>
            <a:r>
              <a:rPr lang="ru-RU" dirty="0" err="1" smtClean="0"/>
              <a:t>перервами</a:t>
            </a:r>
            <a:r>
              <a:rPr lang="ru-RU" dirty="0" smtClean="0"/>
              <a:t> </a:t>
            </a:r>
            <a:r>
              <a:rPr lang="ru-RU" dirty="0" err="1" smtClean="0"/>
              <a:t>навчався</a:t>
            </a:r>
            <a:r>
              <a:rPr lang="ru-RU" dirty="0" smtClean="0"/>
              <a:t> в </a:t>
            </a:r>
            <a:r>
              <a:rPr lang="ru-RU" dirty="0" err="1" smtClean="0"/>
              <a:t>Києво-Могилянській</a:t>
            </a:r>
            <a:r>
              <a:rPr lang="ru-RU" dirty="0" smtClean="0"/>
              <a:t> </a:t>
            </a:r>
            <a:r>
              <a:rPr lang="ru-RU" dirty="0" err="1" smtClean="0"/>
              <a:t>академії</a:t>
            </a:r>
            <a:r>
              <a:rPr lang="ru-RU" dirty="0" smtClean="0"/>
              <a:t>. В 1741—1744 </a:t>
            </a:r>
            <a:r>
              <a:rPr lang="ru-RU" dirty="0" err="1" smtClean="0"/>
              <a:t>pp</a:t>
            </a:r>
            <a:r>
              <a:rPr lang="ru-RU" dirty="0" smtClean="0"/>
              <a:t>. </a:t>
            </a:r>
            <a:r>
              <a:rPr lang="ru-RU" dirty="0" err="1" smtClean="0"/>
              <a:t>був</a:t>
            </a:r>
            <a:r>
              <a:rPr lang="ru-RU" dirty="0" smtClean="0"/>
              <a:t> </a:t>
            </a:r>
            <a:r>
              <a:rPr lang="ru-RU" dirty="0" err="1" smtClean="0"/>
              <a:t>співаком</a:t>
            </a:r>
            <a:r>
              <a:rPr lang="ru-RU" dirty="0" smtClean="0"/>
              <a:t> </a:t>
            </a:r>
            <a:r>
              <a:rPr lang="ru-RU" dirty="0" err="1" smtClean="0"/>
              <a:t>придворної</a:t>
            </a:r>
            <a:r>
              <a:rPr lang="ru-RU" dirty="0" smtClean="0"/>
              <a:t> капели в </a:t>
            </a:r>
            <a:r>
              <a:rPr lang="ru-RU" dirty="0" err="1" smtClean="0"/>
              <a:t>Петербурзі</a:t>
            </a:r>
            <a:r>
              <a:rPr lang="ru-RU" dirty="0" smtClean="0"/>
              <a:t>. В 1745 р. </a:t>
            </a:r>
            <a:r>
              <a:rPr lang="ru-RU" dirty="0" err="1" smtClean="0"/>
              <a:t>з</a:t>
            </a:r>
            <a:r>
              <a:rPr lang="ru-RU" dirty="0" smtClean="0"/>
              <a:t> </a:t>
            </a:r>
            <a:r>
              <a:rPr lang="ru-RU" dirty="0" err="1" smtClean="0"/>
              <a:t>місією</a:t>
            </a:r>
            <a:r>
              <a:rPr lang="ru-RU" dirty="0" smtClean="0"/>
              <a:t> генерала </a:t>
            </a:r>
            <a:r>
              <a:rPr lang="ru-RU" dirty="0" err="1" smtClean="0"/>
              <a:t>Вишневського</a:t>
            </a:r>
            <a:r>
              <a:rPr lang="ru-RU" dirty="0" smtClean="0"/>
              <a:t> </a:t>
            </a:r>
            <a:r>
              <a:rPr lang="ru-RU" dirty="0" err="1" smtClean="0"/>
              <a:t>виїхав</a:t>
            </a:r>
            <a:r>
              <a:rPr lang="ru-RU" dirty="0" smtClean="0"/>
              <a:t> до </a:t>
            </a:r>
            <a:r>
              <a:rPr lang="ru-RU" dirty="0" err="1" smtClean="0"/>
              <a:t>Угорщини</a:t>
            </a:r>
            <a:r>
              <a:rPr lang="ru-RU" dirty="0" smtClean="0"/>
              <a:t> в м. Токай, де </a:t>
            </a:r>
            <a:r>
              <a:rPr lang="ru-RU" dirty="0" err="1" smtClean="0"/>
              <a:t>перебував</a:t>
            </a:r>
            <a:r>
              <a:rPr lang="ru-RU" dirty="0" smtClean="0"/>
              <a:t> до 1750 р. У1751 р. </a:t>
            </a:r>
            <a:r>
              <a:rPr lang="ru-RU" dirty="0" err="1" smtClean="0"/>
              <a:t>деякий</a:t>
            </a:r>
            <a:r>
              <a:rPr lang="ru-RU" dirty="0" smtClean="0"/>
              <a:t> час </a:t>
            </a:r>
            <a:r>
              <a:rPr lang="ru-RU" dirty="0" err="1" smtClean="0"/>
              <a:t>викладав</a:t>
            </a:r>
            <a:r>
              <a:rPr lang="ru-RU" dirty="0" smtClean="0"/>
              <a:t> </a:t>
            </a:r>
            <a:r>
              <a:rPr lang="ru-RU" dirty="0" err="1" smtClean="0"/>
              <a:t>поетику</a:t>
            </a:r>
            <a:r>
              <a:rPr lang="ru-RU" dirty="0" smtClean="0"/>
              <a:t> в </a:t>
            </a:r>
            <a:r>
              <a:rPr lang="ru-RU" dirty="0" err="1" smtClean="0"/>
              <a:t>Переяславській</a:t>
            </a:r>
            <a:r>
              <a:rPr lang="ru-RU" dirty="0" smtClean="0"/>
              <a:t> </a:t>
            </a:r>
            <a:r>
              <a:rPr lang="ru-RU" dirty="0" err="1" smtClean="0"/>
              <a:t>семінарії</a:t>
            </a:r>
            <a:r>
              <a:rPr lang="ru-RU" dirty="0" smtClean="0"/>
              <a:t>. У1753 р. </a:t>
            </a:r>
            <a:r>
              <a:rPr lang="ru-RU" dirty="0" err="1" smtClean="0"/>
              <a:t>працював</a:t>
            </a:r>
            <a:r>
              <a:rPr lang="ru-RU" dirty="0" smtClean="0"/>
              <a:t> учителем </a:t>
            </a:r>
            <a:r>
              <a:rPr lang="ru-RU" dirty="0" err="1" smtClean="0"/>
              <a:t>сина</a:t>
            </a:r>
            <a:r>
              <a:rPr lang="ru-RU" dirty="0" smtClean="0"/>
              <a:t> </a:t>
            </a:r>
            <a:r>
              <a:rPr lang="ru-RU" dirty="0" err="1" smtClean="0"/>
              <a:t>багатого</a:t>
            </a:r>
            <a:r>
              <a:rPr lang="ru-RU" dirty="0" smtClean="0"/>
              <a:t> </a:t>
            </a:r>
            <a:r>
              <a:rPr lang="ru-RU" dirty="0" err="1" smtClean="0"/>
              <a:t>поміщика</a:t>
            </a:r>
            <a:r>
              <a:rPr lang="ru-RU" dirty="0" smtClean="0"/>
              <a:t>, а </a:t>
            </a:r>
            <a:r>
              <a:rPr lang="ru-RU" dirty="0" err="1" smtClean="0"/>
              <a:t>потім</a:t>
            </a:r>
            <a:r>
              <a:rPr lang="ru-RU" dirty="0" smtClean="0"/>
              <a:t> </a:t>
            </a:r>
            <a:r>
              <a:rPr lang="ru-RU" dirty="0" err="1" smtClean="0"/>
              <a:t>здійснив</a:t>
            </a:r>
            <a:r>
              <a:rPr lang="ru-RU" dirty="0" smtClean="0"/>
              <a:t> </a:t>
            </a:r>
            <a:r>
              <a:rPr lang="ru-RU" dirty="0" err="1" smtClean="0"/>
              <a:t>подорож</a:t>
            </a:r>
            <a:r>
              <a:rPr lang="ru-RU" dirty="0" smtClean="0"/>
              <a:t> до </a:t>
            </a:r>
            <a:r>
              <a:rPr lang="ru-RU" dirty="0" err="1" smtClean="0"/>
              <a:t>Москви</a:t>
            </a:r>
            <a:r>
              <a:rPr lang="ru-RU" dirty="0" smtClean="0"/>
              <a:t>. </a:t>
            </a:r>
            <a:r>
              <a:rPr lang="ru-RU" dirty="0" err="1" smtClean="0"/>
              <a:t>Майже</a:t>
            </a:r>
            <a:r>
              <a:rPr lang="ru-RU" dirty="0" smtClean="0"/>
              <a:t> </a:t>
            </a:r>
            <a:r>
              <a:rPr lang="ru-RU" dirty="0" err="1" smtClean="0"/>
              <a:t>рік</a:t>
            </a:r>
            <a:r>
              <a:rPr lang="ru-RU" dirty="0" smtClean="0"/>
              <a:t> </a:t>
            </a:r>
            <a:r>
              <a:rPr lang="ru-RU" dirty="0" err="1" smtClean="0"/>
              <a:t>провів</a:t>
            </a:r>
            <a:r>
              <a:rPr lang="ru-RU" dirty="0" smtClean="0"/>
              <a:t> у </a:t>
            </a:r>
            <a:r>
              <a:rPr lang="ru-RU" dirty="0" err="1" smtClean="0"/>
              <a:t>Троїце-Сергієвій</a:t>
            </a:r>
            <a:r>
              <a:rPr lang="ru-RU" dirty="0" smtClean="0"/>
              <a:t> </a:t>
            </a:r>
            <a:r>
              <a:rPr lang="ru-RU" dirty="0" err="1" smtClean="0"/>
              <a:t>лаврі</a:t>
            </a:r>
            <a:r>
              <a:rPr lang="ru-RU" dirty="0" smtClean="0"/>
              <a:t>, </a:t>
            </a:r>
            <a:r>
              <a:rPr lang="ru-RU" dirty="0" err="1" smtClean="0"/>
              <a:t>поповнюючи</a:t>
            </a:r>
            <a:r>
              <a:rPr lang="ru-RU" dirty="0" smtClean="0"/>
              <a:t> </a:t>
            </a:r>
            <a:r>
              <a:rPr lang="ru-RU" dirty="0" err="1" smtClean="0"/>
              <a:t>свої</a:t>
            </a:r>
            <a:r>
              <a:rPr lang="ru-RU" dirty="0" smtClean="0"/>
              <a:t> </a:t>
            </a:r>
            <a:r>
              <a:rPr lang="ru-RU" dirty="0" err="1" smtClean="0"/>
              <a:t>знання</a:t>
            </a:r>
            <a:r>
              <a:rPr lang="ru-RU" dirty="0" smtClean="0"/>
              <a:t> в </a:t>
            </a:r>
            <a:r>
              <a:rPr lang="ru-RU" dirty="0" err="1" smtClean="0"/>
              <a:t>Ті</a:t>
            </a:r>
            <a:r>
              <a:rPr lang="ru-RU" dirty="0" smtClean="0"/>
              <a:t> </a:t>
            </a:r>
            <a:r>
              <a:rPr lang="ru-RU" dirty="0" err="1" smtClean="0"/>
              <a:t>бібліотеці</a:t>
            </a:r>
            <a:r>
              <a:rPr lang="ru-RU" dirty="0" smtClean="0"/>
              <a:t>. </a:t>
            </a:r>
            <a:r>
              <a:rPr lang="ru-RU" dirty="0" err="1" smtClean="0"/>
              <a:t>Після</a:t>
            </a:r>
            <a:r>
              <a:rPr lang="ru-RU" dirty="0" smtClean="0"/>
              <a:t> </a:t>
            </a:r>
            <a:r>
              <a:rPr lang="ru-RU" dirty="0" err="1" smtClean="0"/>
              <a:t>повернення</a:t>
            </a:r>
            <a:r>
              <a:rPr lang="ru-RU" dirty="0" smtClean="0"/>
              <a:t> в </a:t>
            </a:r>
            <a:r>
              <a:rPr lang="ru-RU" dirty="0" err="1" smtClean="0"/>
              <a:t>Україну</a:t>
            </a:r>
            <a:r>
              <a:rPr lang="ru-RU" dirty="0" smtClean="0"/>
              <a:t> </a:t>
            </a:r>
            <a:r>
              <a:rPr lang="ru-RU" dirty="0" err="1" smtClean="0"/>
              <a:t>знову</a:t>
            </a:r>
            <a:r>
              <a:rPr lang="ru-RU" dirty="0" smtClean="0"/>
              <a:t> </a:t>
            </a:r>
            <a:r>
              <a:rPr lang="ru-RU" dirty="0" err="1" smtClean="0"/>
              <a:t>посідає</a:t>
            </a:r>
            <a:r>
              <a:rPr lang="ru-RU" dirty="0" smtClean="0"/>
              <a:t> </a:t>
            </a:r>
            <a:r>
              <a:rPr lang="ru-RU" dirty="0" err="1" smtClean="0"/>
              <a:t>місце</a:t>
            </a:r>
            <a:r>
              <a:rPr lang="ru-RU" dirty="0" smtClean="0"/>
              <a:t> </a:t>
            </a:r>
            <a:r>
              <a:rPr lang="ru-RU" dirty="0" err="1" smtClean="0"/>
              <a:t>домашнього</a:t>
            </a:r>
            <a:r>
              <a:rPr lang="ru-RU" dirty="0" smtClean="0"/>
              <a:t> </a:t>
            </a:r>
            <a:r>
              <a:rPr lang="ru-RU" dirty="0" err="1" smtClean="0"/>
              <a:t>вчителя</a:t>
            </a:r>
            <a:r>
              <a:rPr lang="ru-RU" dirty="0" smtClean="0"/>
              <a:t> до 1758 р. У 1759— 1768 </a:t>
            </a:r>
            <a:r>
              <a:rPr lang="ru-RU" dirty="0" err="1" smtClean="0"/>
              <a:t>pp</a:t>
            </a:r>
            <a:r>
              <a:rPr lang="ru-RU" dirty="0" smtClean="0"/>
              <a:t>. </a:t>
            </a:r>
            <a:r>
              <a:rPr lang="ru-RU" dirty="0" err="1" smtClean="0"/>
              <a:t>викладав</a:t>
            </a:r>
            <a:r>
              <a:rPr lang="ru-RU" dirty="0" smtClean="0"/>
              <a:t> у </a:t>
            </a:r>
            <a:r>
              <a:rPr lang="ru-RU" dirty="0" err="1" smtClean="0"/>
              <a:t>Харківському</a:t>
            </a:r>
            <a:r>
              <a:rPr lang="ru-RU" dirty="0" smtClean="0"/>
              <a:t> </a:t>
            </a:r>
            <a:r>
              <a:rPr lang="ru-RU" dirty="0" err="1" smtClean="0"/>
              <a:t>колегіумі</a:t>
            </a:r>
            <a:r>
              <a:rPr lang="ru-RU" dirty="0" smtClean="0"/>
              <a:t>. В 1768 р. </a:t>
            </a:r>
            <a:r>
              <a:rPr lang="ru-RU" dirty="0" err="1" smtClean="0"/>
              <a:t>був</a:t>
            </a:r>
            <a:r>
              <a:rPr lang="ru-RU" dirty="0" smtClean="0"/>
              <a:t> </a:t>
            </a:r>
            <a:r>
              <a:rPr lang="ru-RU" dirty="0" err="1" smtClean="0"/>
              <a:t>запрошений</a:t>
            </a:r>
            <a:r>
              <a:rPr lang="ru-RU" dirty="0" smtClean="0"/>
              <a:t> </a:t>
            </a:r>
            <a:r>
              <a:rPr lang="ru-RU" dirty="0" err="1" smtClean="0"/>
              <a:t>читати</a:t>
            </a:r>
            <a:r>
              <a:rPr lang="ru-RU" dirty="0" smtClean="0"/>
              <a:t> курс </a:t>
            </a:r>
            <a:r>
              <a:rPr lang="ru-RU" dirty="0" err="1" smtClean="0"/>
              <a:t>етики</a:t>
            </a:r>
            <a:r>
              <a:rPr lang="ru-RU" dirty="0" smtClean="0"/>
              <a:t> у </a:t>
            </a:r>
            <a:r>
              <a:rPr lang="ru-RU" dirty="0" err="1" smtClean="0"/>
              <a:t>додаткових</a:t>
            </a:r>
            <a:r>
              <a:rPr lang="ru-RU" dirty="0" smtClean="0"/>
              <a:t> </a:t>
            </a:r>
            <a:r>
              <a:rPr lang="ru-RU" dirty="0" err="1" smtClean="0"/>
              <a:t>класах</a:t>
            </a:r>
            <a:r>
              <a:rPr lang="ru-RU" dirty="0" smtClean="0"/>
              <a:t> при </a:t>
            </a:r>
            <a:r>
              <a:rPr lang="ru-RU" dirty="0" err="1" smtClean="0"/>
              <a:t>колегіумі</a:t>
            </a:r>
            <a:r>
              <a:rPr lang="ru-RU" dirty="0" smtClean="0"/>
              <a:t>. </a:t>
            </a:r>
            <a:r>
              <a:rPr lang="ru-RU" dirty="0" err="1" smtClean="0"/>
              <a:t>Останні</a:t>
            </a:r>
            <a:r>
              <a:rPr lang="ru-RU" dirty="0" smtClean="0"/>
              <a:t> </a:t>
            </a:r>
            <a:r>
              <a:rPr lang="ru-RU" dirty="0" err="1" smtClean="0"/>
              <a:t>більш</a:t>
            </a:r>
            <a:r>
              <a:rPr lang="ru-RU" dirty="0" smtClean="0"/>
              <a:t> </a:t>
            </a:r>
            <a:r>
              <a:rPr lang="ru-RU" dirty="0" err="1" smtClean="0"/>
              <a:t>ніж</a:t>
            </a:r>
            <a:r>
              <a:rPr lang="ru-RU" dirty="0" smtClean="0"/>
              <a:t> 25 </a:t>
            </a:r>
            <a:r>
              <a:rPr lang="ru-RU" dirty="0" err="1" smtClean="0"/>
              <a:t>років</a:t>
            </a:r>
            <a:r>
              <a:rPr lang="ru-RU" dirty="0" smtClean="0"/>
              <a:t> </a:t>
            </a:r>
            <a:r>
              <a:rPr lang="ru-RU" dirty="0" err="1" smtClean="0"/>
              <a:t>життя</a:t>
            </a:r>
            <a:r>
              <a:rPr lang="ru-RU" dirty="0" smtClean="0"/>
              <a:t> Сковорода </a:t>
            </a:r>
            <a:r>
              <a:rPr lang="ru-RU" dirty="0" err="1" smtClean="0"/>
              <a:t>мандрував</a:t>
            </a:r>
            <a:r>
              <a:rPr lang="ru-RU" dirty="0" smtClean="0"/>
              <a:t> </a:t>
            </a:r>
            <a:r>
              <a:rPr lang="ru-RU" dirty="0" err="1" smtClean="0"/>
              <a:t>Слобожанщиною</a:t>
            </a:r>
            <a:r>
              <a:rPr lang="ru-RU" dirty="0" smtClean="0"/>
              <a:t>.</a:t>
            </a:r>
            <a:endParaRPr lang="uk-UA" dirty="0"/>
          </a:p>
        </p:txBody>
      </p:sp>
      <p:pic>
        <p:nvPicPr>
          <p:cNvPr id="36866" name="Picture 2" descr="http://t3.gstatic.com/images?q=tbn:ANd9GcRs16Q9si6ipYWmTIYiBcfCsY0bpKN8UaNKsSnnFeAUCC-YAurr"/>
          <p:cNvPicPr>
            <a:picLocks noChangeAspect="1" noChangeArrowheads="1"/>
          </p:cNvPicPr>
          <p:nvPr/>
        </p:nvPicPr>
        <p:blipFill>
          <a:blip r:embed="rId2"/>
          <a:srcRect/>
          <a:stretch>
            <a:fillRect/>
          </a:stretch>
        </p:blipFill>
        <p:spPr bwMode="auto">
          <a:xfrm>
            <a:off x="5500694" y="1214422"/>
            <a:ext cx="2523348" cy="3643338"/>
          </a:xfrm>
          <a:prstGeom prst="rect">
            <a:avLst/>
          </a:prstGeom>
          <a:ln>
            <a:noFill/>
          </a:ln>
          <a:effectLst>
            <a:softEdge rad="112500"/>
          </a:effec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685800" y="642918"/>
            <a:ext cx="7924800" cy="5300682"/>
          </a:xfrm>
        </p:spPr>
        <p:txBody>
          <a:bodyPr>
            <a:normAutofit fontScale="85000" lnSpcReduction="10000"/>
          </a:bodyPr>
          <a:lstStyle/>
          <a:p>
            <a:r>
              <a:rPr lang="uk-UA" dirty="0" smtClean="0"/>
              <a:t>Піднесенню української літератури в цей час сприяв поступовий перехід від винятково релігійних ідеологічних засад до світських. У 1798 р. було видано поему І. Котляревського «Енеїда», що поклало початок новій добі в розвитку української літератури. Поема була першим твором нової української літератури, написаним народною мовою, її джерела — народний фольклор, просвітницькі ідеї та традиції української літератури.</a:t>
            </a:r>
            <a:br>
              <a:rPr lang="uk-UA" dirty="0" smtClean="0"/>
            </a:br>
            <a:r>
              <a:rPr lang="uk-UA" dirty="0" smtClean="0"/>
              <a:t>   Виразних національних рис набуває театр. У межах традиційної шкільної драми виникають невеличкі </a:t>
            </a:r>
            <a:r>
              <a:rPr lang="uk-UA" dirty="0" err="1" smtClean="0"/>
              <a:t>п´єси</a:t>
            </a:r>
            <a:r>
              <a:rPr lang="uk-UA" dirty="0" smtClean="0"/>
              <a:t> — інтермедії, які виконувалися між актами спектаклю і мали велику популярність. Суть інтермедії полягала в показі складних проблем суспільного життя (релігійних утисків, сваволі та зажерливості панів тощо) через збільшувальне скло сатири та гумору. Характерними ознаками цих </a:t>
            </a:r>
            <a:r>
              <a:rPr lang="uk-UA" dirty="0" err="1" smtClean="0"/>
              <a:t>п´єс</a:t>
            </a:r>
            <a:r>
              <a:rPr lang="uk-UA" dirty="0" smtClean="0"/>
              <a:t> були народна мова, насичена </a:t>
            </a:r>
            <a:r>
              <a:rPr lang="uk-UA" dirty="0" err="1" smtClean="0"/>
              <a:t>прислів´ями</a:t>
            </a:r>
            <a:r>
              <a:rPr lang="uk-UA" dirty="0" smtClean="0"/>
              <a:t> та приказками; динамічність сценічної дії; жвавий діалог акторів тощо. Поява інтермедій свідчила про розвиток українського театрального мистецтва в руслі європейської традиції, адже еквівалентом української інтермедії були того часу комедія </a:t>
            </a:r>
            <a:r>
              <a:rPr lang="uk-UA" dirty="0" err="1" smtClean="0"/>
              <a:t>дель</a:t>
            </a:r>
            <a:r>
              <a:rPr lang="uk-UA" dirty="0" smtClean="0"/>
              <a:t> </a:t>
            </a:r>
            <a:r>
              <a:rPr lang="uk-UA" dirty="0" err="1" smtClean="0"/>
              <a:t>арте</a:t>
            </a:r>
            <a:r>
              <a:rPr lang="uk-UA" dirty="0" smtClean="0"/>
              <a:t> в Італії, фарси — у Франції, інтерлюдії в Англії. Донині збереглося понад 40 інтермедій. Непересічне значення інтермедій полягає в тому, що вони вивели на сцену українську пісню та мову.</a:t>
            </a:r>
            <a:endParaRPr lang="uk-UA"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685800" y="500042"/>
            <a:ext cx="3171820" cy="5786478"/>
          </a:xfrm>
        </p:spPr>
        <p:txBody>
          <a:bodyPr>
            <a:normAutofit fontScale="92500" lnSpcReduction="20000"/>
          </a:bodyPr>
          <a:lstStyle/>
          <a:p>
            <a:r>
              <a:rPr lang="uk-UA" dirty="0" smtClean="0"/>
              <a:t>  Розвивається і вертепна драма — старовинний український народний ляльковий театр. Перша згадка про вертеп датується 1666 р. Як правило, вертепна драма поділялася на дві частини: релігійну, в основі якої лежав біблійний сюжет про народження Христа, та світську — трагічні або ж комічні сцени з народного побуту. У другій половині </a:t>
            </a:r>
            <a:r>
              <a:rPr lang="en-US" dirty="0" smtClean="0"/>
              <a:t>XVIII </a:t>
            </a:r>
            <a:r>
              <a:rPr lang="uk-UA" dirty="0" smtClean="0"/>
              <a:t>ст. в Україні зароджується професійний театр. У 1798 р. у Харкові виник перший театр з постійною трупою.</a:t>
            </a:r>
            <a:br>
              <a:rPr lang="uk-UA" dirty="0" smtClean="0"/>
            </a:br>
            <a:endParaRPr lang="uk-UA" dirty="0"/>
          </a:p>
        </p:txBody>
      </p:sp>
      <p:sp>
        <p:nvSpPr>
          <p:cNvPr id="41986" name="AutoShape 2" descr="data:image/jpeg;base64,/9j/4AAQSkZJRgABAQAAAQABAAD/2wCEAAkGBhMSEBUTExQWFRUWGCAYFxgXFxgaGRoYHBwYHB0cGBodGycgGB0jGhwYHy8gJScpLCwsHB4xNTAqNSYrLCkBCQoKDgwOGg8PGiwkHyUtLC8tKiwsLCwsLCosLCwsLCwsLCwsLCksLCwsLCwsLCwsLCwsLCwsLCwsLCwsLCwsLP/AABEIAMsA+AMBIgACEQEDEQH/xAAcAAACAgMBAQAAAAAAAAAAAAAFBgMEAQIHAAj/xAA9EAACAQIEBAQEAwcEAgMBAQABAhEDIQAEEjEFIkFRE2FxgQYykaFCsfAUI1JiwdHxB3KC4TNDFaKyw1P/xAAaAQADAQEBAQAAAAAAAAAAAAACAwQBAAUG/8QAMBEAAgICAgECBAUDBQEAAAAAAAECEQMhEjEEQVETImFxgZGhsfAFQtEycsHh8RT/2gAMAwEAAhEDEQA/AOH49jMY9GOOMRjOPRjMY44xj0YzGPRjjjGPYzGM6cccWcpkC4mYExtcny79PrixmcpqUASWHptE7/Xp74q5OqVNuv6kYLOGC7naP+v+sC2zQJVo6TB3G+NYxcqUCzEgTaSB5bnF9sqdCsAAF9Ab9RO/rjnKjqAenEuWeGkdj6bHFjOhDJklpk2sZ3vNjP1npjTJZYM0FgoMiT6Y29GFupQpiiryJJnR5RBJjoGBgYoOhY7g3jtHlH9sXtaCmnz7sJEQTINwbbHb741zdXSCFgFWI5RErPcbwdj2xiNBkY2alAB74lDAm4E+gj6YkqGPTGmFULjBXBnguTY1lZYGnmvb1jzj/OPcdyWmqdRueYi9ukX3/XbGcldHAcrbBJacZInq9YD2ppJ9pqp9BiLKIC1lJGxMifpED+nfF7PIadDLod28V29GYUv/AOJOOfsagY0BYsR5TP3FsQ9IE4mzC8imbmZ9oHbtiBTBxphLTpnfviQvjNMz5d/TzxqKczvjjiHc++Nq1MdNsb+ER0xkr7Xi+OOKunG2gxPQ4mNMWncn264iq7+XT0xpxqFtj2NlWx/XUY9jjjaMejG0YkoUdRiJtMTc2vHnF/bHHEOPaeuLefyYRhpJKMAyMdyp7+YMqfMHFjhWW1rVBEjwnYdtVNdc+oWfrgb1ZtboFqMZjElDLs50qCSTsBJ7bYIcWya0qWXH/semar32DsdAjvoUN6OO2Nb3R1AqMZjGQMWMjUUNzX7es/bHGE2WyEBXne9vX7bH7YnALTa225v5xv8A2xulUNPQR9/p+pxuxEC8GNpBud/KIj74Bs0p1KADAyZ7G+CP7SNGkgG1iXMg3vGwA7RtOLWU4L4quwN0G0Tc7RAvaSfr0OAuYogXYgQYI6+2MtS0btEOfqAxEW6/088QrWg2EjSVHuIn63xrV+3T0xFhiQJeEmjBH4ieo6DePePfFWpUB2UDbaemJq5/dU7X5r+UiP64rRjkceVb2xPQqXE4hTEmXoM7AKJJMeX16Y5nBnheYFKspJBU2JI26jfa8X7HGPiV9VUqAABBsACSRftO+/8ASIv8LotRaZBcrAMBtN45JkT0mD5YucXoVHUGqzPqm5adLD5lueUixi2+EWuVj1F8OImQQQR+vbB3iuTZ/CNhooU9u7g1p7C9TFWtwNjUULLBrAgSR5kDcDywX+JValmHgiAgAG9kimL9JCj798G5JtUAotJti9ncoxM2gRERcEm4H66Yho6QbXO19r2P9caV8wW7gdpJGMZdyDOGegsvuygcu09Rf/G4xHmKxtFu2MiewIPX1xHVpFcCjjPrIm/68sQ1aYmf+7x/fHqmYG39/wCuI6Tybnp+o9sEcb1eRQAZJF/Ly9f+sYDKSJkDqR+ZxqtEsYHW4uBb38sWW4Y2hYFzvBBAuQNj5Y60bRBVW5J2i3p0jGcW6lFEUSSQRI76vLtj2OswnyHCBWTkcGqP/WQQzD+Q7MfKx8ovixlcg1ICvSOsof3iEQyjz7iOouLMO4FvlnSCVZexIIHsf7YM5Dj7ag1XVrXasolvSoNqg9ebzOAlfoHGvUuvwcV6B8MrpZtdEWBVzZ6bdFUkDsA0fhvjHw1S10tFxFSojxG1ShUVZ85WoL7ajEYNUeGhdNWgVNGoR4qqCVE/MyAXBA3TqII2ABDhPCxTz0bpmFBsQQaiMCDOxDKSZG/MdjiWWWk0UrHdMRPhfLF2eJXUoUt/CGYEtPSApb/jiHMUzm61aqCEpqJltlUDTTQAbkgBQPInYE4caPCTR4aUQHxa9R0XvJapSG9xFNHk9nm8DAjO1xlUWnTGquZKxfS0lTVYRd4EU1/CBquSCTWS5OvshbhUVYG4hl6eXpmmRrrvBaZiikyF86rWnoot8xOkNg9l/hljIqlhUIkUkXXVnvUEgUl/3EN5XnGo4PQpk+NmlVh8qU1NUg9NbLyD0VmPphynFetinFlaioFMXuN4II74kyxCm0ib7nfvGIuKU0F1DHWPEBsFAJIICiSIII+axGNMpVMWY7RE9LyPQj88b2gegpXzYNOKaGJkkzciRJAIGmTa0zhfzBOozg6KqsgmAyKFUXuAInbp59/oPzeWBXUNx9/7YyOjWUFfodvyxl6JF9x0I/VvTGEpEgkAkDfEmXzLUzbruCJUjsQd8MBClKgq6JAeKcwwsC15PcXiPKcR+AAumFIkm4vPr/Y4kpsWfUBusX8u17i/fpiRmKEPYwZg3Hodp7WwuwirkihrITTtqAKySpBtHNce5PXHR63w9lKdB9MCoilnRGB0Ek6Q5lrwJgH7nHPOB1Ac1RLCFNZWbsBqBPsFk+k46nxLhiUjmU0gCqiDysHJH/1I/wCQwrN2h2KVISK1TU6gaiokT/DtHrH3mMX+MlmpQJaARAECOn4RJJDbk7eQwUyXwy7MTSpMijnkSywpYagessogfTFnL8Aq/s9RhScRUWwUyRLTpXcnUYPoPPCJZEnQ+MeWwP8ACGRWpXDo2kU4M+ZBBFxAMGe46b4C/F+dD17UhThBIJ1M0nxCWJ7ki3SIw7ZDLNk8wtBxBdDUEbalQBhYb2H064TPj3K6a1KqNnpwY/iTlI85BQ+jDDcbTn+Aiaai/uJrEzfEtNBpkmJMf1P9MZqrzafy38vXFh8qg0q7hTEmxPzX3BtaMV2TkuWSVBm8dDitm9QteIxbyyrFjqgkTt98bvTQ02qEsCsALAgk9z/TsMDZtAxcuQCT2kA9v8YwtXacbVa5LErYTvP3Ped8SCgKg5TzAXtAN+h6b9YwRhJw+kTUgAsyyI77jf64tZwCjomSwQESICzLcoO/zWOxBxX/AGvQwZQLC5P4jEG3rjbjgisR/CqL7rTRSPqMD2zfQq5ioWAYtqJuZMR5f1xjEJM7j6f2x7BmDXw/hufpU+XKVGptzXoOQQR3UBtuk4KZCrmBI/YatORzaQaaN/uSomhvc3wGpceQLzeK57yiD6AE/fBHhPFqtZtFCg7HqTmK2lfNipUKPU4lmpbtfz8x8avv+fkOmRopTACgJImI0xNyNEkRMmAwWZIUEzj2eCqEOtaRVmdWJkEJYwRJAlioABadYJhSTvwWvVpAh61EFSJ0a6oBJsC1R4BjYAEnzmMVeNVCrpUbU4Bd6RcKAFJDnUAAdPiEsNUAgkQJMwvc6LFqNgylm61MhiPEVSUUFbIahXewJBPRrx2lhjejmAVLXWrfxHqM2piTIUussqj5oSAYJ/FOJ3LZuo1Q/u9Wksi6TTCm8llckEITCaZneLza4twu4ITS0EkTY04MwACGUDqJ3PcjGuUegFfYg8TqagyftlEUjfRSUhT6qgJb/kScL1ZFHysG9AR+Yw05ivmaZ5qGXbqAaYBg+UqT29sBuKcTqsYamlIH8IpBfcFgW++PQx60iSeyOmniZeBpmkwOwBKOYJLbkB9Aj+fFUoyTBsbg7g/47Ys8DqgVgrfLUmmxPQNbV/xbS/8AxxuDVoOaboQZAKEXmCJW1j2I8txhv0FlSnmiSNRIHWN8G8nk6bRzEKenf/OAeay0XB1KevnvGMt4tNRIZQbiQRIPbyi/v54ySvo2LrsP1Kekwo5RtFjEdvU4X83T01CB39MX+G8aIZdQBIPX/vrgxmcvTzMSqo0fMIsB1J69r4Wm4PYdKS0D6RJKQR8oBnpZR73/AF314hljDbneLCYv9fb+2L2YyVUKitoFNNmXcg6jEeZJ37fXTNhkTULwLR7G57gxjFL2O41pgSuopDTILkc+/Lf5fXYnfoO+Hjgvxir5JhmKi+JRQqoP/kq8rCkB30szSe0E9zzx3JJJuTcnz64vcCRDmaQqNpTWCxPRQZPqbR6nDJxTWwIumfTrqtHLMmoDw6C7nrzTv6YrcM4/l6rBabAGVIVgULAyZUECQSDjmWd+IsqPEHiqdYAAVXI/FN/wiSPofLA7hvxPTJYaCPDFiASGA/juYOotYCNhjyvgSkrLFOMXVjn/AKl5lPDq1qTKXposMpBAJqKrTB/hBtjnHxXxilmqNNlMVWcF00wqDSF5Ts0wu24UTGLXEuI5erlKpUtTuqAsJ1FfFYQF+WZG/wD1hPy9YAX/AAmf198W+Pj4rfoIyyvoiXUzSvTr0A236YizDSxjbpi1UzcjQ1kG3cR/+vf7Y2y+SghzBUXFxf2JH0xVYkk4dS5b79BiznH5EVYIB1Eae56NMNaOnXFylw56qh+Vac6WcEcoAWTBIBgEdb4occqgVHC/h5ZmZAhReATaZtvhd2wqpA9snLqonnNutp8rnrglnsh4S6QDzASxHKYi9iZvNj3xHwbPaSimwk9BIkAG/mMOHxjRShQVl62AaDcXBA9T/WbRgZ5OM1H3Dhi5QcvYR6NQMQp3PKDF72AnreIkfTG3HSGzNYrcGo146ydvy9IxngbFs5RJ/wD9lY9vmBP2nGnGaRDjlZelxaREw34txfzGG/3C/QpurDfvt1x7Fjh+UWoTqbQBF4B3PWSOk9d4xjGuSXZlBThVNZ/8YqHzPKD/ADE8v/6wx1c+KaotRnqlx+7o0eWkRJUnWrSw1BhC2sSV6YS6dQAgsNSg3WSAfKRtPlhv4MrCmoBp6/mCqbopKiXi7nVpIBcbH+ZlRlXqNxt9IIDOLTpa3hdK6iqGFXXBCKACEnYkC9yREKxngnxLRASs2qaiPUZ2A1BaRAJPMSAahIFzIW5J35/xnPCrUXL0OZdQEgz4lQmAZjmEmAYEySABpVTHGSqUsyFPLRWnkkI66CGqt/yck+4wieFNU/UdHJT16DtkM1CHxYB5QQSYZdCqI84VjAjobHbXjGbZVUAeKCdWlWhmCiS1MiCKiypsVkR0MYC8O4yaNeulUkgsq6iYCTo5h76uXuRjb40pNUy4qUOUqddgNUDVYNE2DFo6+cCJvh1kV9Ma5XB16A/OLQc62DVcvo/dOkLWpuNINNiALxMAhdRgHSTIBcQy1JkBpZpaiG2ipNNx2DkWB7M0r/McXMvxbxqOqmyU6waXpMQKdc7alk8rmQCARMjpsHzapWGshlrgxURQYaALiflaxlRPXaL3Qi1/P5+hJKSBWay5QxeD3iftv0v13GDnEdNZUq1S0vTABH4aqkJUDdINqsb89sCaASChJTqCW2MHcBRYyAT5A3iMGeD5SpUpVaai9Iq6ggTNw4vYSkNJMfu1vviiX1FrekUcvk1FIFtUseWOYMoKtIuOzCdhBBEizF8S8IX9hptACoAKbamaY1ahJMXMmQIJiIEjFSnkTUqihQor4pYyVuIhbwdjvf5jAESYLTxf4MzP/wAfTpShZCXKxVkrJhVJp6WJ1DeN4xPknTjv1H44pqV+36nJCMWKGbZIIP8Ajtg1m/hcqyeJFHV8wOrUBMSFIG4vGrzmIww8V+CaWW4U1QsjV3dCpPK4QmyhCZBMyxuOnScOeSOvqKUHsX8nx/WNDj08vT6YuvTBpsBcwYH9T62HttthROL+RzxLjVJHQbX88ZLH6o2M/co1KZUkMIIsZxeyVIAhyAbzpi0ec+WDvEcitVQ5WHWLCPl8+/f3xRrUDTgNHMbbfc7Af941TtGSg4strn8sc1TCUWUGqphnDfjWxGke/qdsdE4JlFo8WzNFAAr0C0DuC0x7hccv4Fw5qubUFkQK4LM50qArDrEzAsIk46hl6qDjL5o16IoLRKk+ICSX1ABVFyQ1z2Ed8Lm6/I6KOdcUziplForSUeJUqNqJLEBGpCU2jUUYdbSPPC1QqwxP1/thn+J8qCVROZKYY+IsxDVatQ2IBkBl7RBwsVGGwED6nDYVQMuyxXo6ivc267QCPsftg4nE0FBUVFJHzKVMHYwbi3TeesjAShVBUA7j17yvp1GCi1hp3i03vcE9cDMKLqzOSyNFwdRqqSVIprDUzEk6iTMdJPyiTLYH8UpjxagWSpqHTO8AmJ+22JKnEWQWJGpSI2MNIM+UEgf9XaPg7ieRqladfK6qgkhtVR2qtBstMdevzR1GMbcd1ZqSlroGcB+EtS+K7AADWiETr0sJBEbR03IBO2HTNCv4AfRR0kEQKcEQslRaI07WuVIBxL8Z8LSjQomkXNOqVgAKXXVodRqJkgi2rcRBkYo1a58EKKY1hNAbURy6Sukibk77fwi4E4nlJypsbGNWkAuF8HpU1q1AnMLKS5LIQCTCxeRFz3EYT+IVS1RlDMyqxCamJgTA32sB22x0Hh9IU8rUokSVfUSYnbSZm42A/wCOEbP5ADNVULQqub+RNo8zIw/G7bEy6QRocFenTBB5+o6CYsDsDvcfkDj2KdbM1xTgnYAEk7Aj5TeCdvMYxg1FsHRSbBLIceqUoCHSt9cRqfVZiSRvpJUdBJ6kkw8XyqJWqLTYMgY6CDMrNvW0YpaYwTSktgptBDLVTls2rAgmm2pW7iJVh6iCPUYrtnm8MqD1JJ7sf0cbZga6SuN6f7tv9pkofbnX0VcRHLMBcQCARfvtttad/wDPJLtmjhxdAtasNRVWWRHQq1Xb3VB/ywy/D2ap1suhpVNGoaaqi+lgbEqTaSpYQQf3qiTGEDNcRdkDuAzEBSel2JJt1ke0jE/Asrm3LnL0yQFZWIAYco1Ec8jVFwRe/nibJh5Rqx0clSsj45wBKNdqANSQebUq6Y3V1YEDSQdio6icaZHLKah8VpETIJFRQCCSrGwJAgsQ1pgWtX4zmaj1qjVVCFjdEXQsiJGmbXEkdDa3SLhhViFdWqS66UUGSLyFaZHQaYMz0InD0nx2xTq9E2Yqs7f+BSIMEks2mTd3DASP4iBg7wPjdGgaa0kBeoVFQkatLajpFJ2KsBe9yL9bDAHiGTFGmaY+cvDttygCFiTHMCT56cUMo2mojTswbr0M47ipI62mdqzzrk1R1BjMDUjnSNNXmc03FiJJcqPMibYIcY4samT8WATTR+YbzqQiP4SZ+wxrxjRUydWmwgCq2jyJLpyz101NUbe2K2c0U8rTosqm4pEHohUq7Azc2UnzuLi/mypM9HFGU3SIKfxlQb9l8B1qM1ekoVgQwBZVPL+EBZO8EgXPygV/rPk4zavJIdGQKdtSaKogyOjgdZiML2V4KuS4jQbU3hJUp1OYAwFdSZNrgX22PnGHf/VnhrVQhUrCVNXOdIaKagqtuYnSv37YogoQpx6ZNPlJtNbOHVEg4nymVNSAEckmBpGqSdhHf3wSf4eYkmQF/CYLzJIEaATeJmB9YBZeA/DIy6mpUI1xveEW+xIuSN+oBjvNGTLGCsDFglklRtlfg3O06IL00I1DSwdGO21j2m3l6Ylq/BNXM1ET5jMFUZb+sm3X9RhpNYkIBYadKjUYCi537yT9thg7wjhypSHic5JBUCBpAYHmmSxO8EbAxvjyn5M+9I9V+LBRp2xZyH+mmYTlQIgI1f8AkcT0kgC1vMYjzXCKlNGKkVioJgGouoDqpb5geaCLWIx0jN1lp5IgVJPh6QQSWgSCZuevrgPw/NKwUnTyKqa9H4ANgN4E3InqbxAQ88nuxeLGqbrRyn/5Oo1Tw2osoYwJJ2Nrgi4APfE5+FcnoKmnVVp5anich7xb8+3rjrud4fQqI0iLSSRr0mSDCt8pAJN94FjGBfFPgQVaSjLuUIUDQ9wwu1yuxBZu47YevITqtAKMF/qV/dHG838ItSfUp10+v8Q9Y3Hn9QMVOI6KaEqomYB7eYG0+d8dMPwxVpsyCotSANW/KTJgRM26wPvgD8QfAr1KBqCFKjUALhuokRIt18wYxXj8lNrkwcni6uC/A5nUckyTJxNw7PtQrJVSz02Dr/uUgj7jE37MFqEMp0pOroTaLSLEmYsftjQ0VMmNIDfNciPIRJPX+2PQPNOs8Z4l4tGmCORGY0+s0uR1B/2kkT+jLmaQQin8utKibCZVqUAH/culZFgBa8BSynE2dMvT2XQEMiC3cz0kAC3QDucWM3mCaa6mZ4p6eZi1gQBv0jHnTTuj3vG8NSjzk0lX7r/sM5VFTMstW6OUBDAkqagLN0/iU/n1umfEGXZM2dIUOUDNqYQNJKwOk/u8Hc2g0hRZWeD7KL22/wDIcK/EBWquxruzsbFmJYnTYGSf6nc4bg9SX+oYVBpx36fiv8gh8yX1SCXYyGkiO4jYiO+0Y9g4OH0PBarrYEyv4dIaBCi+3UelyInGcVKS9Dy6YHFUMSTN8aqAXAE3MD3/AO8Q02xhmggjoZxpgR4DndFaA+jxFNOeg1CAT6NpnynGi5ZkJFTUOhF9x2J6j0Iv7HXhdAtX8OSASdUQDae4MXw152mjRqJki7AmSQL9tzDHb5jbC5S4yDStAoOjKocWAtaDfy3/ALwcMvwzk18N3+WToBUgHRMnSIJIaDqt8sjrhepU6WoAFjUIuASqx5ncmI3OG/8A084oKVSoCdDMvJLFV0hoNztPaRthOaTjG0Mxw5SSA3G/htKdYMryjAgrT0EAr/CdYmxHLAIBgE9aq5UUF/dAiraWsHpQREEGS5i9yFFoBnSb+KOIKc6fC5SLFyTAY2V53sDM+Q912pnFNYlW1XIA3JWbDYdAJsPTGY5ynBNhTgoSaNM7kWqc5uSbnSLmNyLSTEk9Tvc4EUsuCCoDM38OmIH8zE8v0jz7MNOqSYNjtEGe5sB+f3xBm3It8w6AHceQgx7jDYya0Kkl2dQ4xVOXVA92rVQ1ObDUBue2pmQHsALYCZzP+M5hWQKBGsrqkz/CTtpHX6YAZvijMaZeqapVAFLMxssMQJuBqIX73xfHElLBxtUQGQOoYh4m4Ny0diMSTju6Pof6dkwYmpSe/wBP2I+OVDmEIemAwMBgwh97QRy2kCSYLHpg/W+LstVyqUamXdKq84DspVlAKSHvJ2BGkHfCu/GFsS0A6TeNxY36WHbAjjvxatYJpRkZF0iNIGmQ0EgktfocdHHJ/LWv2E+Zl8e1LE9r9f8AwYs9kcs2ZT9nRSSqsT/CxJgECAT+LSex6jDE3Df7Cbi9iYsesR74S/gZdblza5J8oGnzi7Hzv9X1HAHMbLYkn8UWtF7n9TiXyLjJRvo3xqlFyrsp1aDMwVCQTGmbk3nad45vYnDPUeFEknuQpkwI6WmIHl9cUlywDiswIgcgaFJPygwTaEOxuSdjgvlgQpeALfMy3tfl7epFt/LEc3dL0GTlqygCxJVk0CAYYyTMgWGyzvBnbacbUsogfUKbM0xqApg6pkaGgL9TJ6k3wXyeUJA1fLclg+oXO3K2/Y+tsZHFE1iiQJ3hiFaBuyhomOoA+t4yMa6Jp5btJAKpx2pSfUVK0+4ZiCAIOoJIBmIa/T3opx4Of3dVjFiQraBJ2ktZ5I6mbEEYh+L8nSWoS1ZqKPJ106g06hJLtTAtEbie5icLvDvhisqljVaoI5AS19WzKRtvIO2HrHDjtnXtUhoyYD1mLgioxAZtQ0lY5TA7gR5wfOLQ4ey1GFONDj8QbVe1oAYAwf1fC5wjJ1fHqO1P94kAlSDJ3IIn5iT6H8j657libqkc/oDMjtvM+m+Map9jotyRzv4z4LZ2RQStxqEyBuRsCR5jobDHP60m5M46zxuSBIMHlnc7H63H545XWrGdLgNpJE9fqN795x7HiTbjTPL8yCjO0HMl8QICp0keGsWPYR/X64vZurXGXFfQfC2DWvJEX3Pp54VqbCIWZPQ3+h6/b3w68aqn/wCDyiCeY3HSzVIPnYDBzjFNa7ZkMs5Rkm+lf7Ff4kq1sutJWKnXrNp3lQB9AMAa+ZJBYsR3F/8ABt+eDXxDTZ8rlHYS3hwZ9Ab+cYAqhf8ADCgj3Pr12/XTsSXG/uLzN8u/YxRyJdLm+5A3npJ6dcewSo5caRdbnqbCJ3+nlj2Dc2KSAFFLNNhFvMz/AJxqomPXBf4s4WaNciRoJJSDsJkSPfAqiIUnz3wcWpK0C1TphTI8RSm1VzIZj3BJJaRAjyuTP3wQ4BlalcM5GpA4YEMJDiwVuoDgxMQY+iqxvhq/0+zgFdqLkqlVTqZQCQUBcG4uOW4F9ojA5Ivi3HsKLV7COU+Fs3UzWmrSehGzGAg1QVuJ1jTM6ZiRt16X8IUcnklLOGqVVXnqME0IIJKodVpA6kkwO+BnFuNF6FCushEQU2mLsq6uU9p1EE3jtgPwfiZzNRWVjTGqG1QoPSGmQAxhCDYydtxK5yb+g3iqGf4mp5LiLKHo6TUstemSGIEkQAIeQeoO/cQEPi/+llem4bKOK6jm6K6gGJabEHt82/Lvg7xPiTUAtdkqUip1hCbBNUgpFha8KbTY3we4X8ZUTl+RqmrXZyoqAkg6VZSyt0cCDYgmMBzyRdroLjFo42vC82j8qPKfwDURAHzAXECLN9N8E8twmpXplalNkqTKu0IpSSWDA3nU2oHY80nY4K/E9bws5VGotqYMV1+HEhWnflBkDSJG28YqVc01Tnaq9OkDd5DlrAMdwIL6oFo/KlSk0mLcUnQI4jw9svC1KiyPlCtqMwDe5K79Y6RPR4+H8tTc8MpEAFtYJFiyOtMMLddFfV5+H54TV4Gc1VeoGFMFrj5j2GxEcoHvhtqDmy7B6aNl2mnFiOVFi73AVEG2w88ZOXSCx1vdC1n8porMEYgnTCwwDBkViJiCZO3l5TitxTLM3z0mWOXYmAAflczP+2T1gzJw11KaVXap4wJI5tHhkT0McwBAsLbfXC5xrIkafD1sgbTJJIgnf5RFyBN5PXochK3QWWttBz4HpAJqjr9RN/rv9cdG4ZpZxIBaIDRsd5H0Pf8Apjl/wznClJd7rP1lhA+m0Y6J8OVNSK0wY7deaTv2Nv8ArHl+XF8nI9Px6+FQcy+XBeSJPkW+8b7/AHwcy1NZkgLpG1t+9um4Edjihw1YJYnl27SfIekYh+IOJHLZSrWUAsoldXS4UbbgEgkHoDiXAT525SoIrSK3AjyUx22kR5RbbAPi+WLjWSx5/kELcairqd1YHsYMXm2NOFVqorqtWqa9KpSZ25FHhumj5Sv4WDEQfLzxX4z8QUvCDljF2JkfuxAPMOnQbXJtM4KVqnEPFjfKn+Yp8epNRqBpolnqE6qqwYYHUFMwQxHf+EQAcQZrjANYGhsI1oBa5AkdD35SNiOs4spnKeapmvWANPWppK0aSEIAMneeaeguOpmjm+EU3zaNQf8AZk3ZgQuvTpkBLLqkibfXFEIqqn2r+32HZG27j6jVwXIE1HJJmos22lYg7m5BNiem5jEnEKUUXaRqJBI/mkLPrpMX79cZyeY0qDcnVuwJ5YNgZJgE9egFrybPGKZqU2PQoxP+5QWFu9vtiS97GR0xDz9TUttpkdekC/lOOV1mlj3k46jmhCMx6kBR7kE/Zh745aVJNr+mPd8TSZ53nO5IJ5DhFQMrmBHQ79fLDVxLiK1crToBWXw2DAlgRPW2kG+8T164UUybhdTkgTAEnc972xfyXB0qqIJJOxn+nrh00ntskhKrSXYX4nnVqZdaMFdAENqk8oA2i8wfrgHSUKd9VtyI/PFfiOVqZc6QZBuCPIxjFHhVRxqbUI6E3+kWx0YpLvRk5OT32S1a0iNUT27Df0/vjGNMxlDoF+UWAgTaDAkid56n2xnDFQs0zGfes+qodTHqf1tjQ0ZW24xdpZPnCke/TfYGMWGy4D9luO8kXjcdx9sDyS0jOxfqU2nmEHB34Dq+HxTKlrfvgpn+aVg+V4ONc9ll+aLgT67efn9IxWyFY06ivAJRw/N/EpDX67jBp8kcPXHs69DKUqaqdBrF1sIEK6sL7iNB9zgP8HKQSKhIFQhomGFxJjpfSdvzwzfGHFKFenlfAqA6lqErfVSdmptTD9nBUrYzaeoxT+GOBKv7xgNRZVjoiEloEHmNiWMyW6zJxJP5YNPsdC20wh8VpUqeIxIeoNTA+HHLYgFZOqbntcdsBv8ATw+PVr5d2iUV1AH4qb9PRaj+xOHjMqdBYbT0Hy6tIDbASW0/ckg4A5XKJRzq52ksuNWuiTpV1ZXViGkhGFzJEGATpu2EYcmmpeo7JBqmhU/1PXRxasoUMBoBBHXw0JBi/Wd8D8hZCwZqUSoB5ZaZmRECAAQdIue5BvcT4pUzOeq12U0WqOSFfpA0BQxAuAIJ6+UmIM7rqPz82lYAgaQethyiOwEddziy6SiIr+424dlC9UVfELEsC5I3JnYgyWJFhcbm8Rg1l/h3LxqqCXuSQIuZIIgg2FuZiT1OIuE5UggXk31SAoN/vAkx322wSRZGhNuihSSfS5F9ot09cTZcjukyjFFdtAqvRp0idGvTLCIDSxCkTLc0RImbgdsCsnXsHDMQoIIYQdOliCRJBidJuQRpkYNPl7PMHWZYgbmIMjoOu99/LFFskW1FLELFzvzobRudhHbBwmq2ZOPsE8hkU0KyxpjmXpYTCneCJg7gTvBw/cAjS9/laB77FjsZE+l8INMafDKm4Ed5gA3A6Tr9ttsHuEfEDZc6KlMlWgq4IAte/aeYSOwixnEHkwlNaLsMklR0DLjTGozG9vpt+t8A/iwS6MSppbuswxWfkG9nGqT0CHcnEtVWao9TU3heEwXSxQ6yZ5hI1BdxNhzbzhWq5xq1MbaqlSKY8gq6Vi1ub3v54R4+K3fsOxQjLNGM32G63xFQSj4SUCEICmajNCCbLsR0vPnY3xjI8MpE1X0oFkOJmBTCcupdjJJMgXOraDiLheWy6Vx49RWCHS0fKKnRSWgEzEdDvjPxZxditWnQWbikVOrWC4CqBA3mLXPXqMUzx8tJV+g3yJ4ItLBf1dv/AJFTM8WerUCFgoOqAsFIWFAE/wAgJkGJM9ME+IjLJRRGDl4LoyuNyxALgiGMrM7xbtHuLfCAySUWeqDXqEDwANUU7hmUi8rqUlttxfrpUytTNVqGUP7umxRS+iSCFLEKYgzBUX3+mHfDSnGPp+RLLLFNyh6av+e5c4PxepVUU4SU6sSByx0vJKxF7eeDGazaCnpLyWVlAMblNrCPmA798Bc9kKWSzq0qdTUCSjh41o4QEEFbEMjj3B6iMafEa8lPSwBvBEggyh3BkdR64kzY0stLSHQkpR5ADizhQyHcGJBBETFvLp7jCg+aRLIAO5GDnHKBFNgB0N+smSP19MI5k49TBBcTy/KncgjmKmqAP1+r4JcDqwdDeuA2VyjOSqXPeQNpJuf1tifhuYK1YYXg36zh8laokTp2HfiagPC1ATpaSYveAbn64FUeIlFAAlL2/Ffv3vhlzKrUowd2BE37R/17YS1rAFlIU3MNtt+tsLxO1Q3Jp2iwuYNRo6CwBixkm3bc/byxnA7MVOax+kge3X9HHsO4ibGKpVjr9cU6mfPiDz/LE2aInAvMUSGJwEUmdYQzGYDwJsBtBkyfz88ZoUxIG+12g26jt9fPA5Jtiyr4bGNaBbDfBsg7l6rTymFH87dR5KJb104dOEiaq0YN30mAQALajYx8oIiNyPLAzguTZKCAzJGonpzRb1iB7eWD2bqmhVVlsGGl7yCQpg+Ugxt+Hzx5ufIpSorxxaRco5Zq4YNpBqMSWA2DOSALg2JMTIm3mtbi+T0NSKPDNDBSAUDMsWtsWDLB/CR54s8GzQHhgTBNMm8gwxJbcWgfbAr4krHWhJjSFE2ixaR7d/XtiZSV0P4lH4py9GtSTMKpTZHW5KEQJB33MW7qeuF1KrGmGIJ0W5mJFjYREkAwIBMzGGKmi7sCVqKdV4MbGfaPOxPorplQreHTaQSeZibKepAPQdbdT0tViaaoGaa2XOGLUd5+cBmBJiAeRtMiwAIJtYbXnBuiyjWLFgAZFySSJvEg3Mdd/LGBTFCmtBAV1jUTEFQBJJJtq2AHQhtr4hyGdSnK9CpJAPUR13kAkjbcgxMAZPm+jo/KVXrFwbEmQbkm0n6b/c+czZTKtM72uBM2iOkgmFvETiznahuV0wZKSNxqkNHe0EC8gz3xpSpEVLkwBYiSerSO51T2icDsJrdmiZdQ0yJ+aI9POBPbDPkuHh2pC9u8mQbMpBFohYj+KDgRlMyGLEENC9QEnmbsIPMdz/Dve5jLZoU3lpKjygCSACCJM6SbbEjpibLZThpBylw5BSrop0CorCdyOXTI8+u/9MC+D0aZqZUVBA8Rj2Ac06pET/MYETPTbFji2Y8NSux5QDPdlg+1zPlgNnaqvRIsw1RbpAa368towzxL+HJv3QUsXxPJhjT7TCXx5l6IqKKeqnVcAl6ZgPTErDENz/KonsIwL4vxdU4exovQpVl1MtJQxcqSZksTLRDAwQAL3IwKWoeYtJOxJJN+uKubUSQRIIII8ihnfy/LD403TPZy/wBNjDxlT+ZepTr5p3q02asZY3eoZOkCw1bwQIjYk+ZlszWdWjXoVXqSoUMaQaCTDDpupHTrEG04SGZVFIvJVW0mDBtI62+ZRhu4pTpcmtGNRqY0kGBBJAJHqfvjZq5xv6nleTBRm1FV1oVauYesq1izGoa2vWZJkzBPeAAPQRh+zOXWrlSSdNwZ3I1EbR5kyMIbZJlptSaJB0mCGAswBBBgxY2w6ZHMKaCggqCigz3Aud/tM2GE+V6Ne4yS4uP+1ADi2WbdluRB6Swm48v6+WOa0lMrH4jA/K/XHUuPVhWcKOWAAIYW36fQT/TC3w7g1F6hpywCoral6lwTf05RFp6+VPjz4wbZ5fkx5SSQuusMVhYHzET9CZ+477YlyFEhtSrIMr6WvB62tgjn+BHLyGkw5Cxyh1sR3tt7zvBONMlkHSCRoB7kTe9usW943IxTzTWiPi09hMsVWPsR5xbCdn1/esPPDfUblH+3p674Uqj/AL5jvc+flePLGYvU2fSI8tkWedALRvETfy9sYwVpZipq8SjytpgxEkfTmPn549g3J/QCkXM1lwsq3zKSLbSDFjeRPltGKZWY6yPX7/Q++Ok/HXw3lKZqoAqOCBTiozSgCAl5MKQARcj0sJ5uKJDHUNJ7dPbuO0eWBUk+jGqK1VNMbx542DYzmRLRtHf++NIIw+PQDGXhfxa1MqWBbSZF7bETE736YJ5743p1lAZdJBkQIuTc7nphPymWLzEW7+e2D3C/hukyk1qwXsqzPqTH2H2xLkwYrtlMMs3oM5b4ySm3Ml0O0mNQnte8wBOKvEeK1K1I1EQcxJUSSSSTMKJ2JMXmN8URwJGrjU/7uwZgJawgECY/hm/cx0wUz2QoikgoM/KfldSQ3udupi/tif4cE00PjkbTsTMxxCu0gk7XA7dz7YM8DqEEllB2W/8ADImeum4nyLDtjfPcMqeIK7hNJfSF1kPUE/KYG5QhSes9zf2QzRZn6NpIpiflIIZQSbwSkejDFDacdISk07bDVfN6Saj/ADFSO5PK1QgdbVHmw29hgdkc7rIgc5iPmJAKgEXO5I+8nEfFjqqsBzDRoA2LAguY7Nce49Rirwin4bKTzDvHzC4/Lp54BRSia5PkH8prqMyGH0gOGbZiRBcdoYqsbaQo/DIKcOyJCeLUaAp1GbcpJMGfm5ovHX1xpwWi9NdR/wDZIHchZgz2LEn0I9MUfiPiDy9EmUOlTFiWsw9gUX11joMSNuc+K6LlFQx82R53MUWqE07U1QlYBiC4YGDBnUrk94+pjhGbJXSwXqsg/KZggnpY2PkT2GE6jQbwUO5EqD5Ahh9tX3jBzhea0kdwwN563IM72weWK40hOKfzWMPxBnAtBKiKtTw4JQ7EBSBq62sY9RgNSz2umORaYidK3iQJJPUwOwwR4xxKn4GiwcpY95iNr7EXPn3khsnwp6lPxA4VCYIMWuAfxSCJ8sT4Xxh82tnu+I8cMvxJdpfQ3RpX1Mn88Ds/WYMCQYkXnYGBceYMRfBSnkJ5dS72Os/nYj39p2xRzvDDUYjxLLEQrcxHW8Hfr9MOjJWel5Hl4/h0nbBiMwdCunUXBGraTYz5YbfiDitejQoFVBolQDeYJ1eh2HePScKucyDwVYGC3IZEd9JnYgfmMPvCfhmnxCjlmrVGQaQummRMqW2Yg/l0O4hiycVJxb62fO+bkTk+L9P8i7mOM0a9JWCnWo1PMFhDgX/lg9zf7WMi58O0xfrMRuNrRf8Axgx8U8L4ZSQUaVNqVQTSUoup3dpiS0eIJN21WBUA9MLtFmp6qZdA8lSA1jpJB2EgyDBjoAR0ISgqpEyytxTk9kFfLklmnoZFpNi3vy6fr5Y9kKfglmI0hyRzGwVWifQXHt5YlrprKidlBmd5HXf8Iv6E3vjL5g6ypMjcE2MRJPn+Ex0A7YLbVCX3ZMW8RRKSCQsAlYBgW6xAHlPqMAM5wr9nIYauY7kzG9jAH8wkdZwc8AqzOrCeuoGPTtE7dhtOLmeVcxSCOIN4KkGDqBt39LYyM+L10HOKkvqJ+YqH1i172/tOF79j0kkSW3Hfue99/phq4llNDlYiTKza3SJ/LC61ICSZBvBJInvFr/Xri3G9aI5reyrTphm+YLF+bY/949jWq5YCYkbGBfrc9ffGcNFHYuLcJZczmKZ5gGfTqMjSSpUyewcX9cJuc4YyEimtM9dJ0ki/QPfrNhv3vPZuNcKWpVzJG+mL2FkU38pW+OcZmm0KQAD0TVA67N+En0vBkG4WWbcZBxVo57UVy48QEHaCI37WH2ttiJamGrMgMZ02BudMR5OAZB1CCQWEwN5GF7M5WxZRYb3kjpM9pgbDcb74qxzFyiW+GPTSmzky2qNAi6xuAesn039pDx4Tak3/ACYD8lOKXD86gU06qyhMgjdW2m3l/gi2N+I5VfnpElbC8WsI2/X9BcU5fMd6aCdHjNL8bKPICoT9So/LBLKcfy0EqoaLmfE2+2E79jaoBHn1/XbGmVpsCTe3by/X54XLFF6sZGTXoHOK55alR6imUJZFBUmFgjYmJAvJP1xUyj1BLIA0OHmf4SW1FttIgE9p7kYsszaEkKFqrqnSBbWFIi4gHVvtY9MS0skilmhCZ51jUIBUCQSb3EzeSR3jFUVQ5R5dEXEn51cXpkghTHy8sAjoQWKx2XBj4R4ecyZdSUW7kgX6gTtJ27x1wEqZhXdKdMayTpjTpk207Qd9Q7iBPXHTuFZVKGXSgoIJNz5mAzbeQA8hhOefGFeoeGHKf0MZgXLMsdh2CyZ+owk1KwqVGJvJN+kHqT7AD0GGL4tzR8IU0N6nIP8AaLt9SQPfC5QoMhJLGDYqAO4i/r0jviTCqi2/Up8nJdQCmkSQoF+aDaT36jcn6+doKdLTIUQR3tNtgAJvbfy9MQMKkSL912mfSwIHTba+IKtOsxJBCr0nf3nbp3wSXuyX6ltqx5dS2KkET0OoW3jcn0HngNTpuvLTdkQnUw/CSoNyJjcH7YcOHfD1WtThFJ021NIk73Pc2xY4fw5FFTL5imqVDs4WXn66WTy7t6YH/wCmEEx3w5SpC/TzL6QXYM2pgYECBYEAmb79OnvJ+2cpv5npPp+eGh/gykxplqyhEpwygFS5UtfUzGLEbCTB9QnVaYBMEAHbrA/wR7jGQyQy7RuTnH1KGaq6mBI2Np8/L2GHf4I1pTDpTqR0ClQAyliSg1C5BAJjuNhOEWvU+nTDFw/45p0UpUj4iKEKlgfxm4MDYAnYbxOKZxlKKURGJpyfJlr4jyGYqVhmmD0yH0ICtwpUgC1lIsNVjMdYJj4zw7TVZ1B0PTV2FzoEATHTmE22v64kpfGiVKaqxgBeaIN2G4INiHC/oYJZfPqadLYaRBvaCIFugkEf8gMS5ck4NNr3RX8JL5bXuBdOqmRaVAJvEhnY7+qlR0h574pZPMh3qA2PNY2kQBcf7WJv2vthnzfDlA10oEXgfJFwYk9mNp9N4wsVODsgA1HSTFxJgjSRe4/xvhuPNCfQieOUdkv/AMkAQ2qARMgGQTvYT+JSNxBP0kesQ88inrGzfiBNhHQgx3nAbJZ/VKPFQAdQQwBsRIEG8dxy9wIJ0siBAJ5AZE9BKkjbY81u/vhsoKIEZtkj5ZailHLBhsfyI6Efod8JHEcs1JyGBv8AK3T1EHfyw6U9OsqsHSIXmnzJjpMC3rjWtRUkioJXsRM+n2++Cxz4s7JHkrFXJ8DeppapCg3HQsp2MdFPQ9ZtOPYa62XIpl2exYsXi8ACAY6yQoNgFBA03J9hnOTFKKXaOp1M43gV6kwzLUYHYam1IgvYXJ9IwgZwHw9LcrCGBAiAQZkdYYGw3GkWPzMHxTVK5GhH4qq6us2i87iCbYDcdqG4k2Sl/wDZ3VvchVk+WMybaBgqTF6pPO2kCoB+8QmUqC257FbauxHY4BVmIOpYYCTT1C5AnVTfvIkHuR0JM389VJpyTc0wZ8wVj0jFTVJB6kBrWvJWbeUD2HYYfBASBVagDUZUFieWSNjcAk+R+xwS4TlqitBTkNmuth1IBN7H+3fGaFqrAbFUJHTZOnufrgzlsmissCxIkSSDJM2JjGzlqgYrZLU4PS8JGpzzGC4IIO8W29esnEL/AA1UphCVnUTPW194JF40kdJ8xi/mswxZQT/69ew+YQAfpi5lsy1k1HSWuPcD8iRiJTkimkDcvlQVS4kTpLAEE6jEsInmBkgQZi8Yp0eD6GY1AqsvVUBDMbGYszEmymw8owepqNNrXi1t2I6emBsfuUPeAb2iAYjbfHKbZqey3wDgyLU/aHUKygootGr+KIEEKY23J9A0osgk7tYT+FesecYDkQ1FehgkdySTfve+C1CoZHov3ucS5m2XYUkK3E3FXMtI5KZ8MDzHzEeer7AdMV+IUBy2a0gAmxP9cb8LaaUm5JJJO5Mnri/laQerTVrqTEbfljm+L+xHJ839wdVqnQQw2nbr7+kfq+JaKN0A1W5Tp7HaPp64K/FA01DTFkT5VFgLA7dffABXIuCeo9htI64JRtX7jaSfFjl8PZeoctEkgMYhiARbqCCe2+FzilNUrOHLAgXINzt19Zv3vh3+ElC5GlFpWfckz6YxX4fTepqdAx7tc9Np2x50bx5JN9bL0+UOhXzWVQUabOcywNMlXWmhUqruupgGB+XS2rscUs7lcr4c06zs5+WUCj12J7EXwU/1DbQlCmtkLEEeQAt6eXXC4iCVsLrPvi/Crgn9yHM/moHVcsSZtJ7YqP8ADlWqCQFkbAsJMdgJP98X2Fz5Y9VMMY6ER98VxlJdEnFdsCt8PVhcKwBJEXDbXOnf7dDh8yNRlp06qAGLEMCVZW3Vu5E+othZz2ZZiCzEkAKCTfSCABPWBYYaPhVzoRekG3vhPkzk4cn6DcCXKkFsxlympkbRqAqFQNYIMSVIYXBmYtIO2+KtaizDmCMCJNirbC8armPbGM1mGVng7KIECBAHTbqT6mcUMpw5GQs2okm/O8drDVA9sSxw381lMsnFVQDfPJTqMVQW6/iN4gmPbV74mynF5MPYGwM72Ez5Taet+2KPGMqq1WgRAB3PbvOBWYPMPMD8semoJo89zaYw5KgEJg/0IF7diIi3bBHNrrpAiTpAm3WRae0SfbAnhtQlFkzBj2wWqCFK/hgW9l/vgMip2OhK0a5pxGi+hbAdyALHpY7ntj2NaQk1Z6KI8pBJj1JOPY6CBZ//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uk-UA"/>
          </a:p>
        </p:txBody>
      </p:sp>
      <p:sp>
        <p:nvSpPr>
          <p:cNvPr id="41988" name="AutoShape 4" descr="data:image/jpeg;base64,/9j/4AAQSkZJRgABAQAAAQABAAD/2wCEAAkGBhMSEBUTExQWFRUWGCAYFxgXFxgaGRoYHBwYHB0cGBodGycgGB0jGhwYHy8gJScpLCwsHB4xNTAqNSYrLCkBCQoKDgwOGg8PGiwkHyUtLC8tKiwsLCwsLCosLCwsLCwsLCwsLCksLCwsLCwsLCwsLCwsLCwsLCwsLCwsLCwsLP/AABEIAMsA+AMBIgACEQEDEQH/xAAcAAACAgMBAQAAAAAAAAAAAAAFBgMEAQIHAAj/xAA9EAACAQIEBAQEAwcEAgMBAQABAhEDIQAEEjEFIkFRE2FxgQYykaFCsfAUI1JiwdHxB3KC4TNDFaKyw1P/xAAaAQADAQEBAQAAAAAAAAAAAAACAwQBAAUG/8QAMBEAAgICAgECBAUDBQEAAAAAAAECEQMhEjEEQVETImFxgZGhsfAFQtEycsHh8RT/2gAMAwEAAhEDEQA/AOH49jMY9GOOMRjOPRjMY44xj0YzGPRjjjGPYzGM6cccWcpkC4mYExtcny79PrixmcpqUASWHptE7/Xp74q5OqVNuv6kYLOGC7naP+v+sC2zQJVo6TB3G+NYxcqUCzEgTaSB5bnF9sqdCsAAF9Ab9RO/rjnKjqAenEuWeGkdj6bHFjOhDJklpk2sZ3vNjP1npjTJZYM0FgoMiT6Y29GFupQpiiryJJnR5RBJjoGBgYoOhY7g3jtHlH9sXtaCmnz7sJEQTINwbbHb741zdXSCFgFWI5RErPcbwdj2xiNBkY2alAB74lDAm4E+gj6YkqGPTGmFULjBXBnguTY1lZYGnmvb1jzj/OPcdyWmqdRueYi9ukX3/XbGcldHAcrbBJacZInq9YD2ppJ9pqp9BiLKIC1lJGxMifpED+nfF7PIadDLod28V29GYUv/AOJOOfsagY0BYsR5TP3FsQ9IE4mzC8imbmZ9oHbtiBTBxphLTpnfviQvjNMz5d/TzxqKczvjjiHc++Nq1MdNsb+ER0xkr7Xi+OOKunG2gxPQ4mNMWncn264iq7+XT0xpxqFtj2NlWx/XUY9jjjaMejG0YkoUdRiJtMTc2vHnF/bHHEOPaeuLefyYRhpJKMAyMdyp7+YMqfMHFjhWW1rVBEjwnYdtVNdc+oWfrgb1ZtboFqMZjElDLs50qCSTsBJ7bYIcWya0qWXH/semar32DsdAjvoUN6OO2Nb3R1AqMZjGQMWMjUUNzX7es/bHGE2WyEBXne9vX7bH7YnALTa225v5xv8A2xulUNPQR9/p+pxuxEC8GNpBud/KIj74Bs0p1KADAyZ7G+CP7SNGkgG1iXMg3vGwA7RtOLWU4L4quwN0G0Tc7RAvaSfr0OAuYogXYgQYI6+2MtS0btEOfqAxEW6/088QrWg2EjSVHuIn63xrV+3T0xFhiQJeEmjBH4ieo6DePePfFWpUB2UDbaemJq5/dU7X5r+UiP64rRjkceVb2xPQqXE4hTEmXoM7AKJJMeX16Y5nBnheYFKspJBU2JI26jfa8X7HGPiV9VUqAABBsACSRftO+/8ASIv8LotRaZBcrAMBtN45JkT0mD5YucXoVHUGqzPqm5adLD5lueUixi2+EWuVj1F8OImQQQR+vbB3iuTZ/CNhooU9u7g1p7C9TFWtwNjUULLBrAgSR5kDcDywX+JValmHgiAgAG9kimL9JCj798G5JtUAotJti9ncoxM2gRERcEm4H66Yho6QbXO19r2P9caV8wW7gdpJGMZdyDOGegsvuygcu09Rf/G4xHmKxtFu2MiewIPX1xHVpFcCjjPrIm/68sQ1aYmf+7x/fHqmYG39/wCuI6Tybnp+o9sEcb1eRQAZJF/Ly9f+sYDKSJkDqR+ZxqtEsYHW4uBb38sWW4Y2hYFzvBBAuQNj5Y60bRBVW5J2i3p0jGcW6lFEUSSQRI76vLtj2OswnyHCBWTkcGqP/WQQzD+Q7MfKx8ovixlcg1ICvSOsof3iEQyjz7iOouLMO4FvlnSCVZexIIHsf7YM5Dj7ag1XVrXasolvSoNqg9ebzOAlfoHGvUuvwcV6B8MrpZtdEWBVzZ6bdFUkDsA0fhvjHw1S10tFxFSojxG1ShUVZ85WoL7ajEYNUeGhdNWgVNGoR4qqCVE/MyAXBA3TqII2ABDhPCxTz0bpmFBsQQaiMCDOxDKSZG/MdjiWWWk0UrHdMRPhfLF2eJXUoUt/CGYEtPSApb/jiHMUzm61aqCEpqJltlUDTTQAbkgBQPInYE4caPCTR4aUQHxa9R0XvJapSG9xFNHk9nm8DAjO1xlUWnTGquZKxfS0lTVYRd4EU1/CBquSCTWS5OvshbhUVYG4hl6eXpmmRrrvBaZiikyF86rWnoot8xOkNg9l/hljIqlhUIkUkXXVnvUEgUl/3EN5XnGo4PQpk+NmlVh8qU1NUg9NbLyD0VmPphynFetinFlaioFMXuN4II74kyxCm0ib7nfvGIuKU0F1DHWPEBsFAJIICiSIII+axGNMpVMWY7RE9LyPQj88b2gegpXzYNOKaGJkkzciRJAIGmTa0zhfzBOozg6KqsgmAyKFUXuAInbp59/oPzeWBXUNx9/7YyOjWUFfodvyxl6JF9x0I/VvTGEpEgkAkDfEmXzLUzbruCJUjsQd8MBClKgq6JAeKcwwsC15PcXiPKcR+AAumFIkm4vPr/Y4kpsWfUBusX8u17i/fpiRmKEPYwZg3Hodp7WwuwirkihrITTtqAKySpBtHNce5PXHR63w9lKdB9MCoilnRGB0Ek6Q5lrwJgH7nHPOB1Ac1RLCFNZWbsBqBPsFk+k46nxLhiUjmU0gCqiDysHJH/1I/wCQwrN2h2KVISK1TU6gaiokT/DtHrH3mMX+MlmpQJaARAECOn4RJJDbk7eQwUyXwy7MTSpMijnkSywpYagessogfTFnL8Aq/s9RhScRUWwUyRLTpXcnUYPoPPCJZEnQ+MeWwP8ACGRWpXDo2kU4M+ZBBFxAMGe46b4C/F+dD17UhThBIJ1M0nxCWJ7ki3SIw7ZDLNk8wtBxBdDUEbalQBhYb2H064TPj3K6a1KqNnpwY/iTlI85BQ+jDDcbTn+Aiaai/uJrEzfEtNBpkmJMf1P9MZqrzafy38vXFh8qg0q7hTEmxPzX3BtaMV2TkuWSVBm8dDitm9QteIxbyyrFjqgkTt98bvTQ02qEsCsALAgk9z/TsMDZtAxcuQCT2kA9v8YwtXacbVa5LErYTvP3Ped8SCgKg5TzAXtAN+h6b9YwRhJw+kTUgAsyyI77jf64tZwCjomSwQESICzLcoO/zWOxBxX/AGvQwZQLC5P4jEG3rjbjgisR/CqL7rTRSPqMD2zfQq5ioWAYtqJuZMR5f1xjEJM7j6f2x7BmDXw/hufpU+XKVGptzXoOQQR3UBtuk4KZCrmBI/YatORzaQaaN/uSomhvc3wGpceQLzeK57yiD6AE/fBHhPFqtZtFCg7HqTmK2lfNipUKPU4lmpbtfz8x8avv+fkOmRopTACgJImI0xNyNEkRMmAwWZIUEzj2eCqEOtaRVmdWJkEJYwRJAlioABadYJhSTvwWvVpAh61EFSJ0a6oBJsC1R4BjYAEnzmMVeNVCrpUbU4Bd6RcKAFJDnUAAdPiEsNUAgkQJMwvc6LFqNgylm61MhiPEVSUUFbIahXewJBPRrx2lhjejmAVLXWrfxHqM2piTIUussqj5oSAYJ/FOJ3LZuo1Q/u9Wksi6TTCm8llckEITCaZneLza4twu4ITS0EkTY04MwACGUDqJ3PcjGuUegFfYg8TqagyftlEUjfRSUhT6qgJb/kScL1ZFHysG9AR+Yw05ivmaZ5qGXbqAaYBg+UqT29sBuKcTqsYamlIH8IpBfcFgW++PQx60iSeyOmniZeBpmkwOwBKOYJLbkB9Aj+fFUoyTBsbg7g/47Ys8DqgVgrfLUmmxPQNbV/xbS/8AxxuDVoOaboQZAKEXmCJW1j2I8txhv0FlSnmiSNRIHWN8G8nk6bRzEKenf/OAeay0XB1KevnvGMt4tNRIZQbiQRIPbyi/v54ySvo2LrsP1Kekwo5RtFjEdvU4X83T01CB39MX+G8aIZdQBIPX/vrgxmcvTzMSqo0fMIsB1J69r4Wm4PYdKS0D6RJKQR8oBnpZR73/AF314hljDbneLCYv9fb+2L2YyVUKitoFNNmXcg6jEeZJ37fXTNhkTULwLR7G57gxjFL2O41pgSuopDTILkc+/Lf5fXYnfoO+Hjgvxir5JhmKi+JRQqoP/kq8rCkB30szSe0E9zzx3JJJuTcnz64vcCRDmaQqNpTWCxPRQZPqbR6nDJxTWwIumfTrqtHLMmoDw6C7nrzTv6YrcM4/l6rBabAGVIVgULAyZUECQSDjmWd+IsqPEHiqdYAAVXI/FN/wiSPofLA7hvxPTJYaCPDFiASGA/juYOotYCNhjyvgSkrLFOMXVjn/AKl5lPDq1qTKXposMpBAJqKrTB/hBtjnHxXxilmqNNlMVWcF00wqDSF5Ts0wu24UTGLXEuI5erlKpUtTuqAsJ1FfFYQF+WZG/wD1hPy9YAX/AAmf198W+Pj4rfoIyyvoiXUzSvTr0A236YizDSxjbpi1UzcjQ1kG3cR/+vf7Y2y+SghzBUXFxf2JH0xVYkk4dS5b79BiznH5EVYIB1Eae56NMNaOnXFylw56qh+Vac6WcEcoAWTBIBgEdb4occqgVHC/h5ZmZAhReATaZtvhd2wqpA9snLqonnNutp8rnrglnsh4S6QDzASxHKYi9iZvNj3xHwbPaSimwk9BIkAG/mMOHxjRShQVl62AaDcXBA9T/WbRgZ5OM1H3Dhi5QcvYR6NQMQp3PKDF72AnreIkfTG3HSGzNYrcGo146ydvy9IxngbFs5RJ/wD9lY9vmBP2nGnGaRDjlZelxaREw34txfzGG/3C/QpurDfvt1x7Fjh+UWoTqbQBF4B3PWSOk9d4xjGuSXZlBThVNZ/8YqHzPKD/ADE8v/6wx1c+KaotRnqlx+7o0eWkRJUnWrSw1BhC2sSV6YS6dQAgsNSg3WSAfKRtPlhv4MrCmoBp6/mCqbopKiXi7nVpIBcbH+ZlRlXqNxt9IIDOLTpa3hdK6iqGFXXBCKACEnYkC9yREKxngnxLRASs2qaiPUZ2A1BaRAJPMSAahIFzIW5J35/xnPCrUXL0OZdQEgz4lQmAZjmEmAYEySABpVTHGSqUsyFPLRWnkkI66CGqt/yck+4wieFNU/UdHJT16DtkM1CHxYB5QQSYZdCqI84VjAjobHbXjGbZVUAeKCdWlWhmCiS1MiCKiypsVkR0MYC8O4yaNeulUkgsq6iYCTo5h76uXuRjb40pNUy4qUOUqddgNUDVYNE2DFo6+cCJvh1kV9Ma5XB16A/OLQc62DVcvo/dOkLWpuNINNiALxMAhdRgHSTIBcQy1JkBpZpaiG2ipNNx2DkWB7M0r/McXMvxbxqOqmyU6waXpMQKdc7alk8rmQCARMjpsHzapWGshlrgxURQYaALiflaxlRPXaL3Qi1/P5+hJKSBWay5QxeD3iftv0v13GDnEdNZUq1S0vTABH4aqkJUDdINqsb89sCaASChJTqCW2MHcBRYyAT5A3iMGeD5SpUpVaai9Iq6ggTNw4vYSkNJMfu1vviiX1FrekUcvk1FIFtUseWOYMoKtIuOzCdhBBEizF8S8IX9hptACoAKbamaY1ahJMXMmQIJiIEjFSnkTUqihQor4pYyVuIhbwdjvf5jAESYLTxf4MzP/wAfTpShZCXKxVkrJhVJp6WJ1DeN4xPknTjv1H44pqV+36nJCMWKGbZIIP8Ajtg1m/hcqyeJFHV8wOrUBMSFIG4vGrzmIww8V+CaWW4U1QsjV3dCpPK4QmyhCZBMyxuOnScOeSOvqKUHsX8nx/WNDj08vT6YuvTBpsBcwYH9T62HttthROL+RzxLjVJHQbX88ZLH6o2M/co1KZUkMIIsZxeyVIAhyAbzpi0ec+WDvEcitVQ5WHWLCPl8+/f3xRrUDTgNHMbbfc7Af941TtGSg4strn8sc1TCUWUGqphnDfjWxGke/qdsdE4JlFo8WzNFAAr0C0DuC0x7hccv4Fw5qubUFkQK4LM50qArDrEzAsIk46hl6qDjL5o16IoLRKk+ICSX1ABVFyQ1z2Ed8Lm6/I6KOdcUziplForSUeJUqNqJLEBGpCU2jUUYdbSPPC1QqwxP1/thn+J8qCVROZKYY+IsxDVatQ2IBkBl7RBwsVGGwED6nDYVQMuyxXo6ivc267QCPsftg4nE0FBUVFJHzKVMHYwbi3TeesjAShVBUA7j17yvp1GCi1hp3i03vcE9cDMKLqzOSyNFwdRqqSVIprDUzEk6iTMdJPyiTLYH8UpjxagWSpqHTO8AmJ+22JKnEWQWJGpSI2MNIM+UEgf9XaPg7ieRqladfK6qgkhtVR2qtBstMdevzR1GMbcd1ZqSlroGcB+EtS+K7AADWiETr0sJBEbR03IBO2HTNCv4AfRR0kEQKcEQslRaI07WuVIBxL8Z8LSjQomkXNOqVgAKXXVodRqJkgi2rcRBkYo1a58EKKY1hNAbURy6Sukibk77fwi4E4nlJypsbGNWkAuF8HpU1q1AnMLKS5LIQCTCxeRFz3EYT+IVS1RlDMyqxCamJgTA32sB22x0Hh9IU8rUokSVfUSYnbSZm42A/wCOEbP5ADNVULQqub+RNo8zIw/G7bEy6QRocFenTBB5+o6CYsDsDvcfkDj2KdbM1xTgnYAEk7Aj5TeCdvMYxg1FsHRSbBLIceqUoCHSt9cRqfVZiSRvpJUdBJ6kkw8XyqJWqLTYMgY6CDMrNvW0YpaYwTSktgptBDLVTls2rAgmm2pW7iJVh6iCPUYrtnm8MqD1JJ7sf0cbZga6SuN6f7tv9pkofbnX0VcRHLMBcQCARfvtttad/wDPJLtmjhxdAtasNRVWWRHQq1Xb3VB/ywy/D2ap1suhpVNGoaaqi+lgbEqTaSpYQQf3qiTGEDNcRdkDuAzEBSel2JJt1ke0jE/Asrm3LnL0yQFZWIAYco1Ec8jVFwRe/nibJh5Rqx0clSsj45wBKNdqANSQebUq6Y3V1YEDSQdio6icaZHLKah8VpETIJFRQCCSrGwJAgsQ1pgWtX4zmaj1qjVVCFjdEXQsiJGmbXEkdDa3SLhhViFdWqS66UUGSLyFaZHQaYMz0InD0nx2xTq9E2Yqs7f+BSIMEks2mTd3DASP4iBg7wPjdGgaa0kBeoVFQkatLajpFJ2KsBe9yL9bDAHiGTFGmaY+cvDttygCFiTHMCT56cUMo2mojTswbr0M47ipI62mdqzzrk1R1BjMDUjnSNNXmc03FiJJcqPMibYIcY4samT8WATTR+YbzqQiP4SZ+wxrxjRUydWmwgCq2jyJLpyz101NUbe2K2c0U8rTosqm4pEHohUq7Azc2UnzuLi/mypM9HFGU3SIKfxlQb9l8B1qM1ekoVgQwBZVPL+EBZO8EgXPygV/rPk4zavJIdGQKdtSaKogyOjgdZiML2V4KuS4jQbU3hJUp1OYAwFdSZNrgX22PnGHf/VnhrVQhUrCVNXOdIaKagqtuYnSv37YogoQpx6ZNPlJtNbOHVEg4nymVNSAEckmBpGqSdhHf3wSf4eYkmQF/CYLzJIEaATeJmB9YBZeA/DIy6mpUI1xveEW+xIuSN+oBjvNGTLGCsDFglklRtlfg3O06IL00I1DSwdGO21j2m3l6Ylq/BNXM1ET5jMFUZb+sm3X9RhpNYkIBYadKjUYCi537yT9thg7wjhypSHic5JBUCBpAYHmmSxO8EbAxvjyn5M+9I9V+LBRp2xZyH+mmYTlQIgI1f8AkcT0kgC1vMYjzXCKlNGKkVioJgGouoDqpb5geaCLWIx0jN1lp5IgVJPh6QQSWgSCZuevrgPw/NKwUnTyKqa9H4ANgN4E3InqbxAQ88nuxeLGqbrRyn/5Oo1Tw2osoYwJJ2Nrgi4APfE5+FcnoKmnVVp5anich7xb8+3rjrud4fQqI0iLSSRr0mSDCt8pAJN94FjGBfFPgQVaSjLuUIUDQ9wwu1yuxBZu47YevITqtAKMF/qV/dHG838ItSfUp10+v8Q9Y3Hn9QMVOI6KaEqomYB7eYG0+d8dMPwxVpsyCotSANW/KTJgRM26wPvgD8QfAr1KBqCFKjUALhuokRIt18wYxXj8lNrkwcni6uC/A5nUckyTJxNw7PtQrJVSz02Dr/uUgj7jE37MFqEMp0pOroTaLSLEmYsftjQ0VMmNIDfNciPIRJPX+2PQPNOs8Z4l4tGmCORGY0+s0uR1B/2kkT+jLmaQQin8utKibCZVqUAH/culZFgBa8BSynE2dMvT2XQEMiC3cz0kAC3QDucWM3mCaa6mZ4p6eZi1gQBv0jHnTTuj3vG8NSjzk0lX7r/sM5VFTMstW6OUBDAkqagLN0/iU/n1umfEGXZM2dIUOUDNqYQNJKwOk/u8Hc2g0hRZWeD7KL22/wDIcK/EBWquxruzsbFmJYnTYGSf6nc4bg9SX+oYVBpx36fiv8gh8yX1SCXYyGkiO4jYiO+0Y9g4OH0PBarrYEyv4dIaBCi+3UelyInGcVKS9Dy6YHFUMSTN8aqAXAE3MD3/AO8Q02xhmggjoZxpgR4DndFaA+jxFNOeg1CAT6NpnynGi5ZkJFTUOhF9x2J6j0Iv7HXhdAtX8OSASdUQDae4MXw152mjRqJki7AmSQL9tzDHb5jbC5S4yDStAoOjKocWAtaDfy3/ALwcMvwzk18N3+WToBUgHRMnSIJIaDqt8sjrhepU6WoAFjUIuASqx5ncmI3OG/8A084oKVSoCdDMvJLFV0hoNztPaRthOaTjG0Mxw5SSA3G/htKdYMryjAgrT0EAr/CdYmxHLAIBgE9aq5UUF/dAiraWsHpQREEGS5i9yFFoBnSb+KOIKc6fC5SLFyTAY2V53sDM+Q912pnFNYlW1XIA3JWbDYdAJsPTGY5ynBNhTgoSaNM7kWqc5uSbnSLmNyLSTEk9Tvc4EUsuCCoDM38OmIH8zE8v0jz7MNOqSYNjtEGe5sB+f3xBm3It8w6AHceQgx7jDYya0Kkl2dQ4xVOXVA92rVQ1ObDUBue2pmQHsALYCZzP+M5hWQKBGsrqkz/CTtpHX6YAZvijMaZeqapVAFLMxssMQJuBqIX73xfHElLBxtUQGQOoYh4m4Ny0diMSTju6Pof6dkwYmpSe/wBP2I+OVDmEIemAwMBgwh97QRy2kCSYLHpg/W+LstVyqUamXdKq84DspVlAKSHvJ2BGkHfCu/GFsS0A6TeNxY36WHbAjjvxatYJpRkZF0iNIGmQ0EgktfocdHHJ/LWv2E+Zl8e1LE9r9f8AwYs9kcs2ZT9nRSSqsT/CxJgECAT+LSex6jDE3Df7Cbi9iYsesR74S/gZdblza5J8oGnzi7Hzv9X1HAHMbLYkn8UWtF7n9TiXyLjJRvo3xqlFyrsp1aDMwVCQTGmbk3nad45vYnDPUeFEknuQpkwI6WmIHl9cUlywDiswIgcgaFJPygwTaEOxuSdjgvlgQpeALfMy3tfl7epFt/LEc3dL0GTlqygCxJVk0CAYYyTMgWGyzvBnbacbUsogfUKbM0xqApg6pkaGgL9TJ6k3wXyeUJA1fLclg+oXO3K2/Y+tsZHFE1iiQJ3hiFaBuyhomOoA+t4yMa6Jp5btJAKpx2pSfUVK0+4ZiCAIOoJIBmIa/T3opx4Of3dVjFiQraBJ2ktZ5I6mbEEYh+L8nSWoS1ZqKPJ106g06hJLtTAtEbie5icLvDvhisqljVaoI5AS19WzKRtvIO2HrHDjtnXtUhoyYD1mLgioxAZtQ0lY5TA7gR5wfOLQ4ey1GFONDj8QbVe1oAYAwf1fC5wjJ1fHqO1P94kAlSDJ3IIn5iT6H8j657libqkc/oDMjtvM+m+Map9jotyRzv4z4LZ2RQStxqEyBuRsCR5jobDHP60m5M46zxuSBIMHlnc7H63H545XWrGdLgNpJE9fqN795x7HiTbjTPL8yCjO0HMl8QICp0keGsWPYR/X64vZurXGXFfQfC2DWvJEX3Pp54VqbCIWZPQ3+h6/b3w68aqn/wCDyiCeY3HSzVIPnYDBzjFNa7ZkMs5Rkm+lf7Ff4kq1sutJWKnXrNp3lQB9AMAa+ZJBYsR3F/8ABt+eDXxDTZ8rlHYS3hwZ9Ab+cYAqhf8ADCgj3Pr12/XTsSXG/uLzN8u/YxRyJdLm+5A3npJ6dcewSo5caRdbnqbCJ3+nlj2Dc2KSAFFLNNhFvMz/AJxqomPXBf4s4WaNciRoJJSDsJkSPfAqiIUnz3wcWpK0C1TphTI8RSm1VzIZj3BJJaRAjyuTP3wQ4BlalcM5GpA4YEMJDiwVuoDgxMQY+iqxvhq/0+zgFdqLkqlVTqZQCQUBcG4uOW4F9ojA5Ivi3HsKLV7COU+Fs3UzWmrSehGzGAg1QVuJ1jTM6ZiRt16X8IUcnklLOGqVVXnqME0IIJKodVpA6kkwO+BnFuNF6FCushEQU2mLsq6uU9p1EE3jtgPwfiZzNRWVjTGqG1QoPSGmQAxhCDYydtxK5yb+g3iqGf4mp5LiLKHo6TUstemSGIEkQAIeQeoO/cQEPi/+llem4bKOK6jm6K6gGJabEHt82/Lvg7xPiTUAtdkqUip1hCbBNUgpFha8KbTY3we4X8ZUTl+RqmrXZyoqAkg6VZSyt0cCDYgmMBzyRdroLjFo42vC82j8qPKfwDURAHzAXECLN9N8E8twmpXplalNkqTKu0IpSSWDA3nU2oHY80nY4K/E9bws5VGotqYMV1+HEhWnflBkDSJG28YqVc01Tnaq9OkDd5DlrAMdwIL6oFo/KlSk0mLcUnQI4jw9svC1KiyPlCtqMwDe5K79Y6RPR4+H8tTc8MpEAFtYJFiyOtMMLddFfV5+H54TV4Gc1VeoGFMFrj5j2GxEcoHvhtqDmy7B6aNl2mnFiOVFi73AVEG2w88ZOXSCx1vdC1n8porMEYgnTCwwDBkViJiCZO3l5TitxTLM3z0mWOXYmAAflczP+2T1gzJw11KaVXap4wJI5tHhkT0McwBAsLbfXC5xrIkafD1sgbTJJIgnf5RFyBN5PXochK3QWWttBz4HpAJqjr9RN/rv9cdG4ZpZxIBaIDRsd5H0Pf8Apjl/wznClJd7rP1lhA+m0Y6J8OVNSK0wY7deaTv2Nv8ArHl+XF8nI9Px6+FQcy+XBeSJPkW+8b7/AHwcy1NZkgLpG1t+9um4Edjihw1YJYnl27SfIekYh+IOJHLZSrWUAsoldXS4UbbgEgkHoDiXAT525SoIrSK3AjyUx22kR5RbbAPi+WLjWSx5/kELcairqd1YHsYMXm2NOFVqorqtWqa9KpSZ25FHhumj5Sv4WDEQfLzxX4z8QUvCDljF2JkfuxAPMOnQbXJtM4KVqnEPFjfKn+Yp8epNRqBpolnqE6qqwYYHUFMwQxHf+EQAcQZrjANYGhsI1oBa5AkdD35SNiOs4spnKeapmvWANPWppK0aSEIAMneeaeguOpmjm+EU3zaNQf8AZk3ZgQuvTpkBLLqkibfXFEIqqn2r+32HZG27j6jVwXIE1HJJmos22lYg7m5BNiem5jEnEKUUXaRqJBI/mkLPrpMX79cZyeY0qDcnVuwJ5YNgZJgE9egFrybPGKZqU2PQoxP+5QWFu9vtiS97GR0xDz9TUttpkdekC/lOOV1mlj3k46jmhCMx6kBR7kE/Zh745aVJNr+mPd8TSZ53nO5IJ5DhFQMrmBHQ79fLDVxLiK1crToBWXw2DAlgRPW2kG+8T164UUybhdTkgTAEnc972xfyXB0qqIJJOxn+nrh00ntskhKrSXYX4nnVqZdaMFdAENqk8oA2i8wfrgHSUKd9VtyI/PFfiOVqZc6QZBuCPIxjFHhVRxqbUI6E3+kWx0YpLvRk5OT32S1a0iNUT27Df0/vjGNMxlDoF+UWAgTaDAkid56n2xnDFQs0zGfes+qodTHqf1tjQ0ZW24xdpZPnCke/TfYGMWGy4D9luO8kXjcdx9sDyS0jOxfqU2nmEHB34Dq+HxTKlrfvgpn+aVg+V4ONc9ll+aLgT67efn9IxWyFY06ivAJRw/N/EpDX67jBp8kcPXHs69DKUqaqdBrF1sIEK6sL7iNB9zgP8HKQSKhIFQhomGFxJjpfSdvzwzfGHFKFenlfAqA6lqErfVSdmptTD9nBUrYzaeoxT+GOBKv7xgNRZVjoiEloEHmNiWMyW6zJxJP5YNPsdC20wh8VpUqeIxIeoNTA+HHLYgFZOqbntcdsBv8ATw+PVr5d2iUV1AH4qb9PRaj+xOHjMqdBYbT0Hy6tIDbASW0/ckg4A5XKJRzq52ksuNWuiTpV1ZXViGkhGFzJEGATpu2EYcmmpeo7JBqmhU/1PXRxasoUMBoBBHXw0JBi/Wd8D8hZCwZqUSoB5ZaZmRECAAQdIue5BvcT4pUzOeq12U0WqOSFfpA0BQxAuAIJ6+UmIM7rqPz82lYAgaQethyiOwEddziy6SiIr+424dlC9UVfELEsC5I3JnYgyWJFhcbm8Rg1l/h3LxqqCXuSQIuZIIgg2FuZiT1OIuE5UggXk31SAoN/vAkx322wSRZGhNuihSSfS5F9ot09cTZcjukyjFFdtAqvRp0idGvTLCIDSxCkTLc0RImbgdsCsnXsHDMQoIIYQdOliCRJBidJuQRpkYNPl7PMHWZYgbmIMjoOu99/LFFskW1FLELFzvzobRudhHbBwmq2ZOPsE8hkU0KyxpjmXpYTCneCJg7gTvBw/cAjS9/laB77FjsZE+l8INMafDKm4Ed5gA3A6Tr9ttsHuEfEDZc6KlMlWgq4IAte/aeYSOwixnEHkwlNaLsMklR0DLjTGozG9vpt+t8A/iwS6MSppbuswxWfkG9nGqT0CHcnEtVWao9TU3heEwXSxQ6yZ5hI1BdxNhzbzhWq5xq1MbaqlSKY8gq6Vi1ub3v54R4+K3fsOxQjLNGM32G63xFQSj4SUCEICmajNCCbLsR0vPnY3xjI8MpE1X0oFkOJmBTCcupdjJJMgXOraDiLheWy6Vx49RWCHS0fKKnRSWgEzEdDvjPxZxditWnQWbikVOrWC4CqBA3mLXPXqMUzx8tJV+g3yJ4ItLBf1dv/AJFTM8WerUCFgoOqAsFIWFAE/wAgJkGJM9ME+IjLJRRGDl4LoyuNyxALgiGMrM7xbtHuLfCAySUWeqDXqEDwANUU7hmUi8rqUlttxfrpUytTNVqGUP7umxRS+iSCFLEKYgzBUX3+mHfDSnGPp+RLLLFNyh6av+e5c4PxepVUU4SU6sSByx0vJKxF7eeDGazaCnpLyWVlAMblNrCPmA798Bc9kKWSzq0qdTUCSjh41o4QEEFbEMjj3B6iMafEa8lPSwBvBEggyh3BkdR64kzY0stLSHQkpR5ADizhQyHcGJBBETFvLp7jCg+aRLIAO5GDnHKBFNgB0N+smSP19MI5k49TBBcTy/KncgjmKmqAP1+r4JcDqwdDeuA2VyjOSqXPeQNpJuf1tifhuYK1YYXg36zh8laokTp2HfiagPC1ATpaSYveAbn64FUeIlFAAlL2/Ffv3vhlzKrUowd2BE37R/17YS1rAFlIU3MNtt+tsLxO1Q3Jp2iwuYNRo6CwBixkm3bc/byxnA7MVOax+kge3X9HHsO4ibGKpVjr9cU6mfPiDz/LE2aInAvMUSGJwEUmdYQzGYDwJsBtBkyfz88ZoUxIG+12g26jt9fPA5Jtiyr4bGNaBbDfBsg7l6rTymFH87dR5KJb104dOEiaq0YN30mAQALajYx8oIiNyPLAzguTZKCAzJGonpzRb1iB7eWD2bqmhVVlsGGl7yCQpg+Ugxt+Hzx5ufIpSorxxaRco5Zq4YNpBqMSWA2DOSALg2JMTIm3mtbi+T0NSKPDNDBSAUDMsWtsWDLB/CR54s8GzQHhgTBNMm8gwxJbcWgfbAr4krHWhJjSFE2ixaR7d/XtiZSV0P4lH4py9GtSTMKpTZHW5KEQJB33MW7qeuF1KrGmGIJ0W5mJFjYREkAwIBMzGGKmi7sCVqKdV4MbGfaPOxPorplQreHTaQSeZibKepAPQdbdT0tViaaoGaa2XOGLUd5+cBmBJiAeRtMiwAIJtYbXnBuiyjWLFgAZFySSJvEg3Mdd/LGBTFCmtBAV1jUTEFQBJJJtq2AHQhtr4hyGdSnK9CpJAPUR13kAkjbcgxMAZPm+jo/KVXrFwbEmQbkm0n6b/c+czZTKtM72uBM2iOkgmFvETiznahuV0wZKSNxqkNHe0EC8gz3xpSpEVLkwBYiSerSO51T2icDsJrdmiZdQ0yJ+aI9POBPbDPkuHh2pC9u8mQbMpBFohYj+KDgRlMyGLEENC9QEnmbsIPMdz/Dve5jLZoU3lpKjygCSACCJM6SbbEjpibLZThpBylw5BSrop0CorCdyOXTI8+u/9MC+D0aZqZUVBA8Rj2Ac06pET/MYETPTbFji2Y8NSux5QDPdlg+1zPlgNnaqvRIsw1RbpAa368towzxL+HJv3QUsXxPJhjT7TCXx5l6IqKKeqnVcAl6ZgPTErDENz/KonsIwL4vxdU4exovQpVl1MtJQxcqSZksTLRDAwQAL3IwKWoeYtJOxJJN+uKubUSQRIIII8ihnfy/LD403TPZy/wBNjDxlT+ZepTr5p3q02asZY3eoZOkCw1bwQIjYk+ZlszWdWjXoVXqSoUMaQaCTDDpupHTrEG04SGZVFIvJVW0mDBtI62+ZRhu4pTpcmtGNRqY0kGBBJAJHqfvjZq5xv6nleTBRm1FV1oVauYesq1izGoa2vWZJkzBPeAAPQRh+zOXWrlSSdNwZ3I1EbR5kyMIbZJlptSaJB0mCGAswBBBgxY2w6ZHMKaCggqCigz3Aud/tM2GE+V6Ne4yS4uP+1ADi2WbdluRB6Swm48v6+WOa0lMrH4jA/K/XHUuPVhWcKOWAAIYW36fQT/TC3w7g1F6hpywCoral6lwTf05RFp6+VPjz4wbZ5fkx5SSQuusMVhYHzET9CZ+477YlyFEhtSrIMr6WvB62tgjn+BHLyGkw5Cxyh1sR3tt7zvBONMlkHSCRoB7kTe9usW943IxTzTWiPi09hMsVWPsR5xbCdn1/esPPDfUblH+3p674Uqj/AL5jvc+flePLGYvU2fSI8tkWedALRvETfy9sYwVpZipq8SjytpgxEkfTmPn549g3J/QCkXM1lwsq3zKSLbSDFjeRPltGKZWY6yPX7/Q++Ok/HXw3lKZqoAqOCBTiozSgCAl5MKQARcj0sJ5uKJDHUNJ7dPbuO0eWBUk+jGqK1VNMbx542DYzmRLRtHf++NIIw+PQDGXhfxa1MqWBbSZF7bETE736YJ5743p1lAZdJBkQIuTc7nphPymWLzEW7+e2D3C/hukyk1qwXsqzPqTH2H2xLkwYrtlMMs3oM5b4ySm3Ml0O0mNQnte8wBOKvEeK1K1I1EQcxJUSSSSTMKJ2JMXmN8URwJGrjU/7uwZgJawgECY/hm/cx0wUz2QoikgoM/KfldSQ3udupi/tif4cE00PjkbTsTMxxCu0gk7XA7dz7YM8DqEEllB2W/8ADImeum4nyLDtjfPcMqeIK7hNJfSF1kPUE/KYG5QhSes9zf2QzRZn6NpIpiflIIZQSbwSkejDFDacdISk07bDVfN6Saj/ADFSO5PK1QgdbVHmw29hgdkc7rIgc5iPmJAKgEXO5I+8nEfFjqqsBzDRoA2LAguY7Nce49Rirwin4bKTzDvHzC4/Lp54BRSia5PkH8prqMyGH0gOGbZiRBcdoYqsbaQo/DIKcOyJCeLUaAp1GbcpJMGfm5ovHX1xpwWi9NdR/wDZIHchZgz2LEn0I9MUfiPiDy9EmUOlTFiWsw9gUX11joMSNuc+K6LlFQx82R53MUWqE07U1QlYBiC4YGDBnUrk94+pjhGbJXSwXqsg/KZggnpY2PkT2GE6jQbwUO5EqD5Ahh9tX3jBzhea0kdwwN563IM72weWK40hOKfzWMPxBnAtBKiKtTw4JQ7EBSBq62sY9RgNSz2umORaYidK3iQJJPUwOwwR4xxKn4GiwcpY95iNr7EXPn3khsnwp6lPxA4VCYIMWuAfxSCJ8sT4Xxh82tnu+I8cMvxJdpfQ3RpX1Mn88Ds/WYMCQYkXnYGBceYMRfBSnkJ5dS72Os/nYj39p2xRzvDDUYjxLLEQrcxHW8Hfr9MOjJWel5Hl4/h0nbBiMwdCunUXBGraTYz5YbfiDitejQoFVBolQDeYJ1eh2HePScKucyDwVYGC3IZEd9JnYgfmMPvCfhmnxCjlmrVGQaQummRMqW2Yg/l0O4hiycVJxb62fO+bkTk+L9P8i7mOM0a9JWCnWo1PMFhDgX/lg9zf7WMi58O0xfrMRuNrRf8Axgx8U8L4ZSQUaVNqVQTSUoup3dpiS0eIJN21WBUA9MLtFmp6qZdA8lSA1jpJB2EgyDBjoAR0ISgqpEyytxTk9kFfLklmnoZFpNi3vy6fr5Y9kKfglmI0hyRzGwVWifQXHt5YlrprKidlBmd5HXf8Iv6E3vjL5g6ypMjcE2MRJPn+Ex0A7YLbVCX3ZMW8RRKSCQsAlYBgW6xAHlPqMAM5wr9nIYauY7kzG9jAH8wkdZwc8AqzOrCeuoGPTtE7dhtOLmeVcxSCOIN4KkGDqBt39LYyM+L10HOKkvqJ+YqH1i172/tOF79j0kkSW3Hfue99/phq4llNDlYiTKza3SJ/LC61ICSZBvBJInvFr/Xri3G9aI5reyrTphm+YLF+bY/949jWq5YCYkbGBfrc9ffGcNFHYuLcJZczmKZ5gGfTqMjSSpUyewcX9cJuc4YyEimtM9dJ0ki/QPfrNhv3vPZuNcKWpVzJG+mL2FkU38pW+OcZmm0KQAD0TVA67N+En0vBkG4WWbcZBxVo57UVy48QEHaCI37WH2ttiJamGrMgMZ02BudMR5OAZB1CCQWEwN5GF7M5WxZRYb3kjpM9pgbDcb74qxzFyiW+GPTSmzky2qNAi6xuAesn039pDx4Tak3/ACYD8lOKXD86gU06qyhMgjdW2m3l/gi2N+I5VfnpElbC8WsI2/X9BcU5fMd6aCdHjNL8bKPICoT9So/LBLKcfy0EqoaLmfE2+2E79jaoBHn1/XbGmVpsCTe3by/X54XLFF6sZGTXoHOK55alR6imUJZFBUmFgjYmJAvJP1xUyj1BLIA0OHmf4SW1FttIgE9p7kYsszaEkKFqrqnSBbWFIi4gHVvtY9MS0skilmhCZ51jUIBUCQSb3EzeSR3jFUVQ5R5dEXEn51cXpkghTHy8sAjoQWKx2XBj4R4ecyZdSUW7kgX6gTtJ27x1wEqZhXdKdMayTpjTpk207Qd9Q7iBPXHTuFZVKGXSgoIJNz5mAzbeQA8hhOefGFeoeGHKf0MZgXLMsdh2CyZ+owk1KwqVGJvJN+kHqT7AD0GGL4tzR8IU0N6nIP8AaLt9SQPfC5QoMhJLGDYqAO4i/r0jviTCqi2/Up8nJdQCmkSQoF+aDaT36jcn6+doKdLTIUQR3tNtgAJvbfy9MQMKkSL912mfSwIHTba+IKtOsxJBCr0nf3nbp3wSXuyX6ltqx5dS2KkET0OoW3jcn0HngNTpuvLTdkQnUw/CSoNyJjcH7YcOHfD1WtThFJ021NIk73Pc2xY4fw5FFTL5imqVDs4WXn66WTy7t6YH/wCmEEx3w5SpC/TzL6QXYM2pgYECBYEAmb79OnvJ+2cpv5npPp+eGh/gykxplqyhEpwygFS5UtfUzGLEbCTB9QnVaYBMEAHbrA/wR7jGQyQy7RuTnH1KGaq6mBI2Np8/L2GHf4I1pTDpTqR0ClQAyliSg1C5BAJjuNhOEWvU+nTDFw/45p0UpUj4iKEKlgfxm4MDYAnYbxOKZxlKKURGJpyfJlr4jyGYqVhmmD0yH0ICtwpUgC1lIsNVjMdYJj4zw7TVZ1B0PTV2FzoEATHTmE22v64kpfGiVKaqxgBeaIN2G4INiHC/oYJZfPqadLYaRBvaCIFugkEf8gMS5ck4NNr3RX8JL5bXuBdOqmRaVAJvEhnY7+qlR0h574pZPMh3qA2PNY2kQBcf7WJv2vthnzfDlA10oEXgfJFwYk9mNp9N4wsVODsgA1HSTFxJgjSRe4/xvhuPNCfQieOUdkv/AMkAQ2qARMgGQTvYT+JSNxBP0kesQ88inrGzfiBNhHQgx3nAbJZ/VKPFQAdQQwBsRIEG8dxy9wIJ0siBAJ5AZE9BKkjbY81u/vhsoKIEZtkj5ZailHLBhsfyI6Efod8JHEcs1JyGBv8AK3T1EHfyw6U9OsqsHSIXmnzJjpMC3rjWtRUkioJXsRM+n2++Cxz4s7JHkrFXJ8DeppapCg3HQsp2MdFPQ9ZtOPYa62XIpl2exYsXi8ACAY6yQoNgFBA03J9hnOTFKKXaOp1M43gV6kwzLUYHYam1IgvYXJ9IwgZwHw9LcrCGBAiAQZkdYYGw3GkWPzMHxTVK5GhH4qq6us2i87iCbYDcdqG4k2Sl/wDZ3VvchVk+WMybaBgqTF6pPO2kCoB+8QmUqC257FbauxHY4BVmIOpYYCTT1C5AnVTfvIkHuR0JM389VJpyTc0wZ8wVj0jFTVJB6kBrWvJWbeUD2HYYfBASBVagDUZUFieWSNjcAk+R+xwS4TlqitBTkNmuth1IBN7H+3fGaFqrAbFUJHTZOnufrgzlsmissCxIkSSDJM2JjGzlqgYrZLU4PS8JGpzzGC4IIO8W29esnEL/AA1UphCVnUTPW194JF40kdJ8xi/mswxZQT/69ew+YQAfpi5lsy1k1HSWuPcD8iRiJTkimkDcvlQVS4kTpLAEE6jEsInmBkgQZi8Yp0eD6GY1AqsvVUBDMbGYszEmymw8owepqNNrXi1t2I6emBsfuUPeAb2iAYjbfHKbZqey3wDgyLU/aHUKygootGr+KIEEKY23J9A0osgk7tYT+FesecYDkQ1FehgkdySTfve+C1CoZHov3ucS5m2XYUkK3E3FXMtI5KZ8MDzHzEeer7AdMV+IUBy2a0gAmxP9cb8LaaUm5JJJO5Mnri/laQerTVrqTEbfljm+L+xHJ839wdVqnQQw2nbr7+kfq+JaKN0A1W5Tp7HaPp64K/FA01DTFkT5VFgLA7dffABXIuCeo9htI64JRtX7jaSfFjl8PZeoctEkgMYhiARbqCCe2+FzilNUrOHLAgXINzt19Zv3vh3+ElC5GlFpWfckz6YxX4fTepqdAx7tc9Np2x50bx5JN9bL0+UOhXzWVQUabOcywNMlXWmhUqruupgGB+XS2rscUs7lcr4c06zs5+WUCj12J7EXwU/1DbQlCmtkLEEeQAt6eXXC4iCVsLrPvi/Crgn9yHM/moHVcsSZtJ7YqP8ADlWqCQFkbAsJMdgJP98X2Fz5Y9VMMY6ER98VxlJdEnFdsCt8PVhcKwBJEXDbXOnf7dDh8yNRlp06qAGLEMCVZW3Vu5E+othZz2ZZiCzEkAKCTfSCABPWBYYaPhVzoRekG3vhPkzk4cn6DcCXKkFsxlympkbRqAqFQNYIMSVIYXBmYtIO2+KtaizDmCMCJNirbC8armPbGM1mGVng7KIECBAHTbqT6mcUMpw5GQs2okm/O8drDVA9sSxw381lMsnFVQDfPJTqMVQW6/iN4gmPbV74mynF5MPYGwM72Ez5Taet+2KPGMqq1WgRAB3PbvOBWYPMPMD8semoJo89zaYw5KgEJg/0IF7diIi3bBHNrrpAiTpAm3WRae0SfbAnhtQlFkzBj2wWqCFK/hgW9l/vgMip2OhK0a5pxGi+hbAdyALHpY7ntj2NaQk1Z6KI8pBJj1JOPY6CBZ//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uk-UA"/>
          </a:p>
        </p:txBody>
      </p:sp>
      <p:pic>
        <p:nvPicPr>
          <p:cNvPr id="41990" name="Picture 6" descr="http://3.bp.blogspot.com/_6Jy3P5k1qBI/TFO--ktPSnI/AAAAAAAAABw/iCo9TU9_zqc/s1600/730px-Krippe_Gutenzell.jpg"/>
          <p:cNvPicPr>
            <a:picLocks noChangeAspect="1" noChangeArrowheads="1"/>
          </p:cNvPicPr>
          <p:nvPr/>
        </p:nvPicPr>
        <p:blipFill>
          <a:blip r:embed="rId2"/>
          <a:srcRect/>
          <a:stretch>
            <a:fillRect/>
          </a:stretch>
        </p:blipFill>
        <p:spPr bwMode="auto">
          <a:xfrm>
            <a:off x="4000496" y="857232"/>
            <a:ext cx="4780393" cy="3929090"/>
          </a:xfrm>
          <a:prstGeom prst="rect">
            <a:avLst/>
          </a:prstGeom>
          <a:ln>
            <a:noFill/>
          </a:ln>
          <a:effectLst>
            <a:softEdge rad="112500"/>
          </a:effec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685800" y="571480"/>
            <a:ext cx="7924800" cy="5372120"/>
          </a:xfrm>
        </p:spPr>
        <p:txBody>
          <a:bodyPr>
            <a:normAutofit fontScale="85000" lnSpcReduction="10000"/>
          </a:bodyPr>
          <a:lstStyle/>
          <a:p>
            <a:r>
              <a:rPr lang="uk-UA" dirty="0" smtClean="0"/>
              <a:t>Певні зміни в </a:t>
            </a:r>
            <a:r>
              <a:rPr lang="en-US" dirty="0" smtClean="0"/>
              <a:t>XVII—XVIII </a:t>
            </a:r>
            <a:r>
              <a:rPr lang="uk-UA" dirty="0" smtClean="0"/>
              <a:t>ст. відбулися в музичній культурі українського народу. Зріс професіоналізм музичного мистецтва. Найвідомішими осередками музичної освіти були Глухівська співацька школа та Києво-Могилянська академія, у стінах яких здобули музичну освіту найяскравіші зірки Дмитро Бортнянський (1751 — 1825), Максим Березовський (1745—1777) та Артемій Ведель (1767—1808).</a:t>
            </a:r>
            <a:br>
              <a:rPr lang="uk-UA" dirty="0" smtClean="0"/>
            </a:br>
            <a:r>
              <a:rPr lang="uk-UA" dirty="0" smtClean="0"/>
              <a:t>   Використовуючи українську народну пісню та традиції київських церковних співів, М. Березовський створив вишукані за композицією та досконалі за формою оперу « </a:t>
            </a:r>
            <a:r>
              <a:rPr lang="uk-UA" dirty="0" err="1" smtClean="0"/>
              <a:t>Демофонт</a:t>
            </a:r>
            <a:r>
              <a:rPr lang="uk-UA" dirty="0" smtClean="0"/>
              <a:t>» та сонату — найперші відомі твори оперного та камерно-інструментального жанрів у вітчизняній музиці. Ведель був не тільки композитором, а й блискучим співаком та виконавцем. Його творчість зосереджувалася переважно на релігійній тематиці, якій присвячені більшість із його 30 хорових концертів. Найпопулярнішими були і залишаються «Літургія», «Всеношна», «Херувимська». Видатним реформатором церковного співу, духовним композитором, диригентом був Д. Бортнянський. Почавши свою музичну освіту в Глухівській школі, він вдосконалив знання та вміння в Італії і незабаром став управителем Придворної капели. У творчій спадщині композитора опери «</a:t>
            </a:r>
            <a:r>
              <a:rPr lang="uk-UA" dirty="0" err="1" smtClean="0"/>
              <a:t>Креонт</a:t>
            </a:r>
            <a:r>
              <a:rPr lang="uk-UA" dirty="0" smtClean="0"/>
              <a:t>», «</a:t>
            </a:r>
            <a:r>
              <a:rPr lang="uk-UA" dirty="0" err="1" smtClean="0"/>
              <a:t>Алкід</a:t>
            </a:r>
            <a:r>
              <a:rPr lang="uk-UA" dirty="0" smtClean="0"/>
              <a:t>», «Квінт </a:t>
            </a:r>
            <a:r>
              <a:rPr lang="uk-UA" dirty="0" err="1" smtClean="0"/>
              <a:t>Фабій</a:t>
            </a:r>
            <a:r>
              <a:rPr lang="uk-UA" dirty="0" smtClean="0"/>
              <a:t>», «Сокіл», «Син-суперник» та понад 100 творів церковної музики.</a:t>
            </a:r>
            <a:endParaRPr lang="uk-UA"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685800" y="642918"/>
            <a:ext cx="7924800" cy="5300682"/>
          </a:xfrm>
        </p:spPr>
        <p:txBody>
          <a:bodyPr>
            <a:normAutofit fontScale="85000" lnSpcReduction="10000"/>
          </a:bodyPr>
          <a:lstStyle/>
          <a:p>
            <a:r>
              <a:rPr lang="uk-UA" dirty="0" smtClean="0"/>
              <a:t>  Поширюються також романси — специфічний жанр камерної вокальної музики, в основі яких були, як правило, народні мотиви, а їх сюжети навіяні ліричними або ж гумористичними роздумами про людську долю. До нас дійшли тогочасні популярні пісні-романси «Всякому городу </a:t>
            </a:r>
            <a:r>
              <a:rPr lang="uk-UA" dirty="0" err="1" smtClean="0"/>
              <a:t>нрав</a:t>
            </a:r>
            <a:r>
              <a:rPr lang="uk-UA" dirty="0" smtClean="0"/>
              <a:t> і права» Г. Сковороди, «Дивлюсь я на небо» М. Петренка, «їхав козак за Дунай» С. </a:t>
            </a:r>
            <a:r>
              <a:rPr lang="uk-UA" dirty="0" err="1" smtClean="0"/>
              <a:t>Климовського</a:t>
            </a:r>
            <a:r>
              <a:rPr lang="uk-UA" dirty="0" smtClean="0"/>
              <a:t>.</a:t>
            </a:r>
            <a:br>
              <a:rPr lang="uk-UA" dirty="0" smtClean="0"/>
            </a:br>
            <a:r>
              <a:rPr lang="uk-UA" dirty="0" smtClean="0"/>
              <a:t>   Характерною ознакою розвитку культури українських земель у </a:t>
            </a:r>
            <a:r>
              <a:rPr lang="en-US" dirty="0" smtClean="0"/>
              <a:t>XVII—XVIII </a:t>
            </a:r>
            <a:r>
              <a:rPr lang="uk-UA" dirty="0" smtClean="0"/>
              <a:t>ст. було використання в архітектурі та мистецтві стилю бароко, який динамічно розвивався і в українській поезії (І. Величковський, С. </a:t>
            </a:r>
            <a:r>
              <a:rPr lang="uk-UA" dirty="0" err="1" smtClean="0"/>
              <a:t>Яворський</a:t>
            </a:r>
            <a:r>
              <a:rPr lang="uk-UA" dirty="0" smtClean="0"/>
              <a:t>, Д. Туптало, Г. Сковорода та ін.). Бароко (від італ. </a:t>
            </a:r>
            <a:r>
              <a:rPr lang="en-US" dirty="0" err="1" smtClean="0"/>
              <a:t>barocco</a:t>
            </a:r>
            <a:r>
              <a:rPr lang="en-US" dirty="0" smtClean="0"/>
              <a:t> — </a:t>
            </a:r>
            <a:r>
              <a:rPr lang="uk-UA" dirty="0" smtClean="0"/>
              <a:t>вибагливий, примхливий) — це стиль у мистецтві наприкінці </a:t>
            </a:r>
            <a:r>
              <a:rPr lang="en-US" dirty="0" smtClean="0"/>
              <a:t>XVI — </a:t>
            </a:r>
            <a:r>
              <a:rPr lang="uk-UA" dirty="0" smtClean="0"/>
              <a:t>в середині </a:t>
            </a:r>
            <a:r>
              <a:rPr lang="en-US" dirty="0" smtClean="0"/>
              <a:t>XVIII </a:t>
            </a:r>
            <a:r>
              <a:rPr lang="uk-UA" dirty="0" smtClean="0"/>
              <a:t>ст., якому притаманні підкреслена урочистість, пишна декоративність, динамічність композиції.</a:t>
            </a:r>
            <a:br>
              <a:rPr lang="uk-UA" dirty="0" smtClean="0"/>
            </a:br>
            <a:r>
              <a:rPr lang="uk-UA" dirty="0" smtClean="0"/>
              <a:t>   Які ж причини поширення цього стилю в українських землях? Він значною мірою відповідав ментальності українців, оскільки органічно поєднував відчуття святковості, динамічності, яскравої багатобарвності світу з ліричною, поетичною, філософською сентиментальністю. До того ж українці, як і всі народи, що мали контакти зі Сходом, у сфері мистецтва тяжіли до пишності, емоційності, декоративності, а саме ці елементи становили основу барокового стилю.</a:t>
            </a:r>
            <a:endParaRPr lang="uk-UA"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714348" y="642918"/>
            <a:ext cx="7924800" cy="5443558"/>
          </a:xfrm>
        </p:spPr>
        <p:txBody>
          <a:bodyPr>
            <a:normAutofit fontScale="92500" lnSpcReduction="10000"/>
          </a:bodyPr>
          <a:lstStyle/>
          <a:p>
            <a:r>
              <a:rPr lang="uk-UA" dirty="0" smtClean="0"/>
              <a:t>  Українська революція 1648—1676 </a:t>
            </a:r>
            <a:r>
              <a:rPr lang="en-US" dirty="0" smtClean="0"/>
              <a:t>pp., </a:t>
            </a:r>
            <a:r>
              <a:rPr lang="uk-UA" dirty="0" smtClean="0"/>
              <a:t>поступальний розвиток буржуазних відносин, перебування українських земель у складі різних іноземних держав, загальноєвропейські ідеї та процеси періоду пізнього ренесансу, доби реформації, часів просвітництва наклали помітний відбиток на розвиток української культури.</a:t>
            </a:r>
            <a:br>
              <a:rPr lang="uk-UA" dirty="0" smtClean="0"/>
            </a:br>
            <a:r>
              <a:rPr lang="uk-UA" dirty="0" smtClean="0"/>
              <a:t>   Наприкінці </a:t>
            </a:r>
            <a:r>
              <a:rPr lang="en-US" dirty="0" smtClean="0"/>
              <a:t>XVII—XVIII </a:t>
            </a:r>
            <a:r>
              <a:rPr lang="uk-UA" dirty="0" smtClean="0"/>
              <a:t>ст. відбуваються значні зміни у сфері побутової культури. Зокрема, поступова еволюція господарчого розвитку зумовила вдосконалення сільськогосподарських та ремісничих знарядь праці. У цей час модернізується український плуг — його форма стає асиметричною, що сприяє зростанню продуктивності праці. На Лівобережжі та Слобожанщині </a:t>
            </a:r>
            <a:r>
              <a:rPr lang="uk-UA" dirty="0" err="1" smtClean="0"/>
              <a:t>з´являється</a:t>
            </a:r>
            <a:r>
              <a:rPr lang="uk-UA" dirty="0" smtClean="0"/>
              <a:t> своєрідний примітивний культиватор — </a:t>
            </a:r>
            <a:r>
              <a:rPr lang="uk-UA" dirty="0" err="1" smtClean="0"/>
              <a:t>багатозубне</a:t>
            </a:r>
            <a:r>
              <a:rPr lang="uk-UA" dirty="0" smtClean="0"/>
              <a:t> рало, що служило для спушування ґрунту. Для виготовлення тканини дедалі більшого поширення поряд з вертикальним набуває горизонтальний верстат. У ремеслі та промислах активно запроваджується примітивна механізація, що базується на використанні енергії вітру та води.</a:t>
            </a:r>
            <a:endParaRPr lang="uk-UA"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685800" y="1142984"/>
            <a:ext cx="7924800" cy="4800616"/>
          </a:xfrm>
        </p:spPr>
        <p:txBody>
          <a:bodyPr>
            <a:normAutofit fontScale="92500" lnSpcReduction="10000"/>
          </a:bodyPr>
          <a:lstStyle/>
          <a:p>
            <a:r>
              <a:rPr lang="uk-UA" dirty="0" smtClean="0"/>
              <a:t>Бароковий стиль в українських землях </a:t>
            </a:r>
            <a:r>
              <a:rPr lang="uk-UA" dirty="0" err="1" smtClean="0"/>
              <a:t>з´явився</a:t>
            </a:r>
            <a:r>
              <a:rPr lang="uk-UA" dirty="0" smtClean="0"/>
              <a:t> ще наприкінці </a:t>
            </a:r>
            <a:r>
              <a:rPr lang="en-US" dirty="0" smtClean="0"/>
              <a:t>XVI </a:t>
            </a:r>
            <a:r>
              <a:rPr lang="uk-UA" dirty="0" smtClean="0"/>
              <a:t>ст., але поширення набув у другій половині </a:t>
            </a:r>
            <a:r>
              <a:rPr lang="en-US" dirty="0" smtClean="0"/>
              <a:t>XVII—XVIII </a:t>
            </a:r>
            <a:r>
              <a:rPr lang="uk-UA" dirty="0" smtClean="0"/>
              <a:t>ст. На Правобережжі бароко розвивалося на основі європейської традиції і було досить близьким до свого першоджерела. У європейському бароковому стилі виконані Успенський собор Почаївської лаври, церква св. Юра у Львові. У Гетьманщині та Слобідській Україні під впливом канонів давньоруського мурованого будівництва та традицій </a:t>
            </a:r>
            <a:r>
              <a:rPr lang="uk-UA" dirty="0" err="1" smtClean="0"/>
              <a:t>дерев´яного</a:t>
            </a:r>
            <a:r>
              <a:rPr lang="uk-UA" dirty="0" smtClean="0"/>
              <a:t> народного конструювання сформувався оригінальний варіант барокової архітектури, який отримав назву «українського» («козацького») бароко. Перлинами цього національно забарвленого стилю стали Андріївська і Покровська церкви в Києві, Троїцький храм у Чернігові, храм </a:t>
            </a:r>
            <a:r>
              <a:rPr lang="uk-UA" dirty="0" err="1" smtClean="0"/>
              <a:t>Воздвиженського</a:t>
            </a:r>
            <a:r>
              <a:rPr lang="uk-UA" dirty="0" smtClean="0"/>
              <a:t> монастиря в Полтаві.</a:t>
            </a:r>
            <a:br>
              <a:rPr lang="uk-UA" dirty="0" smtClean="0"/>
            </a:br>
            <a:r>
              <a:rPr lang="uk-UA" dirty="0" smtClean="0"/>
              <a:t>   Українське бароко відрізнялося від західноєвропейського більшою поміркованістю в декоративності, виваженістю форм. Найпомітнішим був місцевий вплив в архітектурі, менш відчутним — у скульптурі та живописі.</a:t>
            </a:r>
            <a:endParaRPr lang="uk-UA"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2910" y="285728"/>
            <a:ext cx="7924800" cy="1233486"/>
          </a:xfrm>
        </p:spPr>
        <p:txBody>
          <a:bodyPr/>
          <a:lstStyle/>
          <a:p>
            <a:r>
              <a:rPr lang="uk-UA" dirty="0" smtClean="0"/>
              <a:t>Висновок:</a:t>
            </a:r>
            <a:endParaRPr lang="uk-UA" dirty="0"/>
          </a:p>
        </p:txBody>
      </p:sp>
      <p:sp>
        <p:nvSpPr>
          <p:cNvPr id="3" name="Текст 2"/>
          <p:cNvSpPr>
            <a:spLocks noGrp="1"/>
          </p:cNvSpPr>
          <p:nvPr>
            <p:ph type="body" idx="1"/>
          </p:nvPr>
        </p:nvSpPr>
        <p:spPr>
          <a:xfrm>
            <a:off x="685800" y="2428868"/>
            <a:ext cx="7924800" cy="3514732"/>
          </a:xfrm>
        </p:spPr>
        <p:txBody>
          <a:bodyPr>
            <a:normAutofit/>
          </a:bodyPr>
          <a:lstStyle/>
          <a:p>
            <a:r>
              <a:rPr lang="uk-UA" dirty="0" smtClean="0"/>
              <a:t> Отже, наприкінці </a:t>
            </a:r>
            <a:r>
              <a:rPr lang="en-US" dirty="0" smtClean="0"/>
              <a:t>XVII—XVIII </a:t>
            </a:r>
            <a:r>
              <a:rPr lang="uk-UA" dirty="0" smtClean="0"/>
              <a:t>ст. у розвитку культури України відбулися помітні зрушення. Характерними особливостями культурного процесу в українських землях цієї доби були урізноманітнення форм культурного життя та методів і засобів художнього самовиразу; підвищення рівня освіти; поступове витіснення у сфері культури релігійних підвалин світськими; помітний вплив європейських культурних процесів та тенденцій; деформування та гальмування культурного розвитку після втрати національної державності.</a:t>
            </a:r>
            <a:endParaRPr lang="uk-UA"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571472" y="214266"/>
            <a:ext cx="4386266" cy="6500882"/>
          </a:xfrm>
        </p:spPr>
        <p:txBody>
          <a:bodyPr>
            <a:normAutofit fontScale="85000" lnSpcReduction="20000"/>
          </a:bodyPr>
          <a:lstStyle/>
          <a:p>
            <a:r>
              <a:rPr lang="uk-UA" dirty="0" smtClean="0"/>
              <a:t>Розширення торгівлі та майнова диференціація стимулювали появу нових засобів пересування. У чумацькому промислі для перевезення на далекі відстані вантажів використовували великі вози — мажі. У другій половині </a:t>
            </a:r>
            <a:r>
              <a:rPr lang="en-US" dirty="0" smtClean="0"/>
              <a:t>XVIII </a:t>
            </a:r>
            <a:r>
              <a:rPr lang="uk-UA" dirty="0" smtClean="0"/>
              <a:t>ст. виникає новий різновид мажі — хура. Намагаючись не відставати від Європи, старшина замовляла для власних потреб англійські та німецькі карети, </a:t>
            </a:r>
            <a:r>
              <a:rPr lang="uk-UA" dirty="0" err="1" smtClean="0"/>
              <a:t>коляски-полукаретки</a:t>
            </a:r>
            <a:r>
              <a:rPr lang="uk-UA" dirty="0" smtClean="0"/>
              <a:t>, розшиті золотом й сріблом, прикрашені дорогою бахромою, оббиті </a:t>
            </a:r>
            <a:r>
              <a:rPr lang="uk-UA" dirty="0" err="1" smtClean="0"/>
              <a:t>сап´яном</a:t>
            </a:r>
            <a:r>
              <a:rPr lang="uk-UA" dirty="0" smtClean="0"/>
              <a:t>.</a:t>
            </a:r>
            <a:br>
              <a:rPr lang="uk-UA" dirty="0" smtClean="0"/>
            </a:br>
            <a:r>
              <a:rPr lang="uk-UA" dirty="0" smtClean="0"/>
              <a:t>   Історичні особливості заселення та розвитку господарства українського Лісостепу, зокрема поширеність майже до </a:t>
            </a:r>
            <a:r>
              <a:rPr lang="en-US" dirty="0" smtClean="0"/>
              <a:t>XVIII </a:t>
            </a:r>
            <a:r>
              <a:rPr lang="uk-UA" dirty="0" smtClean="0"/>
              <a:t>ст. у ході народної колонізації практики «займанщини», зумовили появу в цьому регіоні безсистемних поселень. Проте з припиненням процесу вільної колонізації та посиленням капіталістичного розвитку виникають вуличні, рядові, </a:t>
            </a:r>
            <a:r>
              <a:rPr lang="uk-UA" dirty="0" err="1" smtClean="0"/>
              <a:t>радиальні</a:t>
            </a:r>
            <a:r>
              <a:rPr lang="uk-UA" dirty="0" smtClean="0"/>
              <a:t>, шнурові та інші види регулярних поселень. </a:t>
            </a:r>
            <a:endParaRPr lang="uk-UA" dirty="0"/>
          </a:p>
        </p:txBody>
      </p:sp>
      <p:pic>
        <p:nvPicPr>
          <p:cNvPr id="1026" name="Picture 2" descr="http://t3.gstatic.com/images?q=tbn:ANd9GcQSQfFgHD_wQX1WqIjJpSQeAmjmSVIYamIaatmGe1_uxZfuVXYf"/>
          <p:cNvPicPr>
            <a:picLocks noChangeAspect="1" noChangeArrowheads="1"/>
          </p:cNvPicPr>
          <p:nvPr/>
        </p:nvPicPr>
        <p:blipFill>
          <a:blip r:embed="rId2"/>
          <a:srcRect/>
          <a:stretch>
            <a:fillRect/>
          </a:stretch>
        </p:blipFill>
        <p:spPr bwMode="auto">
          <a:xfrm>
            <a:off x="5000628" y="1357298"/>
            <a:ext cx="3542620" cy="2357454"/>
          </a:xfrm>
          <a:prstGeom prst="rect">
            <a:avLst/>
          </a:prstGeom>
          <a:ln>
            <a:noFill/>
          </a:ln>
          <a:effectLst>
            <a:softEdge rad="112500"/>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500034" y="357166"/>
            <a:ext cx="3929090" cy="6286544"/>
          </a:xfrm>
        </p:spPr>
        <p:txBody>
          <a:bodyPr>
            <a:normAutofit fontScale="85000" lnSpcReduction="20000"/>
          </a:bodyPr>
          <a:lstStyle/>
          <a:p>
            <a:r>
              <a:rPr lang="uk-UA" dirty="0" smtClean="0"/>
              <a:t>На Слобожанщині більшість поселень мали квартальну або ж гніздову форму планування, через те що вони виникали в ході державної та поміщицької колонізації. Оскільки при будівництві житла використовували, як правило, місцеві матеріали, то зі зникненням лісових масивів жителі степової та лісостепової зон дедалі частіше зводять хати-мазанки, для будівництва яких широко застосовується глина</a:t>
            </a:r>
            <a:r>
              <a:rPr lang="uk-UA" dirty="0" smtClean="0"/>
              <a:t>.</a:t>
            </a:r>
            <a:r>
              <a:rPr lang="uk-UA" dirty="0" smtClean="0"/>
              <a:t>  </a:t>
            </a:r>
            <a:r>
              <a:rPr lang="uk-UA" dirty="0" smtClean="0"/>
              <a:t>Зокрема</a:t>
            </a:r>
            <a:r>
              <a:rPr lang="uk-UA" dirty="0" smtClean="0"/>
              <a:t>, наприкінці </a:t>
            </a:r>
            <a:r>
              <a:rPr lang="en-US" dirty="0" smtClean="0"/>
              <a:t>XVII—XVIII </a:t>
            </a:r>
            <a:r>
              <a:rPr lang="uk-UA" dirty="0" smtClean="0"/>
              <a:t>ст. одяг населення свідчив про майнову диференціацію (якщо селяни та рядові козаки шили одяг з полотна, то феодальна еліта — із золототканих тканин іноземного </a:t>
            </a:r>
            <a:r>
              <a:rPr lang="uk-UA" dirty="0" err="1" smtClean="0"/>
              <a:t>виробництваіноземні</a:t>
            </a:r>
            <a:r>
              <a:rPr lang="uk-UA" dirty="0" smtClean="0"/>
              <a:t> </a:t>
            </a:r>
            <a:r>
              <a:rPr lang="uk-UA" dirty="0" smtClean="0"/>
              <a:t>впливи (українська знать Правобережжя своїм одягом наслідувала польську шляхту, прагнучи в такий спосіб протиставити себе простому людові) тощо.</a:t>
            </a:r>
          </a:p>
          <a:p>
            <a:endParaRPr lang="uk-UA" dirty="0"/>
          </a:p>
        </p:txBody>
      </p:sp>
      <p:sp>
        <p:nvSpPr>
          <p:cNvPr id="29698" name="AutoShape 2" descr="data:image/jpeg;base64,/9j/4AAQSkZJRgABAQAAAQABAAD/2wCEAAkGBhQSEBUUExMVFBUVGBcYGBcXGBcZGBccFxYXGBgYFxcYHCYfFxklGhgYHy8gIycpLCwsFx4xNTAqNSYtLCkBCQoKDgwOGg8PGikcHxwpLCwsKSksKSksKSwpKSwpKSwpKSwsLCkpLCwsKSkpLCwpKSkpKSksLCkpLCkpKSksLP/AABEIALUBFwMBIgACEQEDEQH/xAAcAAABBQEBAQAAAAAAAAAAAAADAAIEBQYBBwj/xABCEAABAgQDBgMGBAQEBgMBAAABAhEAAyExBBJBBQYiUWFxgZGhEzJCsdHwBxRSwSNi4fEVFjOCQ3KSorLSNFNjF//EABoBAAMBAQEBAAAAAAAAAAAAAAABAgMEBQb/xAAnEQACAgEDBAICAwEAAAAAAAAAAQIREgMhUQQTMUEUYSJxBVKRMv/aAAwDAQACEQMRAD8AsGjrQTLCyx9EeKDaOtD8sdywAMaFD8sJoAGNHWhzR1oYDGhEQ9oREIAbR1oe0JoAGNCaHtCaGAxoTQ7LHcsIBjQmh7RS4redCFTUhJUZL52dksWclrdoz1NWOmrkXCDm6RbkRxozCd/JZs3ks/tF5s3GqmPmTlohQoqoW5BqBoNIyh1UJyxVmktCcVbJbQmgjQmjpOcGBCaCNCaAYNoTQ9oTQxDMscaCNCaEMG0caClMcywADaOZYK0cywADyxxoK0caAATQoIUwoADZY60PaFlhWAxoWWCZY7lhgCyx3LBGjuWAAWWO5YI0JoAB5YWWCNCywrQUDywskOXQEs7AlubC0ckrCkpULKAUOygCPQwWgo5ljmWHrdiwcsWHMtQecNkTMyUliMyUqY0IcAsRoQ9YWSuh4urFkhZYJliPLxDzVob3QggtQ5gXrzB06wOaXsFFseUx5rj5w/PT0JzLUFzlqrlyhIzZRwqfUPS8entELaiEpkTSQwyLzECpzJKdKkkkDxjl6uKlD9bm/TyxlVeTztG2yof6Jp/+qf3RF/uchUxZm5FISkqQcxzOSAaEIAu2uhiz2fufIEp1Z5qsqzwlkkB8gBAuzV7xaYbAS8OciBlC2UxUTUJCVM96ZKhvnHldLOL1Umehrxa03QfLCywpcwEqAuksR3AUD2IIPnyMEaPezildnk4y8UDyxzLHMYsplKUkZlNwjmo0S/R79Hh0kcIGbMwYq5swKj4/OI72m3Vop6U16OZYWWCtDMwzFOoAJ6AkgP1LGnSLU4v2Ri+BuWFlgjQmixAssLLBcscywACywssFyxzLAALLCywTLCywgBNCghTHYLAK0JoxuO3gmTFLSFMlQ4UgVSxBd7/CS/2JGx95RKkqC8xWCyUtUJyhjyZ/usefDrtOb+jd6LSNXlhZYgbA2t+YQpTMAspFCKMG1v8AURaZY7YyUlaMnGnTBNHcsEyxxbAEksACSTYAVJirFQxoocfvbh0KATOSogkECqS41U9KtUPrziHvNiFTlolpKpcsBSlKUCnMaBJCTVmcgltekZY7qsQJcw5jYsmlRxaEXNPW0eX1HWO3GG32d2j022Uv8NUnaYmKKs4Y6EsG0yjw8usGXMQ5CF1u4Ja4DPY1/me0Ys7s4oK4ZwUofzKHLp2hit2cQPdnhavdNVBv1CrvTTrHnO3vZ3beKN+vajpJBJZCib3SlSmfR8pc2q0HTjZecZDkFWTmYfzUJZ7tHnCsDtEZhmpb3keGYmtmZ+kRP8Ox4IdTZjR5iACbCj8q+EH5chtwepysWlSL8ndlNzFNO5isTtAe2mIUWBSFodXuUCZiKGlcqgP5lDSMJIlbQqUrSr/dKL1FQ5reHyZe0wwykioYeyqCGPeCnyG3B6TKnJA4lGpYFzftzdqGA4/FpE5BU6hMKg+jpSVAXd3B0I4a6R52qXtE3l6EcQl6sKOamHKw+0pig4KDQOChNuj1PL0hUx2esSJ6FlCVlIBIBUGsXDta94iTgzsSA4pooOmoqxIv9081k4raSGAlqIHxZEqUQGatSQGEEO18czfl183yKFTzZvpUwNSC0eiSNqDI8slaSzNmKS+opUG5erQ9ePKsgWK1AzJ5p4ieRBYXrHm2H2vjkqAThyL2SoXNTdnJ1POJM3a+0ZgDYdaSmxYit7mnlE4lZHosqewKgXGZiRoMrpJAoa5g7/EKx3D4+WZSgVZVVqf+UpZrnQ+EebysZtIJUDhiQu/CAWBBYhwwJHL9oAVbTJP8CYCRlYpDAF9FU1+UOmK0b+ROKuFQbMpuJwyXHd6VGtYssNjkpDLLLdQYgMCCAUFtPep07N5kv/FEANLJq5CRLW7MAShD+cJWM2kXUZEwe8S6FqKjUl3cnX6wKLDI9RVMSXJJFTqKOAwD0NXvQtoTQJ4S2ZJs50L/ABCvh5ePlEreXGS1BKpSgXoDLUC/Koc3t1i0kbz4ta//AI7JBJUcs1gBU5g1TampAAEUsou0S8ZbM9IlTArvqNQ1C47wTLGDw++k0rIGFmFbMhOUjOK1JajDm4YDURpN39qYmatacRh/Y5UhQOZ8zlmHbm/LnHrdP1bm8Zrc8/W6ZR/KPguMscywXLCyx32clAsscywXLHMsFioG0caCZYWWFYUCywoJlhQWM8sQtlgkAgJofBmbrfrEeZjA7kuSWfpy6D6mImNnFKUglxlCQzOgA2HeK38zSriuvj48o+TWnwel5PStw9phSlIY1ZjxNqSADQD6UEafG7ZlywSS+VgW0fnHn26G0ZeH/iTFJK/0AsagZWLEUcvZi1TAtt7b9pMWtOYJWXY30FuVWj1fkvS0kk7Zg9NOW56dhsahbZVAuHoQen7QHam0RKToVGw/f7vHne7k+YpWZ2ShVVDmDRII6M57ReTcQpUwqPEdaAsTZ36GB9bKUKqmaQ6ZN2/A2fiislUyrtR63YAi3Yf1aShLKJUkB6V5XqXe/wC0NkjhDhI6869rXrTwtBPzBpmGjC4sLFrfF5Rw/s7voiLSys3CSXINSbsD0Ll/Fu5JSuENRyUs1nJfxJq/WBCdU5TZg9udaRKCDcHmRowo5+USAwLKVAgljz1uG1r5WBhomB6pBo3ckVDCgoSG5d4GiabvUWINC9C3g9L2ghQshlF3qA71clyba6cu8ADMCQSOFI+F2a1rC+WnTwiXJJcmhAIFAXZqgF/WIcgqJOahZxltQdRf6inI8sKCiS5TSzkWKvnqLeEMDuEWhiMrZapAFHcnQu9AfO8EGJDOoMHajkO7Dw18PPqZb0KeE8LNxMwzPyq1tIcJbpS6e7BkJHn0Fv7FAAyOpJYBgpzRxQEtyNEgk9tTCw+ISWYFKSToKCrc62fvWGY1anBH0SRR6dWIFKtSsdwYNHs4ABYPe/Wlm10hAPxRCVJIszV6V5WJEEkTwpKgaNXloHLkVNTXWAGRQFQLgk9DVqAO4Dm0PmSiA6iHNqD+Y1uHtrz6OAHXNLBkitbhuj1s2naFOxJzMyVMLAtR/AVfnyhJlUqauCe1Ofk1qaadK+IJdix1sQXHizt1eEM7JxBZQcGgIJDM93/pBELUzhL1s1K0egpd4GtSnSCC5JHQA1TUUetrsIbh8SsiihXmGCSCXDdKdKHxYBPaL65gU6kD+vj+5gipqixIFRoriTej+HRiRDJiyeT8mo1xzcffSBYSaTVYBzXL6uzv3+YgAkTpynIILvQiztqBRtK8ucOws7iGaiqsXdrW0alx4wCZMWCyncZSKVHcVpX7aGTiboUFDVNHBHLkTXygTadias0GHxYUSNR0Z+oiQERQSZjFKvEgDxBYa+US8RtEsnKHYsbgsQQ45F2GutHEelp9bUfy8nDqdNvaLBCgQ4r/AHb9o5KmBXul2+/LrGU2fthafbVCSE0BYHOpSQSXHEXcvy56KRvB7MGovYuxUzOKkEVRQeVC589JJtGXZ80zUqmjME6mK2djyicUmzOPJIAD6PXpXxzWI2qrMFuomjmxH2fpDMRtFTgqU5CSBTSzAN1NPOMZfyNrZeylo0a/G7VRLSCS7tQEPWohRhVziqr1VWlD63++8cjF/wAlN+ENaUTEzsQo6Ml2Y28zeI35h7U52MPxBSCyT8IcnmQHt5QE4mhpSnp18IlI6C2w0gBGZZOfMwFAACDU6m9tPSL7Y+yTNOZVJYdy7Elxwg/9LnSKbdvY6sQblKBQmvCBVgdSbt4k2jce1CSEpAQAwHUAsK3LXfv1jOS3KjC92EShISAkBKU2A6VYVtV+r1vD5cuwHxBy9dKuWrTtfzbLoQAxr5kOX7c4OZb1NAA1qmhhmw2XOdVczMxAFWc0Z6HSOziKVJIpQ8zanj2q0dTh8yrXIoOv9fu0MnlKOHmQCaFq2rVtWGg7QmwGpyM2Uli92DcvTwc84HMSSRUOL3YPxN/3cochBdhrY+Wpd3/brBpuGSxzE1Nklr173d+kICOJQYcQNyG1qBZ62gicNQmgoKvoL18APCOpkVcJsAA9Mps7+nUk8oMEEBXLuaXTU1auanaKQA8LLSkpSoVIcNQDppqOj0eDomUFgwA9WYtQlwRSBIkgKzK/SQkGlAQoi/Itew7COGcHcVzJcilXuOQH3WGIJhVBJBWogCgpRkvQ0oPe6UFGh8pJah4TVmFaOb2DaVuOkdny2A0yliKm3e/EfTxjgSl3Bys5rdnUGct1PnCGCnqFC7hRKb3blodD4Ws3AmgAcOR3ZiXc3tbp5NxRSAE1q5ASKlwfKz9ucPlTxwuDmVmHxhmDh3s/PqLwAIJZPvE3qxcEUYatDpMviZ/hszD3bsLd/qXSZrroWYqa2hBL6qd3ghUnMKcSE8XN+3ax/l7wADR7MjiUyQpuzgBie9KcjCVwkF2Zq2BLgAu1am+njBMRkI7kkMaKejEixLCneAzlnKQlJzMpk6D3SAQ+j36asYVASMZKcgAuRxUBYEUPS0MligLOCT3Ns1qOHtzfSGS5gDAkpzMoila2FH006Du9ExjRi7Fqe9y5E36QUA6WjKlYze6PddiyqBnAbSj0juHSkjKcwqSCXoSGITrd6DvDlEkUSWDkihoRe+oAp9hi1lKgSGB1a7dixIfvTxDoA/sgmjPZumjt0aOTCHB4Mvd/dsX525UHaGSlgpNwNHJtUKApXXu0EmSmSGuAda+LHqnzgA7KUHJdNqAn9Jq1KMbfbERPY0IL1pz7GxbkOsV0qeFOln59OGh0rUeUHwcxJrR3AvWp5HXz9IVgR9obCSVKXLoogvoCWuk1CVeh6PFJtCWUqRmoBcFyWLAAHs3l4RsUrY9ORo76ltGq9L9IgbU2KmekGgmCgr71bFh6jnrEzhe6M5Q4MdLUwU5oK/8AVrXp4RKxScyXBcvZuYPF2oOx8DDcfhckxSVJagLXvcg6jR9W8BGlTiXD5SQrkKj93ppeOVppmJ3IFAgMSdexqzNSOxFyAkkKJLaMO7VZtPDyUJqmBk8IgcWZwQHs/n0ifu5u+rFTDlBCEtmPVVkh9T6CtbG5wm7n5o5nTLlIpmJHCGqW8vNy1It5G8GFlBMqSoIQhyFMWPNTn3lmvoKPT0FK1ZrFWT5QEkezQkJQlNxYkgEuogWvz5wpFCCSSVVqKsGAoPnYOYrZm9+HzZSpQysAUh0nxTUtfqXgeH30kDMoiYVJSctBxFhlHRmd/q0RTNdjQpnMDozcnA5U1v5x0zAHd3dqk9Ppr1prGeO+OHyJZS0lqgJLgkl3Vrp6wzA72SHWVGYLBNDWtzXhJuTyfWHTCzUJJSklTBq1sHDkdj+5jiSgpAYVBPQ6163p9mtnbzYZRAE5BFSXCspIDChFRfyF4St4JGc5pyTlBKq0NAKfqLE+vSFQie2WgqeE9buArwY+fiRNAA2jv3Jt1/pFCve3DmomB6AcKiS7AWDafKHTN8JASRnqGZkkmjAvo9NL9qQUxl6tq0oBd7G7nwDQlsgOXUqzB9ABQtYl/PpTPI34kZClpoPwnKCaMQ5KmHrrD177SKqClXDgoINQ6i41eHTEX89OarEVATqctSXu2p8IYqelWVuKii4q4AFSVDUlMUf/APQMMzETLkNlFQ1G4hT6wzEb84ejFfUJRQagXFnZhSHTA0k0AoGYP4kZmAd2FPet0HIR1aQySWV4UZ6t8mPLwjKf56kOTkmMaAFibEgkFTMH+fgWfv8AycgKZa1KLDKWBAFXzWL8mgphaL+Y4IAFyBYs5Spwx924D9TStCSkpzBRTYHnStyXuz/bvmMR+I6ColMqYxdiSl7NYahuenWHDfuRRWVbhg2VFacg9Prq0KmFmnx3CVEAZiWsaggAVFxRmHMx2fJq5SpyGctqA/izCvpFNjd+MLxBKlOGLpSVPT9Srm14jD8QpANJc0gacPECzkub3p1h0wNKEBYBAdTAFmZ/itYZRpzHOBzEspQR8OlK+HZvIxkj+JKhmAkUfhc1AcEhTda3+TxGX+IU2uWSh9FFyQah31ABZu/OFTCzWJxZJHgU3q7Ggr0r1g4Q3uiiV18eTaafvWuGwm/C0l1Sxo2WjMXYH6+tomq/EQqKiZKalksVWL1UeYpYCpgpjtGwXNYswcD4mNv1dtKWjhWpSUuQCGemr5ns4tXn0jDo3/nBT+ylKrUnNxXqa0Ll+kLEfiHPV7suWkk1VxKPQVP28FMVm7M4lJAccQaxvonoXhv5li5IIaxFFc687jlwxhU/iBPArLlG9wu5Ic+9zHg/mOZvtiWHCly7uksbMRqkipcHygphZvJWIL8jp/ynTqQdY7LCQWSAKOwoa3du7f2jzxO+08D3UHSxFKWrT75BrHDb+qYBUtJPvOAafyhya9fsmLHkbw4gnR0kMGo3PoIellDUFq2cUq4HMV/aMGPxAdiJBF3ZbF6sRT5u7RKRv5JNSmalVGFCKau/9oKYrNRi8IiYGUOdbMb+81LPyjGbV2YuQqozAksunE9a1yg11MTz+IEihCZiTrwggeRcvaO47f7DZSgSVzEqd3YJtTK5zGpNSxHWJcMvRMoplXMks4SKk1NepAbTu1WMKI8vaCOIywoEsQk1KQOHLmA6PYPCjmlF2YFCdsrSFJd0qIzDQtaltBRtIWFw2dLghhcPXy+9I0myd+xJyp/KIWoskVSkD9IA9mWFeZ6wHerayp85PtEowpSigDKCgT7xUkB1BgMrU847WttjVbIBgdkBcpJyggk1atzr4RJVsIEMEDyb1i03alvhZVjQ1/3qi3GH6Qnpk5GSG7o1SB9+kEG7yNU+RMav8r0hflRyicHyVkY//LI0Cu5/pTzh8vdsfEk/sfONPi5WVCsoYgFox83eKelakhTtrT6QnGVgpEw7so/SR4/1hqN2kCjE9yYjyN5Z5IchjG0wkp0JJuRXvrAoS9seRmBu+lvcHr9Y4d2kmyR6t5PGuTIHJ4biJACFEMGBPpBg17FkZQbsN/wwfA/vHRuzzlpHcRDXtuelRSFu2tPpHZO255UHVQlnDP8A+MLCQ7LA7vJ/+sP2H7iEnYCdJafED78o0eClOgPU2J5wYyekUtNk5GVVu8k3SmmmVj6XgH+XpY+AnzjYexjow/T0h9t8hmYwbvIf/TPmW7EGJSdgpNRLT5F/nGpMgd4yu+E1UllpayQxB1KtQRygemwUrCo3dH/1+QaCI3eH6T6+sZH/AB+dlzZUN/u/9oZ/mqZ+lH/f/wC0Ltso242ABp9+MDOx62A9D5iB4DCqZC1KBzBJAAIZwDcqLxpfYwLT5E3Rnf8ABR1PdoX+EAch98mrGhOHjgw8V2icmZ5WyX+x8oX+D/zGIu+BUiYjKpgU/In+kUCcbM/WaRL0xpmmOyB4jtDVbIf4R6RYbGkUq5JD1L8jrFgcPzEC0hZUZuZsh/hHZoAdiD9KezVjVfl46ZAiu0LMxG0tjhKHYCr0DaHpEfY2BSVhRSluZNtLG5JbRo0G9032UpJDOVtzpkU57xl5GLHCAogMxckAPlNDpWj+NYUotKkFto0ClJWASCDVgS2rF+f9BaFFFjsUcqdSHOjOSXpYkgO/aFGK0nyKhq5cuTOSozEzGILJDsxBBd25WeNnLEqfLSSkHMk0IdTWYkvqGpSgvEYbnYZJ/wCIX1c0bsOepicjZssABK5iQKZUzCB5XiZ6qfg1yaNTsncnLs7DKlOV5OJDEBX8RfElzQtprpyiDicCqUsoWkpULg/PqOsegbqSCMBhwApQCRUlyXmk3NdYtNo7uSpyGmCrUUKFPYtbveO1W0S1Z5QER0pjcf5ASx/jEmmVkg+BANe4POJmF3IkhGVfEqrrDg3egcs1ur2iiaZ5ntBP8JWlD8o82xiP4qtHINhqHj6Ex/4epUMonXFQpLHzBoIpFfhRkH+oi4YFaquW1FNISSsN0eK4TDnMnuNI9PwSP4afvUxcq/C9d0pQSP8A9Df0gkjdbEDhEhYy0q3zJrDFuVIR2hk6USkhrg/KLfF7FnSgDMlKSDYliPMEtARseatRAlrIH8puA5rqQNPo0JgeVY3Z6gVKY3qQUFOVkgWcvmV5HoYj4VPEliXzCnjHreD3Czko9llAdnzMTqxDuaANoxiQPw7UCR7AU1z09VQIbspNnodHRzEpMmNFhdy5oTTIhzYqr3DOGPfSDTtyJoLJUhVHoVD5hvWGFGY9l1hey+7xdzd2MQkP7MmlgUkjvWAy9iTivJ7JeZnYhqdzSGhFWUOIxX4joaUn/b81R6Xid3p6A5krs9AFeeV2MedfiSj+CDyy/wDkYJDijK7rbMViZqZIqxzWKmCSCXTqnn3tWG73bHXKmCYoDLNcpI1ys5qBoUl+vMGNVuZt4yky1yEIlTZk0JmrKlkmVLTmUTUBKHckJakqrxlt79vnFzs7lgAHN1KNVKIelaACgCRGads6ZwxSb9m22eHkSOqEf+KRGgyRR7Gl5sNhwLlMoDuUgfON/P3LnJUAAlT6g+dDWKRztGeydI5kaLjFbtTpainKVEB+Grh2cc63Fw4h2G3bWtZSoFHAFAlJYuzOwca9iLRWxNM8435kZlStaGjjnGbTs5Te7XSop6x7uvcdRAZaSrkcwHmU+kdk7hrKQ6wknQBwO6nv2Bg2CmYDY6Ganwj5CLMpjTztyJ4KmyqazOM3nYxYTdwRldExTkBgpIYHqX+Qh7CpmHyw0ojYYvclkgy5mZVKKsf+VQsH5xTS93p5JSJZcXDpf526w9gaZgN/ZRMiWGcmakDxQqMz+VQl1qZ9Eu6Q9RUHQOPEWMbr8RtkzZMhBVKIyzQxIUUvlXZSKG2kefgJSk5pmYqcZU1HyoXaMplJbA14hNn4QNKkhzd7F6xyDLUJaAEg5ibkMB7z0MKJT4GeiZiK1qbi3Y/2gU6ct+DOWdnBIBtrbx7XEATilZqgFqcNlNchRuWPp2bR7q7Tw8sn2iUKV8Kc6aUzE/zHr2FSY8mMXe4oq/Z6Pu3LIwUg+6RKlluuUE9InCcVEgKzFJY8JDFgW8iLRnf8yoqPaywziigbBwrKGoUgFqX0iv2JvMQFqmHPMeYUkGyaKZjROngOgj0O/FUjZRNfjcYiQjNMWwJYVNSf6V8DD8TPSmWVEhILB1e7xFgTzjzzbe9yZ4SEJyhw+ZiXuXGYjl5kdzH8QyqUpKpYokOAQkdspDgX8uUL5Md0LE1mA2ikzBLzlKgTmQaKuQkKvwu5FaiCbY2khCUnMGJZwRWrKahcs9I82Tt3IlapfGVqqaAC5RMCrKdIXQmhAHOIyt5VqbM6gw4RQXIBqaUs98wEZvqWlVBXJ6xh1hKAoivJJIc2yhKq0TX9olYbFJUkKSxSWIUS4Liwe8eWz94z7MkIcJRkLHis4ZQZurnUj4hBMDvEhiJicwdByJFFMFAq4rAUpSq+cUupQY8Hp80pDF3JD3uzfu3SKHAYoezxEwpCVArUwUCokPUgGg4aCzAVJeMth95Ji1hKGCE+0PumqD1Sc1GraoHjUneFalezCioFUzOlqfxEkZnDEKclJJLcTtD+RYj0bYO0AZXtFK0Qos5qtIJpemYDU2i8kTQQ7u9Wp+0eeI28gSZhGZlhTqJDkBGVAcAUCE3JJfM73iOnfXLOWVqUuV7KWnLZGZ6MSWB96tXYA0ilrx8AzcYreREv2mYZQgAlyHUCSOFrnoOsEXtEZUkqDsSSCACzCmY2qK261jznbe9SZifZvbiCswYJOahADkJISaH49SHhDeUsE524SomzvmIzX+EpHRoO+kGx6MnFBaUr9pwE0YA5nLDmbgV6GJ0ieDQOCCRrVjQ1pUV8YxO7+3klDKXlc6rCVcgXq9AA76CmsaTCbTSQ2ZABcg508WpKWv4NGsdWLHRZTJlWqOv9/wBo8d/H6VwIULZE+J9ob9aiPWZeJqGq+hLmnbzjyv8AHyb/AAkJNCUOBr/qp0+7ReSYqPPsHLQNly1FICytZCrFkrAvyuPGKDb2BMvIWYKzN24VD0UDFmrGKXspIyhKZK/ZBnzLVMJmOXGgCrQHewqaQnLRUpE0EAv/ABATqdPd/wBo5Ql5KdtbnpO4uFzowIa5lf8AaQT6Ax7aTdr+keM/hjiEGZgZYUMyUuRqGlKJfxj2Jc+rVDvoRQcjrAmTQ4E6p8dPrCoS/wAnip21tuXhkhcxRyktQ9z+x721jI4r8XZKXAlqWxPvMl6hugofMNCepFbBW1nojivLwr4Rm9pb4SpU3LlUcqsqqgCz8LmocivVozs78YJfscwlEKOhUAkPo7VYEcVo8/lbVEyYuakA5vhcJDgJDcPxMHc3zM1miWr/AFJbo96lbRScjF/aAlJScyWDVKhTUAVqTA8XiWJq9CSBlLcJUHCi/ExAYaR45gttKSmYV1SkDhLEEEurOASSAACKXDaGLfF7xTlEFSigz8pGYge0AQFcILhIANxfyhd6vKGembOxKylOch/ZpUtgQQpVQLkWo3bnEozXYOHPwkMW1JHpyjCbH3tLSQpKCS9nKqBgsKysQUAAm6avVwM1tz8R14aclISlS8qffBolQcZKgENlqf061elqoHsbj8QVEYVPxNNGgZihcebLCSHMtNdSkcxW0D2vvnOxoEtRCSVpUgynCXIyppXm1dYhY6bMl0mJUhxmSVAhwzgsdX5GpteOTXeTtEf9PYJip0ss8tBb+VJ8oUUs7GVZ3Jr53oXa3WFGeLKtjsLOWqWgJDtmBZ+JxSoarH3R+kRaJJlpZQlOpT5i6z0JP6XJNvUUkScKhKTlDAkE+od9benaHrljQdSwDktZX6gOR5wnOPoj9DZUsrHAxKiGIoeJy2W4JYkGzPyivm7SIIfK4sKEpKQVEVDizOOdDRom4uQQCAEPfR6UchvGtYEmUBmDMxLDLmIKqEM2oSBbkOUSsQsiScYQogn2YVWpCSwAIKgWFKsDd3o8TpOLf3UUDWDP73vV0o50y2gCtmJIBa97jobdLw44YpIoSS1XLF61L687W8W8WGT9AcZigkCYg0JA+JmCjmHES1T2oesRVbVQKqcgM6c1S9AkB31T684uEYHhYpCWDApygmjFlAWYkHvEWbuwkqzDMTe5Y+duYiouHsbk2R93NpE51EKIDKoogOOIMGYqt4HrU0rFgkFBVZ9SEhiAABpmD90t0iyw2z0oTkyXc3fqSwNnH20VWN2SSolDy+QoxBC7hIDjicCzaQm4uT9DyaDYfeHKostKShGVILGmUg5iSHUaD1A0iNh5qgtargsczt8I4AebvTp1rzC7vJchZNXoRS9KjQdDoCGiZi8JmVxKmKAdklXALWCkkZqKL0uBF/gtkxN+yKjEqly1pTMK0qlqo1XIAJcGtTWmgeGY+eygXdPBSjMxalrpApTvCn7JXnOVTJBLEsKGhSXYszeI6RNTsBQylKkpS9SpypzmLBRSRm69uUUseQ8gl4khIANMmU5q6EgE6EMBo4F4cnHPMS7+7rQAJIBc2o4P20dnbEm5gVLQUOXBzGln4WN318YNj9lqy0XmULkhXE2ZgHUSAAWBJ73hSUeQrYfsbeFUtZylmbUs9bEGpqzdY1GG30nEUZQ0Y5egr61e/aMDM2ApazcJBdveYAfCQ2YUrFjgdnDKkgH+5OmtflSIlUfDKUmjWTd5pqiBMCVMCWXXlzNg3nyiNi8XJnrQqZhUK9mFBKRMWkcRzF0i9at1iqkbOIU4zMdFFxboDy9YnJlhQL8I8uVeT1OthCU36ZSk2OnYSQtaSZGSW/8ApIKQgsGzEZCSrr7zE1YxI/IYJeXPImulwlPtWpQAAmrDQPA5QDe9XuL/AG3l5MnqINNO55xWcuSsnRd4TbsnD0w+ClJKaZ1EFR096qi+peHnfsBQUcPTkFKKqmzEM/SKWVMVTMH7A6/fo8BXKJOvla94TmybYXbW304vOisrMQRmrlAPTp1inxWHEiXxS0HIhkrEsKzqdgKpJUT10OsS5rIuCMxvd3uWveBCa6QwJJuaBvLwp1gjq15FlyVI2jPqpMgJBLZBhwVhgMxIyAgEveOr2ziE0MubXQYf6CLaXLDm+pD00fxENKiwao+IkkWuz9C4jT5C4DMpVbbxKnOSawvmlEGtLVJ5FgadILM27iFFJWFkpbLmlLOVmy5cyaWo3IRaEtcaaVuNKekI5SlVasWLPbU05wvkLgWbK8bVxCsocAD3f4VB2cULmrCGzdszlTHm5ppsFLTmYDkUubm3WJsqUrMdbaNpXvp9iC4UZmcAHq/y86toIXffAs2UeJ2xPBLSVKSDQplvp37xwbSxB/4M3/oS9uROlovVIrZyX1N6/wB/GGTFBKSQ7cmJ/aH8j6Hm0UyMdPckyZ9bjIhjRvtoUXeGAIcFw/Tl/QQoPkfQs7GyUjKQ41oW8HA5FIsdT2huIxACAUkNrYGlKJ7NqwrFOrEtdSjmIcGxNSHraunOC+3zEMWUSSA7k65Rdyef0rniDZJOJcKFBm515lma+rdT4SkhkBbMCTVgHLAeFNfpFSJqUsWTmU/DcWJcpFbE05nlSCS861WSt2LHLm4spHe9R28G4k7FgcWPiKQORFL6dWDeHkafikZlexWsoDEFQ4nYFQYMGd9bC+sUypK3rmq/LXke1WaCYdU9C82VKyObMTmFWNz3cHUaRNCsusdMyZD7VCgtBZUuoowsapYkUI5kaGO4GYFAEqYWrc3vXXn6NaBiMOpeZTJSVKzKVlSVF1F0IIqlNWYNcQZQYlILKNCKgJGVgA51rV4Tr0O1ZKxM4B1S1JUxuzKNGAa4v84hf4oBo1KE6605fSO4iYBRnJF6Dkbdxa7nvHMoJzPUm3M1Jf1D/YSaE3Y8492oSWehbQn3dWr58xBZKgQoZAGD6u1H+frXrxKWGUnm4POo7w1c7MmgLOajW1QNdDTrCGcM5IJSRW4IqzVo1vG7+ZpG0OSaORemjm/MfPnAzNZ6k1dxYsS70PXygX5wOXclJBpbnXlXTtABOBClB0j5HQWhyZlOEAJJDG3T5fOI6l6l0gvftyYUoS/aB8ZAZwH1Z6u/0hFWS0zTc3ZrB6Fx2DvBpZFs1CTU3BqC9jb19IPt8prVhUXNb9Oehh5L3emltXbrDsdllh8Shjckl68q+n1rDfbl2y1La08CR9KdohSiCotVgeWV6HlSJHtgg5XcMSTXzr6esOy7JkqS5YAHR6EXoa21iTL2WamnDYD06WPnFarG5S1QaCzvV7DUVZtB0iRJ2k5INXvXW+mjPy9YexSpk07PS6ejv1ygfbPZoUzCuCEkWLByNQzAChtb+yTtFzq9SdHYE+Nr9YMrFE2sK3a4dqAubfYiiqRXYjZ5S+c0Aa9mPPz9YhzsMUvmYWYVuoA+J784tpqVkEgOMtBY2uBzrFTMSQgh6jQ3PIgihoG8A8TRnKNEKdNzEWIOa5NDRi1OjtAkAlJqA1j+o0ryuLdImKmCzBw5FALj71gWKY1ex7A628b/AEiDFgMrAlPdvDUacob+aUkUDeLn3jcdq9u8POHy2Nw1SXpXn9+scWsZlAc38KVB9e0OhfoOjE00HPs1a/ekAMwEBWvQcuTRxJBAa56k94EzqYEnMCwLuT+9Ca/ODECUMRlYA2Fhc2u3JvlDCly7a2+9dPOOSmFaFjQi+pPytHVTC/wqpVnDa6gfYgoYMTH91gALGmtyw6mkdh4UGDkfTv6f9UKESRV4AJmCtEgkA/yuezljVviMdkJSMpCR7zfu8KFFgJS8oNNHfwevO+vLyaksoUDgVYM9Xfnrz584UKEvAw6p5A009WPfWBYUlRqQaPYPdjX7avOFCgSBEqXJJXlUQpKQCzXJSDztS0Q5iGKkuWSHq3OulLesKFFNIfo7OmcCiABbq9Ar5UHK8MxWKMssLDKW6Mgt5q9BChQRSM2EVgwULVUEEAHvTXqSaQRUoOXqATQ9FEBvKFChMs4lALAUqADyZ/MEC39XegVKgwdKiQwqQ9X0sIUKAB8mZUhqCovqAWd7aQWe4rQm1tXv/SFChUV6OJwCSM1QR1+f3pAsSaJHMOerhj8oUKEP0ScJJyhJe5+RI1d3YesSW9mkm6jV7MOXk0KFACIntXUQ10j/ALmUX51PpEh6HTIpqa19IUKKRS8BJKMyi+jffbpD58gFRdzUa/qLmOwooE9ySjChKWd6PqLPyL2DQ3EBkGtrN1D6vq3lChQM09EVeFBY2Krta5RQF2s8R1YduJ3JPlcjXSFCjJnPIRlspqEsribkmlHgExHGRzSlXXieOwoYIacMGCixKikkkVqE3e/vGOZXAoK0NLg0Z76QoUNjfkB7RpmUMAp+rUUfpAEKU99VaWYAgX5mOwoZDDFRetSOY++vnChQoQj/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uk-UA"/>
          </a:p>
        </p:txBody>
      </p:sp>
      <p:sp>
        <p:nvSpPr>
          <p:cNvPr id="29700" name="AutoShape 4" descr="data:image/jpeg;base64,/9j/4AAQSkZJRgABAQAAAQABAAD/2wCEAAkGBhQSEBUUExMVFBUVGBcYGBcXGBcZGBccFxYXGBgYFxcYHCYfFxklGhgYHy8gIycpLCwsFx4xNTAqNSYtLCkBCQoKDgwOGg8PGikcHxwpLCwsKSksKSksKSwpKSwpKSwpKSwsLCkpLCwsKSkpLCwpKSkpKSksLCkpLCkpKSksLP/AABEIALUBFwMBIgACEQEDEQH/xAAcAAABBQEBAQAAAAAAAAAAAAADAAIEBQYBBwj/xABCEAABAgQDBgMGBAQEBgMBAAABAhEAAyExBBJBBQYiUWFxgZGhEzJCsdHwBxRSwSNi4fEVFjOCQ3KSorLSNFNjF//EABoBAAMBAQEBAAAAAAAAAAAAAAABAgMEBQb/xAAnEQACAgEDBAICAwEAAAAAAAAAAQIREgMhUQQTMUEUYSJxBVKRMv/aAAwDAQACEQMRAD8AsGjrQTLCyx9EeKDaOtD8sdywAMaFD8sJoAGNHWhzR1oYDGhEQ9oREIAbR1oe0JoAGNCaHtCaGAxoTQ7LHcsIBjQmh7RS4redCFTUhJUZL52dksWclrdoz1NWOmrkXCDm6RbkRxozCd/JZs3ks/tF5s3GqmPmTlohQoqoW5BqBoNIyh1UJyxVmktCcVbJbQmgjQmjpOcGBCaCNCaAYNoTQ9oTQxDMscaCNCaEMG0caClMcywADaOZYK0cywADyxxoK0caAATQoIUwoADZY60PaFlhWAxoWWCZY7lhgCyx3LBGjuWAAWWO5YI0JoAB5YWWCNCywrQUDywskOXQEs7AlubC0ckrCkpULKAUOygCPQwWgo5ljmWHrdiwcsWHMtQecNkTMyUliMyUqY0IcAsRoQ9YWSuh4urFkhZYJliPLxDzVob3QggtQ5gXrzB06wOaXsFFseUx5rj5w/PT0JzLUFzlqrlyhIzZRwqfUPS8entELaiEpkTSQwyLzECpzJKdKkkkDxjl6uKlD9bm/TyxlVeTztG2yof6Jp/+qf3RF/uchUxZm5FISkqQcxzOSAaEIAu2uhiz2fufIEp1Z5qsqzwlkkB8gBAuzV7xaYbAS8OciBlC2UxUTUJCVM96ZKhvnHldLOL1Umehrxa03QfLCywpcwEqAuksR3AUD2IIPnyMEaPezildnk4y8UDyxzLHMYsplKUkZlNwjmo0S/R79Hh0kcIGbMwYq5swKj4/OI72m3Vop6U16OZYWWCtDMwzFOoAJ6AkgP1LGnSLU4v2Ri+BuWFlgjQmixAssLLBcscywACywssFyxzLAALLCywTLCywgBNCghTHYLAK0JoxuO3gmTFLSFMlQ4UgVSxBd7/CS/2JGx95RKkqC8xWCyUtUJyhjyZ/usefDrtOb+jd6LSNXlhZYgbA2t+YQpTMAspFCKMG1v8AURaZY7YyUlaMnGnTBNHcsEyxxbAEksACSTYAVJirFQxoocfvbh0KATOSogkECqS41U9KtUPrziHvNiFTlolpKpcsBSlKUCnMaBJCTVmcgltekZY7qsQJcw5jYsmlRxaEXNPW0eX1HWO3GG32d2j022Uv8NUnaYmKKs4Y6EsG0yjw8usGXMQ5CF1u4Ja4DPY1/me0Ys7s4oK4ZwUofzKHLp2hit2cQPdnhavdNVBv1CrvTTrHnO3vZ3beKN+vajpJBJZCib3SlSmfR8pc2q0HTjZecZDkFWTmYfzUJZ7tHnCsDtEZhmpb3keGYmtmZ+kRP8Ox4IdTZjR5iACbCj8q+EH5chtwepysWlSL8ndlNzFNO5isTtAe2mIUWBSFodXuUCZiKGlcqgP5lDSMJIlbQqUrSr/dKL1FQ5reHyZe0wwykioYeyqCGPeCnyG3B6TKnJA4lGpYFzftzdqGA4/FpE5BU6hMKg+jpSVAXd3B0I4a6R52qXtE3l6EcQl6sKOamHKw+0pig4KDQOChNuj1PL0hUx2esSJ6FlCVlIBIBUGsXDta94iTgzsSA4pooOmoqxIv9081k4raSGAlqIHxZEqUQGatSQGEEO18czfl183yKFTzZvpUwNSC0eiSNqDI8slaSzNmKS+opUG5erQ9ePKsgWK1AzJ5p4ieRBYXrHm2H2vjkqAThyL2SoXNTdnJ1POJM3a+0ZgDYdaSmxYit7mnlE4lZHosqewKgXGZiRoMrpJAoa5g7/EKx3D4+WZSgVZVVqf+UpZrnQ+EebysZtIJUDhiQu/CAWBBYhwwJHL9oAVbTJP8CYCRlYpDAF9FU1+UOmK0b+ROKuFQbMpuJwyXHd6VGtYssNjkpDLLLdQYgMCCAUFtPep07N5kv/FEANLJq5CRLW7MAShD+cJWM2kXUZEwe8S6FqKjUl3cnX6wKLDI9RVMSXJJFTqKOAwD0NXvQtoTQJ4S2ZJs50L/ABCvh5ePlEreXGS1BKpSgXoDLUC/Koc3t1i0kbz4ta//AI7JBJUcs1gBU5g1TampAAEUsou0S8ZbM9IlTArvqNQ1C47wTLGDw++k0rIGFmFbMhOUjOK1JajDm4YDURpN39qYmatacRh/Y5UhQOZ8zlmHbm/LnHrdP1bm8Zrc8/W6ZR/KPguMscywXLCyx32clAsscywXLHMsFioG0caCZYWWFYUCywoJlhQWM8sQtlgkAgJofBmbrfrEeZjA7kuSWfpy6D6mImNnFKUglxlCQzOgA2HeK38zSriuvj48o+TWnwel5PStw9phSlIY1ZjxNqSADQD6UEafG7ZlywSS+VgW0fnHn26G0ZeH/iTFJK/0AsagZWLEUcvZi1TAtt7b9pMWtOYJWXY30FuVWj1fkvS0kk7Zg9NOW56dhsahbZVAuHoQen7QHam0RKToVGw/f7vHne7k+YpWZ2ShVVDmDRII6M57ReTcQpUwqPEdaAsTZ36GB9bKUKqmaQ6ZN2/A2fiislUyrtR63YAi3Yf1aShLKJUkB6V5XqXe/wC0NkjhDhI6869rXrTwtBPzBpmGjC4sLFrfF5Rw/s7voiLSys3CSXINSbsD0Ll/Fu5JSuENRyUs1nJfxJq/WBCdU5TZg9udaRKCDcHmRowo5+USAwLKVAgljz1uG1r5WBhomB6pBo3ckVDCgoSG5d4GiabvUWINC9C3g9L2ghQshlF3qA71clyba6cu8ADMCQSOFI+F2a1rC+WnTwiXJJcmhAIFAXZqgF/WIcgqJOahZxltQdRf6inI8sKCiS5TSzkWKvnqLeEMDuEWhiMrZapAFHcnQu9AfO8EGJDOoMHajkO7Dw18PPqZb0KeE8LNxMwzPyq1tIcJbpS6e7BkJHn0Fv7FAAyOpJYBgpzRxQEtyNEgk9tTCw+ISWYFKSToKCrc62fvWGY1anBH0SRR6dWIFKtSsdwYNHs4ABYPe/Wlm10hAPxRCVJIszV6V5WJEEkTwpKgaNXloHLkVNTXWAGRQFQLgk9DVqAO4Dm0PmSiA6iHNqD+Y1uHtrz6OAHXNLBkitbhuj1s2naFOxJzMyVMLAtR/AVfnyhJlUqauCe1Ofk1qaadK+IJdix1sQXHizt1eEM7JxBZQcGgIJDM93/pBELUzhL1s1K0egpd4GtSnSCC5JHQA1TUUetrsIbh8SsiihXmGCSCXDdKdKHxYBPaL65gU6kD+vj+5gipqixIFRoriTej+HRiRDJiyeT8mo1xzcffSBYSaTVYBzXL6uzv3+YgAkTpynIILvQiztqBRtK8ucOws7iGaiqsXdrW0alx4wCZMWCyncZSKVHcVpX7aGTiboUFDVNHBHLkTXygTadias0GHxYUSNR0Z+oiQERQSZjFKvEgDxBYa+US8RtEsnKHYsbgsQQ45F2GutHEelp9bUfy8nDqdNvaLBCgQ4r/AHb9o5KmBXul2+/LrGU2fthafbVCSE0BYHOpSQSXHEXcvy56KRvB7MGovYuxUzOKkEVRQeVC589JJtGXZ80zUqmjME6mK2djyicUmzOPJIAD6PXpXxzWI2qrMFuomjmxH2fpDMRtFTgqU5CSBTSzAN1NPOMZfyNrZeylo0a/G7VRLSCS7tQEPWohRhVziqr1VWlD63++8cjF/wAlN+ENaUTEzsQo6Ml2Y28zeI35h7U52MPxBSCyT8IcnmQHt5QE4mhpSnp18IlI6C2w0gBGZZOfMwFAACDU6m9tPSL7Y+yTNOZVJYdy7Elxwg/9LnSKbdvY6sQblKBQmvCBVgdSbt4k2jce1CSEpAQAwHUAsK3LXfv1jOS3KjC92EShISAkBKU2A6VYVtV+r1vD5cuwHxBy9dKuWrTtfzbLoQAxr5kOX7c4OZb1NAA1qmhhmw2XOdVczMxAFWc0Z6HSOziKVJIpQ8zanj2q0dTh8yrXIoOv9fu0MnlKOHmQCaFq2rVtWGg7QmwGpyM2Uli92DcvTwc84HMSSRUOL3YPxN/3cochBdhrY+Wpd3/brBpuGSxzE1Nklr173d+kICOJQYcQNyG1qBZ62gicNQmgoKvoL18APCOpkVcJsAA9Mps7+nUk8oMEEBXLuaXTU1auanaKQA8LLSkpSoVIcNQDppqOj0eDomUFgwA9WYtQlwRSBIkgKzK/SQkGlAQoi/Itew7COGcHcVzJcilXuOQH3WGIJhVBJBWogCgpRkvQ0oPe6UFGh8pJah4TVmFaOb2DaVuOkdny2A0yliKm3e/EfTxjgSl3Bys5rdnUGct1PnCGCnqFC7hRKb3blodD4Ws3AmgAcOR3ZiXc3tbp5NxRSAE1q5ASKlwfKz9ucPlTxwuDmVmHxhmDh3s/PqLwAIJZPvE3qxcEUYatDpMviZ/hszD3bsLd/qXSZrroWYqa2hBL6qd3ghUnMKcSE8XN+3ax/l7wADR7MjiUyQpuzgBie9KcjCVwkF2Zq2BLgAu1am+njBMRkI7kkMaKejEixLCneAzlnKQlJzMpk6D3SAQ+j36asYVASMZKcgAuRxUBYEUPS0MligLOCT3Ns1qOHtzfSGS5gDAkpzMoila2FH006Du9ExjRi7Fqe9y5E36QUA6WjKlYze6PddiyqBnAbSj0juHSkjKcwqSCXoSGITrd6DvDlEkUSWDkihoRe+oAp9hi1lKgSGB1a7dixIfvTxDoA/sgmjPZumjt0aOTCHB4Mvd/dsX525UHaGSlgpNwNHJtUKApXXu0EmSmSGuAda+LHqnzgA7KUHJdNqAn9Jq1KMbfbERPY0IL1pz7GxbkOsV0qeFOln59OGh0rUeUHwcxJrR3AvWp5HXz9IVgR9obCSVKXLoogvoCWuk1CVeh6PFJtCWUqRmoBcFyWLAAHs3l4RsUrY9ORo76ltGq9L9IgbU2KmekGgmCgr71bFh6jnrEzhe6M5Q4MdLUwU5oK/8AVrXp4RKxScyXBcvZuYPF2oOx8DDcfhckxSVJagLXvcg6jR9W8BGlTiXD5SQrkKj93ppeOVppmJ3IFAgMSdexqzNSOxFyAkkKJLaMO7VZtPDyUJqmBk8IgcWZwQHs/n0ifu5u+rFTDlBCEtmPVVkh9T6CtbG5wm7n5o5nTLlIpmJHCGqW8vNy1It5G8GFlBMqSoIQhyFMWPNTn3lmvoKPT0FK1ZrFWT5QEkezQkJQlNxYkgEuogWvz5wpFCCSSVVqKsGAoPnYOYrZm9+HzZSpQysAUh0nxTUtfqXgeH30kDMoiYVJSctBxFhlHRmd/q0RTNdjQpnMDozcnA5U1v5x0zAHd3dqk9Ppr1prGeO+OHyJZS0lqgJLgkl3Vrp6wzA72SHWVGYLBNDWtzXhJuTyfWHTCzUJJSklTBq1sHDkdj+5jiSgpAYVBPQ6163p9mtnbzYZRAE5BFSXCspIDChFRfyF4St4JGc5pyTlBKq0NAKfqLE+vSFQie2WgqeE9buArwY+fiRNAA2jv3Jt1/pFCve3DmomB6AcKiS7AWDafKHTN8JASRnqGZkkmjAvo9NL9qQUxl6tq0oBd7G7nwDQlsgOXUqzB9ABQtYl/PpTPI34kZClpoPwnKCaMQ5KmHrrD177SKqClXDgoINQ6i41eHTEX89OarEVATqctSXu2p8IYqelWVuKii4q4AFSVDUlMUf/APQMMzETLkNlFQ1G4hT6wzEb84ejFfUJRQagXFnZhSHTA0k0AoGYP4kZmAd2FPet0HIR1aQySWV4UZ6t8mPLwjKf56kOTkmMaAFibEgkFTMH+fgWfv8AycgKZa1KLDKWBAFXzWL8mgphaL+Y4IAFyBYs5Spwx924D9TStCSkpzBRTYHnStyXuz/bvmMR+I6ColMqYxdiSl7NYahuenWHDfuRRWVbhg2VFacg9Prq0KmFmnx3CVEAZiWsaggAVFxRmHMx2fJq5SpyGctqA/izCvpFNjd+MLxBKlOGLpSVPT9Srm14jD8QpANJc0gacPECzkub3p1h0wNKEBYBAdTAFmZ/itYZRpzHOBzEspQR8OlK+HZvIxkj+JKhmAkUfhc1AcEhTda3+TxGX+IU2uWSh9FFyQah31ABZu/OFTCzWJxZJHgU3q7Ggr0r1g4Q3uiiV18eTaafvWuGwm/C0l1Sxo2WjMXYH6+tomq/EQqKiZKalksVWL1UeYpYCpgpjtGwXNYswcD4mNv1dtKWjhWpSUuQCGemr5ns4tXn0jDo3/nBT+ylKrUnNxXqa0Ll+kLEfiHPV7suWkk1VxKPQVP28FMVm7M4lJAccQaxvonoXhv5li5IIaxFFc687jlwxhU/iBPArLlG9wu5Ic+9zHg/mOZvtiWHCly7uksbMRqkipcHygphZvJWIL8jp/ynTqQdY7LCQWSAKOwoa3du7f2jzxO+08D3UHSxFKWrT75BrHDb+qYBUtJPvOAafyhya9fsmLHkbw4gnR0kMGo3PoIellDUFq2cUq4HMV/aMGPxAdiJBF3ZbF6sRT5u7RKRv5JNSmalVGFCKau/9oKYrNRi8IiYGUOdbMb+81LPyjGbV2YuQqozAksunE9a1yg11MTz+IEihCZiTrwggeRcvaO47f7DZSgSVzEqd3YJtTK5zGpNSxHWJcMvRMoplXMks4SKk1NepAbTu1WMKI8vaCOIywoEsQk1KQOHLmA6PYPCjmlF2YFCdsrSFJd0qIzDQtaltBRtIWFw2dLghhcPXy+9I0myd+xJyp/KIWoskVSkD9IA9mWFeZ6wHerayp85PtEowpSigDKCgT7xUkB1BgMrU847WttjVbIBgdkBcpJyggk1atzr4RJVsIEMEDyb1i03alvhZVjQ1/3qi3GH6Qnpk5GSG7o1SB9+kEG7yNU+RMav8r0hflRyicHyVkY//LI0Cu5/pTzh8vdsfEk/sfONPi5WVCsoYgFox83eKelakhTtrT6QnGVgpEw7so/SR4/1hqN2kCjE9yYjyN5Z5IchjG0wkp0JJuRXvrAoS9seRmBu+lvcHr9Y4d2kmyR6t5PGuTIHJ4biJACFEMGBPpBg17FkZQbsN/wwfA/vHRuzzlpHcRDXtuelRSFu2tPpHZO255UHVQlnDP8A+MLCQ7LA7vJ/+sP2H7iEnYCdJafED78o0eClOgPU2J5wYyekUtNk5GVVu8k3SmmmVj6XgH+XpY+AnzjYexjow/T0h9t8hmYwbvIf/TPmW7EGJSdgpNRLT5F/nGpMgd4yu+E1UllpayQxB1KtQRygemwUrCo3dH/1+QaCI3eH6T6+sZH/AB+dlzZUN/u/9oZ/mqZ+lH/f/wC0Ltso242ABp9+MDOx62A9D5iB4DCqZC1KBzBJAAIZwDcqLxpfYwLT5E3Rnf8ABR1PdoX+EAch98mrGhOHjgw8V2icmZ5WyX+x8oX+D/zGIu+BUiYjKpgU/In+kUCcbM/WaRL0xpmmOyB4jtDVbIf4R6RYbGkUq5JD1L8jrFgcPzEC0hZUZuZsh/hHZoAdiD9KezVjVfl46ZAiu0LMxG0tjhKHYCr0DaHpEfY2BSVhRSluZNtLG5JbRo0G9032UpJDOVtzpkU57xl5GLHCAogMxckAPlNDpWj+NYUotKkFto0ClJWASCDVgS2rF+f9BaFFFjsUcqdSHOjOSXpYkgO/aFGK0nyKhq5cuTOSozEzGILJDsxBBd25WeNnLEqfLSSkHMk0IdTWYkvqGpSgvEYbnYZJ/wCIX1c0bsOepicjZssABK5iQKZUzCB5XiZ6qfg1yaNTsncnLs7DKlOV5OJDEBX8RfElzQtprpyiDicCqUsoWkpULg/PqOsegbqSCMBhwApQCRUlyXmk3NdYtNo7uSpyGmCrUUKFPYtbveO1W0S1Z5QER0pjcf5ASx/jEmmVkg+BANe4POJmF3IkhGVfEqrrDg3egcs1ur2iiaZ5ntBP8JWlD8o82xiP4qtHINhqHj6Ex/4epUMonXFQpLHzBoIpFfhRkH+oi4YFaquW1FNISSsN0eK4TDnMnuNI9PwSP4afvUxcq/C9d0pQSP8A9Df0gkjdbEDhEhYy0q3zJrDFuVIR2hk6USkhrg/KLfF7FnSgDMlKSDYliPMEtARseatRAlrIH8puA5rqQNPo0JgeVY3Z6gVKY3qQUFOVkgWcvmV5HoYj4VPEliXzCnjHreD3Czko9llAdnzMTqxDuaANoxiQPw7UCR7AU1z09VQIbspNnodHRzEpMmNFhdy5oTTIhzYqr3DOGPfSDTtyJoLJUhVHoVD5hvWGFGY9l1hey+7xdzd2MQkP7MmlgUkjvWAy9iTivJ7JeZnYhqdzSGhFWUOIxX4joaUn/b81R6Xid3p6A5krs9AFeeV2MedfiSj+CDyy/wDkYJDijK7rbMViZqZIqxzWKmCSCXTqnn3tWG73bHXKmCYoDLNcpI1ys5qBoUl+vMGNVuZt4yky1yEIlTZk0JmrKlkmVLTmUTUBKHckJakqrxlt79vnFzs7lgAHN1KNVKIelaACgCRGads6ZwxSb9m22eHkSOqEf+KRGgyRR7Gl5sNhwLlMoDuUgfON/P3LnJUAAlT6g+dDWKRztGeydI5kaLjFbtTpainKVEB+Grh2cc63Fw4h2G3bWtZSoFHAFAlJYuzOwca9iLRWxNM8435kZlStaGjjnGbTs5Te7XSop6x7uvcdRAZaSrkcwHmU+kdk7hrKQ6wknQBwO6nv2Bg2CmYDY6Ganwj5CLMpjTztyJ4KmyqazOM3nYxYTdwRldExTkBgpIYHqX+Qh7CpmHyw0ojYYvclkgy5mZVKKsf+VQsH5xTS93p5JSJZcXDpf526w9gaZgN/ZRMiWGcmakDxQqMz+VQl1qZ9Eu6Q9RUHQOPEWMbr8RtkzZMhBVKIyzQxIUUvlXZSKG2kefgJSk5pmYqcZU1HyoXaMplJbA14hNn4QNKkhzd7F6xyDLUJaAEg5ibkMB7z0MKJT4GeiZiK1qbi3Y/2gU6ct+DOWdnBIBtrbx7XEATilZqgFqcNlNchRuWPp2bR7q7Tw8sn2iUKV8Kc6aUzE/zHr2FSY8mMXe4oq/Z6Pu3LIwUg+6RKlluuUE9InCcVEgKzFJY8JDFgW8iLRnf8yoqPaywziigbBwrKGoUgFqX0iv2JvMQFqmHPMeYUkGyaKZjROngOgj0O/FUjZRNfjcYiQjNMWwJYVNSf6V8DD8TPSmWVEhILB1e7xFgTzjzzbe9yZ4SEJyhw+ZiXuXGYjl5kdzH8QyqUpKpYokOAQkdspDgX8uUL5Md0LE1mA2ikzBLzlKgTmQaKuQkKvwu5FaiCbY2khCUnMGJZwRWrKahcs9I82Tt3IlapfGVqqaAC5RMCrKdIXQmhAHOIyt5VqbM6gw4RQXIBqaUs98wEZvqWlVBXJ6xh1hKAoivJJIc2yhKq0TX9olYbFJUkKSxSWIUS4Liwe8eWz94z7MkIcJRkLHis4ZQZurnUj4hBMDvEhiJicwdByJFFMFAq4rAUpSq+cUupQY8Hp80pDF3JD3uzfu3SKHAYoezxEwpCVArUwUCokPUgGg4aCzAVJeMth95Ji1hKGCE+0PumqD1Sc1GraoHjUneFalezCioFUzOlqfxEkZnDEKclJJLcTtD+RYj0bYO0AZXtFK0Qos5qtIJpemYDU2i8kTQQ7u9Wp+0eeI28gSZhGZlhTqJDkBGVAcAUCE3JJfM73iOnfXLOWVqUuV7KWnLZGZ6MSWB96tXYA0ilrx8AzcYreREv2mYZQgAlyHUCSOFrnoOsEXtEZUkqDsSSCACzCmY2qK261jznbe9SZifZvbiCswYJOahADkJISaH49SHhDeUsE524SomzvmIzX+EpHRoO+kGx6MnFBaUr9pwE0YA5nLDmbgV6GJ0ieDQOCCRrVjQ1pUV8YxO7+3klDKXlc6rCVcgXq9AA76CmsaTCbTSQ2ZABcg508WpKWv4NGsdWLHRZTJlWqOv9/wBo8d/H6VwIULZE+J9ob9aiPWZeJqGq+hLmnbzjyv8AHyb/AAkJNCUOBr/qp0+7ReSYqPPsHLQNly1FICytZCrFkrAvyuPGKDb2BMvIWYKzN24VD0UDFmrGKXspIyhKZK/ZBnzLVMJmOXGgCrQHewqaQnLRUpE0EAv/ABATqdPd/wBo5Ql5KdtbnpO4uFzowIa5lf8AaQT6Ax7aTdr+keM/hjiEGZgZYUMyUuRqGlKJfxj2Jc+rVDvoRQcjrAmTQ4E6p8dPrCoS/wAnip21tuXhkhcxRyktQ9z+x721jI4r8XZKXAlqWxPvMl6hugofMNCepFbBW1nojivLwr4Rm9pb4SpU3LlUcqsqqgCz8LmocivVozs78YJfscwlEKOhUAkPo7VYEcVo8/lbVEyYuakA5vhcJDgJDcPxMHc3zM1miWr/AFJbo96lbRScjF/aAlJScyWDVKhTUAVqTA8XiWJq9CSBlLcJUHCi/ExAYaR45gttKSmYV1SkDhLEEEurOASSAACKXDaGLfF7xTlEFSigz8pGYge0AQFcILhIANxfyhd6vKGembOxKylOch/ZpUtgQQpVQLkWo3bnEozXYOHPwkMW1JHpyjCbH3tLSQpKCS9nKqBgsKysQUAAm6avVwM1tz8R14aclISlS8qffBolQcZKgENlqf061elqoHsbj8QVEYVPxNNGgZihcebLCSHMtNdSkcxW0D2vvnOxoEtRCSVpUgynCXIyppXm1dYhY6bMl0mJUhxmSVAhwzgsdX5GpteOTXeTtEf9PYJip0ss8tBb+VJ8oUUs7GVZ3Jr53oXa3WFGeLKtjsLOWqWgJDtmBZ+JxSoarH3R+kRaJJlpZQlOpT5i6z0JP6XJNvUUkScKhKTlDAkE+od9benaHrljQdSwDktZX6gOR5wnOPoj9DZUsrHAxKiGIoeJy2W4JYkGzPyivm7SIIfK4sKEpKQVEVDizOOdDRom4uQQCAEPfR6UchvGtYEmUBmDMxLDLmIKqEM2oSBbkOUSsQsiScYQogn2YVWpCSwAIKgWFKsDd3o8TpOLf3UUDWDP73vV0o50y2gCtmJIBa97jobdLw44YpIoSS1XLF61L687W8W8WGT9AcZigkCYg0JA+JmCjmHES1T2oesRVbVQKqcgM6c1S9AkB31T684uEYHhYpCWDApygmjFlAWYkHvEWbuwkqzDMTe5Y+duYiouHsbk2R93NpE51EKIDKoogOOIMGYqt4HrU0rFgkFBVZ9SEhiAABpmD90t0iyw2z0oTkyXc3fqSwNnH20VWN2SSolDy+QoxBC7hIDjicCzaQm4uT9DyaDYfeHKostKShGVILGmUg5iSHUaD1A0iNh5qgtargsczt8I4AebvTp1rzC7vJchZNXoRS9KjQdDoCGiZi8JmVxKmKAdklXALWCkkZqKL0uBF/gtkxN+yKjEqly1pTMK0qlqo1XIAJcGtTWmgeGY+eygXdPBSjMxalrpApTvCn7JXnOVTJBLEsKGhSXYszeI6RNTsBQylKkpS9SpypzmLBRSRm69uUUseQ8gl4khIANMmU5q6EgE6EMBo4F4cnHPMS7+7rQAJIBc2o4P20dnbEm5gVLQUOXBzGln4WN318YNj9lqy0XmULkhXE2ZgHUSAAWBJ73hSUeQrYfsbeFUtZylmbUs9bEGpqzdY1GG30nEUZQ0Y5egr61e/aMDM2ApazcJBdveYAfCQ2YUrFjgdnDKkgH+5OmtflSIlUfDKUmjWTd5pqiBMCVMCWXXlzNg3nyiNi8XJnrQqZhUK9mFBKRMWkcRzF0i9at1iqkbOIU4zMdFFxboDy9YnJlhQL8I8uVeT1OthCU36ZSk2OnYSQtaSZGSW/8ApIKQgsGzEZCSrr7zE1YxI/IYJeXPImulwlPtWpQAAmrDQPA5QDe9XuL/AG3l5MnqINNO55xWcuSsnRd4TbsnD0w+ClJKaZ1EFR096qi+peHnfsBQUcPTkFKKqmzEM/SKWVMVTMH7A6/fo8BXKJOvla94TmybYXbW304vOisrMQRmrlAPTp1inxWHEiXxS0HIhkrEsKzqdgKpJUT10OsS5rIuCMxvd3uWveBCa6QwJJuaBvLwp1gjq15FlyVI2jPqpMgJBLZBhwVhgMxIyAgEveOr2ziE0MubXQYf6CLaXLDm+pD00fxENKiwao+IkkWuz9C4jT5C4DMpVbbxKnOSawvmlEGtLVJ5FgadILM27iFFJWFkpbLmlLOVmy5cyaWo3IRaEtcaaVuNKekI5SlVasWLPbU05wvkLgWbK8bVxCsocAD3f4VB2cULmrCGzdszlTHm5ppsFLTmYDkUubm3WJsqUrMdbaNpXvp9iC4UZmcAHq/y86toIXffAs2UeJ2xPBLSVKSDQplvp37xwbSxB/4M3/oS9uROlovVIrZyX1N6/wB/GGTFBKSQ7cmJ/aH8j6Hm0UyMdPckyZ9bjIhjRvtoUXeGAIcFw/Tl/QQoPkfQs7GyUjKQ41oW8HA5FIsdT2huIxACAUkNrYGlKJ7NqwrFOrEtdSjmIcGxNSHraunOC+3zEMWUSSA7k65Rdyef0rniDZJOJcKFBm515lma+rdT4SkhkBbMCTVgHLAeFNfpFSJqUsWTmU/DcWJcpFbE05nlSCS861WSt2LHLm4spHe9R28G4k7FgcWPiKQORFL6dWDeHkafikZlexWsoDEFQ4nYFQYMGd9bC+sUypK3rmq/LXke1WaCYdU9C82VKyObMTmFWNz3cHUaRNCsusdMyZD7VCgtBZUuoowsapYkUI5kaGO4GYFAEqYWrc3vXXn6NaBiMOpeZTJSVKzKVlSVF1F0IIqlNWYNcQZQYlILKNCKgJGVgA51rV4Tr0O1ZKxM4B1S1JUxuzKNGAa4v84hf4oBo1KE6605fSO4iYBRnJF6Dkbdxa7nvHMoJzPUm3M1Jf1D/YSaE3Y8492oSWehbQn3dWr58xBZKgQoZAGD6u1H+frXrxKWGUnm4POo7w1c7MmgLOajW1QNdDTrCGcM5IJSRW4IqzVo1vG7+ZpG0OSaORemjm/MfPnAzNZ6k1dxYsS70PXygX5wOXclJBpbnXlXTtABOBClB0j5HQWhyZlOEAJJDG3T5fOI6l6l0gvftyYUoS/aB8ZAZwH1Z6u/0hFWS0zTc3ZrB6Fx2DvBpZFs1CTU3BqC9jb19IPt8prVhUXNb9Oehh5L3emltXbrDsdllh8Shjckl68q+n1rDfbl2y1La08CR9KdohSiCotVgeWV6HlSJHtgg5XcMSTXzr6esOy7JkqS5YAHR6EXoa21iTL2WamnDYD06WPnFarG5S1QaCzvV7DUVZtB0iRJ2k5INXvXW+mjPy9YexSpk07PS6ejv1ygfbPZoUzCuCEkWLByNQzAChtb+yTtFzq9SdHYE+Nr9YMrFE2sK3a4dqAubfYiiqRXYjZ5S+c0Aa9mPPz9YhzsMUvmYWYVuoA+J784tpqVkEgOMtBY2uBzrFTMSQgh6jQ3PIgihoG8A8TRnKNEKdNzEWIOa5NDRi1OjtAkAlJqA1j+o0ryuLdImKmCzBw5FALj71gWKY1ex7A628b/AEiDFgMrAlPdvDUacob+aUkUDeLn3jcdq9u8POHy2Nw1SXpXn9+scWsZlAc38KVB9e0OhfoOjE00HPs1a/ekAMwEBWvQcuTRxJBAa56k94EzqYEnMCwLuT+9Ca/ODECUMRlYA2Fhc2u3JvlDCly7a2+9dPOOSmFaFjQi+pPytHVTC/wqpVnDa6gfYgoYMTH91gALGmtyw6mkdh4UGDkfTv6f9UKESRV4AJmCtEgkA/yuezljVviMdkJSMpCR7zfu8KFFgJS8oNNHfwevO+vLyaksoUDgVYM9Xfnrz584UKEvAw6p5A009WPfWBYUlRqQaPYPdjX7avOFCgSBEqXJJXlUQpKQCzXJSDztS0Q5iGKkuWSHq3OulLesKFFNIfo7OmcCiABbq9Ar5UHK8MxWKMssLDKW6Mgt5q9BChQRSM2EVgwULVUEEAHvTXqSaQRUoOXqATQ9FEBvKFChMs4lALAUqADyZ/MEC39XegVKgwdKiQwqQ9X0sIUKAB8mZUhqCovqAWd7aQWe4rQm1tXv/SFChUV6OJwCSM1QR1+f3pAsSaJHMOerhj8oUKEP0ScJJyhJe5+RI1d3YesSW9mkm6jV7MOXk0KFACIntXUQ10j/ALmUX51PpEh6HTIpqa19IUKKRS8BJKMyi+jffbpD58gFRdzUa/qLmOwooE9ySjChKWd6PqLPyL2DQ3EBkGtrN1D6vq3lChQM09EVeFBY2Krta5RQF2s8R1YduJ3JPlcjXSFCjJnPIRlspqEsribkmlHgExHGRzSlXXieOwoYIacMGCixKikkkVqE3e/vGOZXAoK0NLg0Z76QoUNjfkB7RpmUMAp+rUUfpAEKU99VaWYAgX5mOwoZDDFRetSOY++vnChQoQj/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uk-UA"/>
          </a:p>
        </p:txBody>
      </p:sp>
      <p:pic>
        <p:nvPicPr>
          <p:cNvPr id="6" name="Рисунок 5" descr="загруженное.jpg"/>
          <p:cNvPicPr>
            <a:picLocks noChangeAspect="1"/>
          </p:cNvPicPr>
          <p:nvPr/>
        </p:nvPicPr>
        <p:blipFill>
          <a:blip r:embed="rId2"/>
          <a:stretch>
            <a:fillRect/>
          </a:stretch>
        </p:blipFill>
        <p:spPr>
          <a:xfrm>
            <a:off x="4429124" y="1857364"/>
            <a:ext cx="3743983" cy="2428892"/>
          </a:xfrm>
          <a:prstGeom prst="rect">
            <a:avLst/>
          </a:prstGeom>
          <a:ln>
            <a:noFill/>
          </a:ln>
          <a:effectLst>
            <a:softEdge rad="112500"/>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685800" y="642918"/>
            <a:ext cx="7924800" cy="5300682"/>
          </a:xfrm>
        </p:spPr>
        <p:txBody>
          <a:bodyPr>
            <a:normAutofit fontScale="85000" lnSpcReduction="10000"/>
          </a:bodyPr>
          <a:lstStyle/>
          <a:p>
            <a:r>
              <a:rPr lang="uk-UA" dirty="0" smtClean="0"/>
              <a:t>Певної трансформації цієї доби зазнали і традиційні форми громадської організації народу. Зокрема, сільська територіальна община (громада) під впливом розвитку товарно-грошових відносин, закріпачення селянства поступово втрачає свої позиції. Характерно, що цей процес у різних регіонах розгортався нерівномірно. Його суть полягала в еволюційному переході від колективних форм землеволодіння до приватної власності на землю. На Правобережжі та в Західній Україні під впливом інтенсивного розвитку фільваркового господарства поземельна община починає розкладатися вже у </a:t>
            </a:r>
            <a:r>
              <a:rPr lang="en-US" dirty="0" smtClean="0"/>
              <a:t>XVI—XVII </a:t>
            </a:r>
            <a:r>
              <a:rPr lang="uk-UA" dirty="0" smtClean="0"/>
              <a:t>ст., а на Лівобережжі та Слобожанщині цей соціальний інститут не тільки зберігся, а й активно функціонував ще в </a:t>
            </a:r>
            <a:r>
              <a:rPr lang="en-US" dirty="0" smtClean="0"/>
              <a:t>XVIII </a:t>
            </a:r>
            <a:r>
              <a:rPr lang="uk-UA" dirty="0" smtClean="0"/>
              <a:t>ст., як і в усій Російській імперії.</a:t>
            </a:r>
            <a:br>
              <a:rPr lang="uk-UA" dirty="0" smtClean="0"/>
            </a:br>
            <a:r>
              <a:rPr lang="uk-UA" dirty="0" smtClean="0"/>
              <a:t>   Зазнає змін і первинна ланка суспільної організації — </a:t>
            </a:r>
            <a:r>
              <a:rPr lang="uk-UA" dirty="0" err="1" smtClean="0"/>
              <a:t>сім´я</a:t>
            </a:r>
            <a:r>
              <a:rPr lang="uk-UA" dirty="0" smtClean="0"/>
              <a:t>, що була осередком господарського та духовного життя. Вона зберігала свій патріархальний характер — її главою був батько або дід. Водночас завдяки українській ментальності помітну роль у </a:t>
            </a:r>
            <a:r>
              <a:rPr lang="uk-UA" dirty="0" err="1" smtClean="0"/>
              <a:t>сім´ї</a:t>
            </a:r>
            <a:r>
              <a:rPr lang="uk-UA" dirty="0" smtClean="0"/>
              <a:t> відігравала жінка. Розвиток товарно-грошових відносин у </a:t>
            </a:r>
            <a:r>
              <a:rPr lang="en-US" dirty="0" smtClean="0"/>
              <a:t>XVIII </a:t>
            </a:r>
            <a:r>
              <a:rPr lang="uk-UA" dirty="0" smtClean="0"/>
              <a:t>ст. зумовив посилення процесу заробітчанства в інших місцевостях, залучення жінок та дітей до процесу виробництва, зростання економічної незалежності дітей від батьків, що стимулювало розпад традиційної великої </a:t>
            </a:r>
            <a:r>
              <a:rPr lang="uk-UA" dirty="0" err="1" smtClean="0"/>
              <a:t>сім´ї</a:t>
            </a:r>
            <a:r>
              <a:rPr lang="uk-UA" dirty="0" smtClean="0"/>
              <a:t>.</a:t>
            </a:r>
            <a:endParaRPr lang="uk-UA"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685800" y="714356"/>
            <a:ext cx="7924800" cy="5229244"/>
          </a:xfrm>
        </p:spPr>
        <p:txBody>
          <a:bodyPr>
            <a:normAutofit fontScale="92500" lnSpcReduction="20000"/>
          </a:bodyPr>
          <a:lstStyle/>
          <a:p>
            <a:r>
              <a:rPr lang="uk-UA" dirty="0" smtClean="0"/>
              <a:t> Своєрідним критерієм рівня духовної культури народу є стан освіти та науки в суспільстві. У середині </a:t>
            </a:r>
            <a:r>
              <a:rPr lang="en-US" dirty="0" smtClean="0"/>
              <a:t>XVIII </a:t>
            </a:r>
            <a:r>
              <a:rPr lang="uk-UA" dirty="0" smtClean="0"/>
              <a:t>ст. на території семи полків Гетьманщини діяло 866 шкіл, тобто одна школа припадала на кожну тисячу осіб місцевого населення. На Слобожанщині освітянська статистика була дещо гіршою — одна школа на 2,5 тис. осіб, але вже через сто років у цьому регіоні (Харківщина) одна школа припадатиме на 4,3 тис. осіб. Характерною ознакою шкільництва було те, що сільські громади своїм коштом утримували вчителів, дбали про шкільні приміщення. У тих місцевостях, де населення жило на хуторах, дітей навчали мандрівні дяки. У період Гетьманщини було зроблено першу спробу в Україні запровадити </a:t>
            </a:r>
            <a:r>
              <a:rPr lang="uk-UA" dirty="0" err="1" smtClean="0"/>
              <a:t>обов´язкову</a:t>
            </a:r>
            <a:r>
              <a:rPr lang="uk-UA" dirty="0" smtClean="0"/>
              <a:t> освіту. Зокрема, 1760—1762 </a:t>
            </a:r>
            <a:r>
              <a:rPr lang="en-US" dirty="0" smtClean="0"/>
              <a:t>pp. </a:t>
            </a:r>
            <a:r>
              <a:rPr lang="uk-UA" dirty="0" smtClean="0"/>
              <a:t>лубенський полковник І. </a:t>
            </a:r>
            <a:r>
              <a:rPr lang="uk-UA" dirty="0" err="1" smtClean="0"/>
              <a:t>Кулябко</a:t>
            </a:r>
            <a:r>
              <a:rPr lang="uk-UA" dirty="0" smtClean="0"/>
              <a:t> наказав сотенним правлінням всіх козацьких синів, здатних до науки, направляти до парафіяльних шкіл, а «нездібних і у літах перерослих» навчати військової справи. Ця ініціатива була підтримана гетьманом і невдовзі Генеральна військова канцелярія розіслала аналогічні розпорядження до всіх полків, що, безумовно, збільшило кількість письменних серед населення.</a:t>
            </a:r>
            <a:endParaRPr lang="uk-UA"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685800" y="785794"/>
            <a:ext cx="7924800" cy="5157806"/>
          </a:xfrm>
        </p:spPr>
        <p:txBody>
          <a:bodyPr>
            <a:normAutofit fontScale="92500" lnSpcReduction="20000"/>
          </a:bodyPr>
          <a:lstStyle/>
          <a:p>
            <a:r>
              <a:rPr lang="uk-UA" dirty="0" smtClean="0"/>
              <a:t>  Важливу роль у розвитку освіти та культури в Україні відігравали середні навчальні заклади — колегіуми, які були засновані в Чернігові (1700), Харкові (1727) та Переяславі (1738). Вони готували служителів релігійного культу, державних службовців та вчителів початкових класів. Перлиною серед колегіумів, осередком освіти та науки, центром культурного життя в Україні була Києво-Могилянська колегія, яка 1701 р. грамотою Петра І одержала статус і права академії. У стінах академії було вироблено чітку систему організації навчання, розраховану на 12 років, яка не поступалася за змістом навчальному процесові тодішніх європейських університетів. На початку </a:t>
            </a:r>
            <a:r>
              <a:rPr lang="en-US" dirty="0" smtClean="0"/>
              <a:t>XVIII </a:t>
            </a:r>
            <a:r>
              <a:rPr lang="uk-UA" dirty="0" smtClean="0"/>
              <a:t>ст. в ній навчалося дві тисячі студентів. Тривалий час Києво-Могилянська академія була єдиним вищим навчальним закладом Східної Європи. Саме тут сформувався один із центрів філософської думки (І. Гізель, Г. </a:t>
            </a:r>
            <a:r>
              <a:rPr lang="uk-UA" dirty="0" err="1" smtClean="0"/>
              <a:t>Кониський</a:t>
            </a:r>
            <a:r>
              <a:rPr lang="uk-UA" dirty="0" smtClean="0"/>
              <a:t>, Г. Сковорода та ін.), зросла літературна та поетична школа (К. </a:t>
            </a:r>
            <a:r>
              <a:rPr lang="uk-UA" dirty="0" err="1" smtClean="0"/>
              <a:t>Сакович</a:t>
            </a:r>
            <a:r>
              <a:rPr lang="uk-UA" dirty="0" smtClean="0"/>
              <a:t>, Л. Баранович, М. </a:t>
            </a:r>
            <a:r>
              <a:rPr lang="uk-UA" dirty="0" err="1" smtClean="0"/>
              <a:t>Довгалевський</a:t>
            </a:r>
            <a:r>
              <a:rPr lang="uk-UA" dirty="0" smtClean="0"/>
              <a:t> та ін.), утворився осередок щодо розроблення теорії українського поетичного мистецтва (Ф. Прокопович, М. </a:t>
            </a:r>
            <a:r>
              <a:rPr lang="uk-UA" dirty="0" err="1" smtClean="0"/>
              <a:t>Довгалевський</a:t>
            </a:r>
            <a:r>
              <a:rPr lang="uk-UA" dirty="0" smtClean="0"/>
              <a:t>, Г. </a:t>
            </a:r>
            <a:r>
              <a:rPr lang="uk-UA" dirty="0" err="1" smtClean="0"/>
              <a:t>Кониський</a:t>
            </a:r>
            <a:r>
              <a:rPr lang="uk-UA" dirty="0" smtClean="0"/>
              <a:t> та ін.).</a:t>
            </a:r>
            <a:endParaRPr lang="uk-UA"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714348" y="500042"/>
            <a:ext cx="4000528" cy="5857916"/>
          </a:xfrm>
        </p:spPr>
        <p:txBody>
          <a:bodyPr>
            <a:normAutofit fontScale="85000" lnSpcReduction="10000"/>
          </a:bodyPr>
          <a:lstStyle/>
          <a:p>
            <a:r>
              <a:rPr lang="ru-RU" dirty="0" err="1" smtClean="0"/>
              <a:t>Сакович</a:t>
            </a:r>
            <a:r>
              <a:rPr lang="ru-RU" dirty="0" smtClean="0"/>
              <a:t> </a:t>
            </a:r>
            <a:r>
              <a:rPr lang="ru-RU" dirty="0" err="1" smtClean="0"/>
              <a:t>Кас´ян</a:t>
            </a:r>
            <a:r>
              <a:rPr lang="ru-RU" dirty="0" smtClean="0"/>
              <a:t> (</a:t>
            </a:r>
            <a:r>
              <a:rPr lang="ru-RU" dirty="0" err="1" smtClean="0"/>
              <a:t>Каліст</a:t>
            </a:r>
            <a:r>
              <a:rPr lang="ru-RU" dirty="0" smtClean="0"/>
              <a:t>) (прибл. 1578—1647) — </a:t>
            </a:r>
            <a:r>
              <a:rPr lang="ru-RU" dirty="0" err="1" smtClean="0"/>
              <a:t>письменник</a:t>
            </a:r>
            <a:r>
              <a:rPr lang="ru-RU" dirty="0" smtClean="0"/>
              <a:t>, </a:t>
            </a:r>
            <a:r>
              <a:rPr lang="ru-RU" dirty="0" err="1" smtClean="0"/>
              <a:t>культурно-освітній</a:t>
            </a:r>
            <a:r>
              <a:rPr lang="ru-RU" dirty="0" smtClean="0"/>
              <a:t> </a:t>
            </a:r>
            <a:r>
              <a:rPr lang="ru-RU" dirty="0" err="1" smtClean="0"/>
              <a:t>і</a:t>
            </a:r>
            <a:r>
              <a:rPr lang="ru-RU" dirty="0" smtClean="0"/>
              <a:t> </a:t>
            </a:r>
            <a:r>
              <a:rPr lang="ru-RU" dirty="0" err="1" smtClean="0"/>
              <a:t>церковний</a:t>
            </a:r>
            <a:r>
              <a:rPr lang="ru-RU" dirty="0" smtClean="0"/>
              <a:t> </a:t>
            </a:r>
            <a:r>
              <a:rPr lang="ru-RU" dirty="0" err="1" smtClean="0"/>
              <a:t>діяч</a:t>
            </a:r>
            <a:r>
              <a:rPr lang="ru-RU" dirty="0" smtClean="0"/>
              <a:t>. </a:t>
            </a:r>
            <a:r>
              <a:rPr lang="ru-RU" dirty="0" err="1" smtClean="0"/>
              <a:t>Народився</a:t>
            </a:r>
            <a:r>
              <a:rPr lang="ru-RU" dirty="0" smtClean="0"/>
              <a:t> у с </a:t>
            </a:r>
            <a:r>
              <a:rPr lang="ru-RU" dirty="0" err="1" smtClean="0"/>
              <a:t>Потеличі</a:t>
            </a:r>
            <a:r>
              <a:rPr lang="ru-RU" dirty="0" smtClean="0"/>
              <a:t> (</a:t>
            </a:r>
            <a:r>
              <a:rPr lang="ru-RU" dirty="0" err="1" smtClean="0"/>
              <a:t>Галичина</a:t>
            </a:r>
            <a:r>
              <a:rPr lang="ru-RU" dirty="0" smtClean="0"/>
              <a:t>), </a:t>
            </a:r>
            <a:r>
              <a:rPr lang="ru-RU" dirty="0" err="1" smtClean="0"/>
              <a:t>син</a:t>
            </a:r>
            <a:r>
              <a:rPr lang="ru-RU" dirty="0" smtClean="0"/>
              <a:t> православного </a:t>
            </a:r>
            <a:r>
              <a:rPr lang="ru-RU" dirty="0" err="1" smtClean="0"/>
              <a:t>священика</a:t>
            </a:r>
            <a:r>
              <a:rPr lang="ru-RU" dirty="0" smtClean="0"/>
              <a:t>. </a:t>
            </a:r>
            <a:r>
              <a:rPr lang="ru-RU" dirty="0" err="1" smtClean="0"/>
              <a:t>Навчався</a:t>
            </a:r>
            <a:r>
              <a:rPr lang="ru-RU" dirty="0" smtClean="0"/>
              <a:t> в </a:t>
            </a:r>
            <a:r>
              <a:rPr lang="ru-RU" dirty="0" err="1" smtClean="0"/>
              <a:t>Замойській</a:t>
            </a:r>
            <a:r>
              <a:rPr lang="ru-RU" dirty="0" smtClean="0"/>
              <a:t> </a:t>
            </a:r>
            <a:r>
              <a:rPr lang="ru-RU" dirty="0" err="1" smtClean="0"/>
              <a:t>академії</a:t>
            </a:r>
            <a:r>
              <a:rPr lang="ru-RU" dirty="0" smtClean="0"/>
              <a:t> та </a:t>
            </a:r>
            <a:r>
              <a:rPr lang="ru-RU" dirty="0" err="1" smtClean="0"/>
              <a:t>Краківському</a:t>
            </a:r>
            <a:r>
              <a:rPr lang="ru-RU" dirty="0" smtClean="0"/>
              <a:t> </a:t>
            </a:r>
            <a:r>
              <a:rPr lang="ru-RU" dirty="0" err="1" smtClean="0"/>
              <a:t>університеті</a:t>
            </a:r>
            <a:r>
              <a:rPr lang="ru-RU" dirty="0" smtClean="0"/>
              <a:t>. У1620—1624 </a:t>
            </a:r>
            <a:r>
              <a:rPr lang="ru-RU" dirty="0" err="1" smtClean="0"/>
              <a:t>pp</a:t>
            </a:r>
            <a:r>
              <a:rPr lang="ru-RU" dirty="0" smtClean="0"/>
              <a:t>. — ректор </a:t>
            </a:r>
            <a:r>
              <a:rPr lang="ru-RU" dirty="0" err="1" smtClean="0"/>
              <a:t>Київської</a:t>
            </a:r>
            <a:r>
              <a:rPr lang="ru-RU" dirty="0" smtClean="0"/>
              <a:t> </a:t>
            </a:r>
            <a:r>
              <a:rPr lang="ru-RU" dirty="0" err="1" smtClean="0"/>
              <a:t>братської</a:t>
            </a:r>
            <a:r>
              <a:rPr lang="ru-RU" dirty="0" smtClean="0"/>
              <a:t> </a:t>
            </a:r>
            <a:r>
              <a:rPr lang="ru-RU" dirty="0" err="1" smtClean="0"/>
              <a:t>школи</a:t>
            </a:r>
            <a:r>
              <a:rPr lang="ru-RU" dirty="0" smtClean="0"/>
              <a:t>. У1625 р. </a:t>
            </a:r>
            <a:r>
              <a:rPr lang="ru-RU" dirty="0" err="1" smtClean="0"/>
              <a:t>перейшов</a:t>
            </a:r>
            <a:r>
              <a:rPr lang="ru-RU" dirty="0" smtClean="0"/>
              <a:t> в </a:t>
            </a:r>
            <a:r>
              <a:rPr lang="ru-RU" dirty="0" err="1" smtClean="0"/>
              <a:t>уніатство</a:t>
            </a:r>
            <a:r>
              <a:rPr lang="ru-RU" dirty="0" smtClean="0"/>
              <a:t>, </a:t>
            </a:r>
            <a:r>
              <a:rPr lang="ru-RU" dirty="0" err="1" smtClean="0"/>
              <a:t>в</a:t>
            </a:r>
            <a:r>
              <a:rPr lang="ru-RU" dirty="0" smtClean="0"/>
              <a:t> 1641 р. — у католицизм. </a:t>
            </a:r>
            <a:r>
              <a:rPr lang="ru-RU" dirty="0" err="1" smtClean="0"/>
              <a:t>Тривалий</a:t>
            </a:r>
            <a:r>
              <a:rPr lang="ru-RU" dirty="0" smtClean="0"/>
              <a:t> час </a:t>
            </a:r>
            <a:r>
              <a:rPr lang="ru-RU" dirty="0" err="1" smtClean="0"/>
              <a:t>був</a:t>
            </a:r>
            <a:r>
              <a:rPr lang="ru-RU" dirty="0" smtClean="0"/>
              <a:t> </a:t>
            </a:r>
            <a:r>
              <a:rPr lang="ru-RU" dirty="0" err="1" smtClean="0"/>
              <a:t>абатом</a:t>
            </a:r>
            <a:r>
              <a:rPr lang="ru-RU" dirty="0" smtClean="0"/>
              <a:t> </a:t>
            </a:r>
            <a:r>
              <a:rPr lang="ru-RU" dirty="0" err="1" smtClean="0"/>
              <a:t>Лубенського</a:t>
            </a:r>
            <a:r>
              <a:rPr lang="ru-RU" dirty="0" smtClean="0"/>
              <a:t> </a:t>
            </a:r>
            <a:r>
              <a:rPr lang="ru-RU" dirty="0" err="1" smtClean="0"/>
              <a:t>василіанського</a:t>
            </a:r>
            <a:r>
              <a:rPr lang="ru-RU" dirty="0" smtClean="0"/>
              <a:t> </a:t>
            </a:r>
            <a:r>
              <a:rPr lang="ru-RU" dirty="0" err="1" smtClean="0"/>
              <a:t>монастиря</a:t>
            </a:r>
            <a:r>
              <a:rPr lang="ru-RU" dirty="0" smtClean="0"/>
              <a:t>. </a:t>
            </a:r>
            <a:r>
              <a:rPr lang="ru-RU" dirty="0" err="1" smtClean="0"/>
              <a:t>Його</a:t>
            </a:r>
            <a:r>
              <a:rPr lang="ru-RU" dirty="0" smtClean="0"/>
              <a:t> </a:t>
            </a:r>
            <a:r>
              <a:rPr lang="ru-RU" dirty="0" err="1" smtClean="0"/>
              <a:t>твір</a:t>
            </a:r>
            <a:r>
              <a:rPr lang="ru-RU" dirty="0" smtClean="0"/>
              <a:t> «</a:t>
            </a:r>
            <a:r>
              <a:rPr lang="ru-RU" dirty="0" err="1" smtClean="0"/>
              <a:t>Вірші</a:t>
            </a:r>
            <a:r>
              <a:rPr lang="ru-RU" dirty="0" smtClean="0"/>
              <a:t> на </a:t>
            </a:r>
            <a:r>
              <a:rPr lang="ru-RU" dirty="0" err="1" smtClean="0"/>
              <a:t>жалосний</a:t>
            </a:r>
            <a:r>
              <a:rPr lang="ru-RU" dirty="0" smtClean="0"/>
              <a:t> погреб... Петра Конашевича </a:t>
            </a:r>
            <a:r>
              <a:rPr lang="ru-RU" dirty="0" err="1" smtClean="0"/>
              <a:t>Сагайдачного</a:t>
            </a:r>
            <a:r>
              <a:rPr lang="ru-RU" dirty="0" smtClean="0"/>
              <a:t>...» (1622) став </a:t>
            </a:r>
            <a:r>
              <a:rPr lang="ru-RU" dirty="0" err="1" smtClean="0"/>
              <a:t>визначним</a:t>
            </a:r>
            <a:r>
              <a:rPr lang="ru-RU" dirty="0" smtClean="0"/>
              <a:t> </a:t>
            </a:r>
            <a:r>
              <a:rPr lang="ru-RU" dirty="0" err="1" smtClean="0"/>
              <a:t>внеском</a:t>
            </a:r>
            <a:r>
              <a:rPr lang="ru-RU" dirty="0" smtClean="0"/>
              <a:t> в </a:t>
            </a:r>
            <a:r>
              <a:rPr lang="ru-RU" dirty="0" err="1" smtClean="0"/>
              <a:t>українську</a:t>
            </a:r>
            <a:r>
              <a:rPr lang="ru-RU" dirty="0" smtClean="0"/>
              <a:t> </a:t>
            </a:r>
            <a:r>
              <a:rPr lang="ru-RU" dirty="0" err="1" smtClean="0"/>
              <a:t>літературу</a:t>
            </a:r>
            <a:r>
              <a:rPr lang="ru-RU" dirty="0" smtClean="0"/>
              <a:t>. Автор </a:t>
            </a:r>
            <a:r>
              <a:rPr lang="ru-RU" dirty="0" err="1" smtClean="0"/>
              <a:t>філософських</a:t>
            </a:r>
            <a:r>
              <a:rPr lang="ru-RU" dirty="0" smtClean="0"/>
              <a:t> </a:t>
            </a:r>
            <a:r>
              <a:rPr lang="ru-RU" dirty="0" err="1" smtClean="0"/>
              <a:t>навчальних</a:t>
            </a:r>
            <a:r>
              <a:rPr lang="ru-RU" dirty="0" smtClean="0"/>
              <a:t> </a:t>
            </a:r>
            <a:r>
              <a:rPr lang="ru-RU" dirty="0" err="1" smtClean="0"/>
              <a:t>посібників</a:t>
            </a:r>
            <a:r>
              <a:rPr lang="ru-RU" dirty="0" smtClean="0"/>
              <a:t> (1620,1626), а </a:t>
            </a:r>
            <a:r>
              <a:rPr lang="ru-RU" dirty="0" err="1" smtClean="0"/>
              <a:t>також</a:t>
            </a:r>
            <a:r>
              <a:rPr lang="ru-RU" dirty="0" smtClean="0"/>
              <a:t> </a:t>
            </a:r>
            <a:r>
              <a:rPr lang="ru-RU" dirty="0" err="1" smtClean="0"/>
              <a:t>прокатолицьких</a:t>
            </a:r>
            <a:r>
              <a:rPr lang="ru-RU" dirty="0" smtClean="0"/>
              <a:t> </a:t>
            </a:r>
            <a:r>
              <a:rPr lang="ru-RU" dirty="0" err="1" smtClean="0"/>
              <a:t>богословсько-полемічних</a:t>
            </a:r>
            <a:r>
              <a:rPr lang="ru-RU" dirty="0" smtClean="0"/>
              <a:t> </a:t>
            </a:r>
            <a:r>
              <a:rPr lang="ru-RU" dirty="0" err="1" smtClean="0"/>
              <a:t>трактатів</a:t>
            </a:r>
            <a:r>
              <a:rPr lang="ru-RU" dirty="0" smtClean="0"/>
              <a:t>, </a:t>
            </a:r>
            <a:r>
              <a:rPr lang="ru-RU" dirty="0" err="1" smtClean="0"/>
              <a:t>виданих</a:t>
            </a:r>
            <a:r>
              <a:rPr lang="ru-RU" dirty="0" smtClean="0"/>
              <a:t> у 1641—1644 р.</a:t>
            </a:r>
            <a:endParaRPr lang="uk-UA" dirty="0"/>
          </a:p>
        </p:txBody>
      </p:sp>
      <p:pic>
        <p:nvPicPr>
          <p:cNvPr id="4" name="Рисунок 3" descr="images.jpg"/>
          <p:cNvPicPr>
            <a:picLocks noChangeAspect="1"/>
          </p:cNvPicPr>
          <p:nvPr/>
        </p:nvPicPr>
        <p:blipFill>
          <a:blip r:embed="rId2"/>
          <a:stretch>
            <a:fillRect/>
          </a:stretch>
        </p:blipFill>
        <p:spPr>
          <a:xfrm>
            <a:off x="5214942" y="1000108"/>
            <a:ext cx="2639446" cy="3714776"/>
          </a:xfrm>
          <a:prstGeom prst="rect">
            <a:avLst/>
          </a:prstGeom>
          <a:ln>
            <a:noFill/>
          </a:ln>
          <a:effectLst>
            <a:softEdge rad="112500"/>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571472" y="571480"/>
            <a:ext cx="4000528" cy="5857916"/>
          </a:xfrm>
        </p:spPr>
        <p:txBody>
          <a:bodyPr>
            <a:normAutofit fontScale="77500" lnSpcReduction="20000"/>
          </a:bodyPr>
          <a:lstStyle/>
          <a:p>
            <a:r>
              <a:rPr lang="uk-UA" dirty="0" smtClean="0"/>
              <a:t>Гізель Інокентій (</a:t>
            </a:r>
            <a:r>
              <a:rPr lang="uk-UA" dirty="0" err="1" smtClean="0"/>
              <a:t>прибл</a:t>
            </a:r>
            <a:r>
              <a:rPr lang="uk-UA" dirty="0" smtClean="0"/>
              <a:t>. 1600—1683) — історик, освітній та політичний діяч. Народився в Пруссії в німецькій реформаторській родині. В1642 р. закінчив </a:t>
            </a:r>
            <a:r>
              <a:rPr lang="uk-UA" dirty="0" err="1" smtClean="0"/>
              <a:t>Києво-Могилянський</a:t>
            </a:r>
            <a:r>
              <a:rPr lang="uk-UA" dirty="0" smtClean="0"/>
              <a:t> колегіум, продовжив навчання за кордоном. 31645 р. — ректор згаданого колегіуму. З 1650 р. — ігумен Кирилівського, з 1652 р. — Миколаївського монастирів у Києві. Від 1656 до 1683 р. — архімандрит Києво-Печерської лаври і управитель лаврської друкарні. Захищав інтереси Української держави в російсько-українських переговорах 1654 р. Завдячуючи йому, Київщина за Андрусівським перемир’ям залишалася в складі Росії. Автор трактату «Мир с Богом </a:t>
            </a:r>
            <a:r>
              <a:rPr lang="uk-UA" dirty="0" err="1" smtClean="0"/>
              <a:t>человеку</a:t>
            </a:r>
            <a:r>
              <a:rPr lang="uk-UA" dirty="0" smtClean="0"/>
              <a:t>» (1669), який містить багато відомостей з історії України </a:t>
            </a:r>
            <a:r>
              <a:rPr lang="en-US" dirty="0" smtClean="0"/>
              <a:t>XVII </a:t>
            </a:r>
            <a:r>
              <a:rPr lang="uk-UA" dirty="0" smtClean="0"/>
              <a:t>ст. За гуманістичну спрямованість та критичний аналіз дійсності цей твір у 1690 р. був заборонений Синодом. Широке визнання здобула також праця Гізеля «Твір про всю філософію» (1645—1647).</a:t>
            </a:r>
            <a:endParaRPr lang="uk-UA" dirty="0"/>
          </a:p>
        </p:txBody>
      </p:sp>
      <p:pic>
        <p:nvPicPr>
          <p:cNvPr id="30722" name="Picture 2" descr="http://t1.gstatic.com/images?q=tbn:ANd9GcSWRc4p8l9QYVm4eWM6ElXkySPih8Ui1soZtj--MPFU2K-DfSxd"/>
          <p:cNvPicPr>
            <a:picLocks noChangeAspect="1" noChangeArrowheads="1"/>
          </p:cNvPicPr>
          <p:nvPr/>
        </p:nvPicPr>
        <p:blipFill>
          <a:blip r:embed="rId2"/>
          <a:srcRect/>
          <a:stretch>
            <a:fillRect/>
          </a:stretch>
        </p:blipFill>
        <p:spPr bwMode="auto">
          <a:xfrm>
            <a:off x="5214942" y="1071546"/>
            <a:ext cx="2641289" cy="3571900"/>
          </a:xfrm>
          <a:prstGeom prst="rect">
            <a:avLst/>
          </a:prstGeom>
          <a:ln>
            <a:noFill/>
          </a:ln>
          <a:effectLst>
            <a:softEdge rad="112500"/>
          </a:effectLst>
        </p:spPr>
      </p:pic>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Бумажная">
  <a:themeElements>
    <a:clrScheme name="Бумажная">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Бумажная">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Бумажная">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44</TotalTime>
  <Words>1149</Words>
  <Application>Microsoft Office PowerPoint</Application>
  <PresentationFormat>Экран (4:3)</PresentationFormat>
  <Paragraphs>22</Paragraphs>
  <Slides>21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21</vt:i4>
      </vt:variant>
    </vt:vector>
  </HeadingPairs>
  <TitlesOfParts>
    <vt:vector size="22" baseType="lpstr">
      <vt:lpstr>Бумажная</vt:lpstr>
      <vt:lpstr>Культура України наприкінці XVII — у XVIII ст.</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lpstr>Слайд 19</vt:lpstr>
      <vt:lpstr>Слайд 20</vt:lpstr>
      <vt:lpstr>Висновок:</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Культура України наприкінці XVII — у XVIII ст.</dc:title>
  <dc:creator>Алексей</dc:creator>
  <cp:lastModifiedBy>Алексей</cp:lastModifiedBy>
  <cp:revision>5</cp:revision>
  <dcterms:created xsi:type="dcterms:W3CDTF">2012-05-09T17:45:32Z</dcterms:created>
  <dcterms:modified xsi:type="dcterms:W3CDTF">2012-05-09T18:29:59Z</dcterms:modified>
</cp:coreProperties>
</file>