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1DBB4DC1-9E09-4A6B-A7A7-60B2E9BA2FD4}">
          <p14:sldIdLst>
            <p14:sldId id="256"/>
            <p14:sldId id="257"/>
            <p14:sldId id="258"/>
            <p14:sldId id="259"/>
            <p14:sldId id="260"/>
            <p14:sldId id="261"/>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28" autoAdjust="0"/>
  </p:normalViewPr>
  <p:slideViewPr>
    <p:cSldViewPr>
      <p:cViewPr varScale="1">
        <p:scale>
          <a:sx n="88" d="100"/>
          <a:sy n="88" d="100"/>
        </p:scale>
        <p:origin x="-102"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DBDFE2-BE6D-4357-9AFB-D36F01C7D75B}" type="datetimeFigureOut">
              <a:rPr lang="uk-UA" smtClean="0"/>
              <a:t>15.05.2014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7C06F9-6BBC-4AFD-95BB-32D6F97558F8}" type="slidenum">
              <a:rPr lang="uk-UA" smtClean="0"/>
              <a:t>‹#›</a:t>
            </a:fld>
            <a:endParaRPr lang="uk-UA"/>
          </a:p>
        </p:txBody>
      </p:sp>
    </p:spTree>
    <p:extLst>
      <p:ext uri="{BB962C8B-B14F-4D97-AF65-F5344CB8AC3E}">
        <p14:creationId xmlns:p14="http://schemas.microsoft.com/office/powerpoint/2010/main" val="406546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547C06F9-6BBC-4AFD-95BB-32D6F97558F8}" type="slidenum">
              <a:rPr lang="uk-UA" smtClean="0"/>
              <a:t>3</a:t>
            </a:fld>
            <a:endParaRPr lang="uk-UA"/>
          </a:p>
        </p:txBody>
      </p:sp>
    </p:spTree>
    <p:extLst>
      <p:ext uri="{BB962C8B-B14F-4D97-AF65-F5344CB8AC3E}">
        <p14:creationId xmlns:p14="http://schemas.microsoft.com/office/powerpoint/2010/main" val="4007656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15.05.2014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15.05.2014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15.05.2014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15.05.2014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15.05.2014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Athletics_at_the_Summer_Olympics" TargetMode="External"/><Relationship Id="rId13" Type="http://schemas.openxmlformats.org/officeDocument/2006/relationships/image" Target="../media/image6.png"/><Relationship Id="rId3" Type="http://schemas.openxmlformats.org/officeDocument/2006/relationships/hyperlink" Target="http://en.wikipedia.org/wiki/Foil_(fencing)" TargetMode="External"/><Relationship Id="rId7" Type="http://schemas.openxmlformats.org/officeDocument/2006/relationships/hyperlink" Target="http://en.wikipedia.org/wiki/Olympic_Games" TargetMode="External"/><Relationship Id="rId12" Type="http://schemas.openxmlformats.org/officeDocument/2006/relationships/image" Target="../media/image5.png"/><Relationship Id="rId2" Type="http://schemas.openxmlformats.org/officeDocument/2006/relationships/hyperlink" Target="http://en.wikipedia.org/wiki/Blade" TargetMode="External"/><Relationship Id="rId1" Type="http://schemas.openxmlformats.org/officeDocument/2006/relationships/slideLayout" Target="../slideLayouts/slideLayout2.xml"/><Relationship Id="rId6" Type="http://schemas.openxmlformats.org/officeDocument/2006/relationships/hyperlink" Target="http://en.wikipedia.org/wiki/Classical_fencing" TargetMode="External"/><Relationship Id="rId11" Type="http://schemas.openxmlformats.org/officeDocument/2006/relationships/hyperlink" Target="http://en.wikipedia.org/wiki/Gymnastics_at_the_Summer_Olympics" TargetMode="External"/><Relationship Id="rId5" Type="http://schemas.openxmlformats.org/officeDocument/2006/relationships/hyperlink" Target="http://en.wikipedia.org/wiki/%C3%89p%C3%A9e" TargetMode="External"/><Relationship Id="rId15" Type="http://schemas.openxmlformats.org/officeDocument/2006/relationships/image" Target="../media/image8.png"/><Relationship Id="rId10" Type="http://schemas.openxmlformats.org/officeDocument/2006/relationships/hyperlink" Target="http://en.wikipedia.org/wiki/Swimming_at_the_Summer_Olympics" TargetMode="External"/><Relationship Id="rId4" Type="http://schemas.openxmlformats.org/officeDocument/2006/relationships/hyperlink" Target="http://en.wikipedia.org/wiki/Sabre_(fencing)" TargetMode="External"/><Relationship Id="rId9" Type="http://schemas.openxmlformats.org/officeDocument/2006/relationships/hyperlink" Target="http://en.wikipedia.org/wiki/Cycling_at_the_Summer_Olympics" TargetMode="External"/><Relationship Id="rId1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USACFC" TargetMode="External"/><Relationship Id="rId3" Type="http://schemas.openxmlformats.org/officeDocument/2006/relationships/image" Target="../media/image13.jpeg"/><Relationship Id="rId7" Type="http://schemas.openxmlformats.org/officeDocument/2006/relationships/hyperlink" Target="http://en.wikipedia.org/wiki/National_Collegiate_Athletic_Association" TargetMode="External"/><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hyperlink" Target="http://en.wikipedia.org/wiki/Universiade" TargetMode="External"/><Relationship Id="rId11" Type="http://schemas.openxmlformats.org/officeDocument/2006/relationships/hyperlink" Target="http://en.wikipedia.org/wiki/Fencing#cite_note-9" TargetMode="External"/><Relationship Id="rId5" Type="http://schemas.openxmlformats.org/officeDocument/2006/relationships/hyperlink" Target="http://en.wikipedia.org/wiki/Academic_fencing" TargetMode="External"/><Relationship Id="rId10" Type="http://schemas.openxmlformats.org/officeDocument/2006/relationships/hyperlink" Target="http://en.wikipedia.org/wiki/British_Universities_and_Colleges_Sport" TargetMode="External"/><Relationship Id="rId4" Type="http://schemas.openxmlformats.org/officeDocument/2006/relationships/image" Target="../media/image14.jpeg"/><Relationship Id="rId9" Type="http://schemas.openxmlformats.org/officeDocument/2006/relationships/hyperlink" Target="http://en.wikipedia.org/wiki/Fencing#cite_note-8"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Public_School_(UK)" TargetMode="External"/><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97739" y="2248137"/>
            <a:ext cx="7772400" cy="1737538"/>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sz="9600" dirty="0">
                <a:ln/>
                <a:solidFill>
                  <a:schemeClr val="accent3"/>
                </a:solidFill>
                <a:effectLst/>
              </a:rPr>
              <a:t>Fencing</a:t>
            </a:r>
            <a:endParaRPr lang="uk-UA" sz="9600" dirty="0">
              <a:ln/>
              <a:solidFill>
                <a:schemeClr val="accent3"/>
              </a:solidFill>
              <a:effectLst/>
            </a:endParaRPr>
          </a:p>
        </p:txBody>
      </p:sp>
      <p:pic>
        <p:nvPicPr>
          <p:cNvPr id="1026" name="Picture 2" descr="C:\Users\Саша\Desktop\xR370rx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60648"/>
            <a:ext cx="3974385" cy="22666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8" name="Picture 4" descr="C:\Users\Саша\Desktop\87071625_1_644x461_zanyatiya-po-fehtovaniyu-fehtovanie-na-podole-kie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4077072"/>
            <a:ext cx="2664296" cy="266429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2" descr="C:\Users\Саша\Desktop\100px-Fencing_pictogram.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2852936"/>
            <a:ext cx="3256354" cy="3256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31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 calcmode="lin" valueType="num">
                                      <p:cBhvr>
                                        <p:cTn id="9" dur="1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
                                        </p:tgtEl>
                                      </p:cBhvr>
                                    </p:animEffect>
                                  </p:childTnLst>
                                </p:cTn>
                              </p:par>
                              <p:par>
                                <p:cTn id="12" presetID="34" presetClass="emph" presetSubtype="0" fill="hold" grpId="1" nodeType="withEffect">
                                  <p:stCondLst>
                                    <p:cond delay="1000"/>
                                  </p:stCondLst>
                                  <p:iterate type="lt">
                                    <p:tmPct val="10000"/>
                                  </p:iterate>
                                  <p:childTnLst>
                                    <p:animMotion origin="layout" path="M 0.0 0.0 L 0.0 -0.07213" pathEditMode="relative" ptsTypes="">
                                      <p:cBhvr>
                                        <p:cTn id="13" dur="500" accel="50000" decel="50000" autoRev="1" fill="hold">
                                          <p:stCondLst>
                                            <p:cond delay="0"/>
                                          </p:stCondLst>
                                        </p:cTn>
                                        <p:tgtEl>
                                          <p:spTgt spid="2"/>
                                        </p:tgtEl>
                                        <p:attrNameLst>
                                          <p:attrName>ppt_x</p:attrName>
                                          <p:attrName>ppt_y</p:attrName>
                                        </p:attrNameLst>
                                      </p:cBhvr>
                                    </p:animMotion>
                                    <p:animRot by="1500000">
                                      <p:cBhvr>
                                        <p:cTn id="14" dur="250" fill="hold">
                                          <p:stCondLst>
                                            <p:cond delay="0"/>
                                          </p:stCondLst>
                                        </p:cTn>
                                        <p:tgtEl>
                                          <p:spTgt spid="2"/>
                                        </p:tgtEl>
                                        <p:attrNameLst>
                                          <p:attrName>r</p:attrName>
                                        </p:attrNameLst>
                                      </p:cBhvr>
                                    </p:animRot>
                                    <p:animRot by="-1500000">
                                      <p:cBhvr>
                                        <p:cTn id="15" dur="250" fill="hold">
                                          <p:stCondLst>
                                            <p:cond delay="250"/>
                                          </p:stCondLst>
                                        </p:cTn>
                                        <p:tgtEl>
                                          <p:spTgt spid="2"/>
                                        </p:tgtEl>
                                        <p:attrNameLst>
                                          <p:attrName>r</p:attrName>
                                        </p:attrNameLst>
                                      </p:cBhvr>
                                    </p:animRot>
                                    <p:animRot by="-1500000">
                                      <p:cBhvr>
                                        <p:cTn id="16" dur="250" fill="hold">
                                          <p:stCondLst>
                                            <p:cond delay="500"/>
                                          </p:stCondLst>
                                        </p:cTn>
                                        <p:tgtEl>
                                          <p:spTgt spid="2"/>
                                        </p:tgtEl>
                                        <p:attrNameLst>
                                          <p:attrName>r</p:attrName>
                                        </p:attrNameLst>
                                      </p:cBhvr>
                                    </p:animRot>
                                    <p:animRot by="1500000">
                                      <p:cBhvr>
                                        <p:cTn id="17" dur="250" fill="hold">
                                          <p:stCondLst>
                                            <p:cond delay="750"/>
                                          </p:stCondLst>
                                        </p:cTn>
                                        <p:tgtEl>
                                          <p:spTgt spid="2"/>
                                        </p:tgtEl>
                                        <p:attrNameLst>
                                          <p:attrName>r</p:attrName>
                                        </p:attrNameLst>
                                      </p:cBhvr>
                                    </p:animRot>
                                  </p:childTnLst>
                                </p:cTn>
                              </p:par>
                            </p:childTnLst>
                          </p:cTn>
                        </p:par>
                        <p:par>
                          <p:cTn id="18" fill="hold">
                            <p:stCondLst>
                              <p:cond delay="2600"/>
                            </p:stCondLst>
                            <p:childTnLst>
                              <p:par>
                                <p:cTn id="19" presetID="42" presetClass="entr" presetSubtype="0" fill="hold" nodeType="after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fade">
                                      <p:cBhvr>
                                        <p:cTn id="21" dur="1000"/>
                                        <p:tgtEl>
                                          <p:spTgt spid="1026"/>
                                        </p:tgtEl>
                                      </p:cBhvr>
                                    </p:animEffect>
                                    <p:anim calcmode="lin" valueType="num">
                                      <p:cBhvr>
                                        <p:cTn id="22" dur="1000" fill="hold"/>
                                        <p:tgtEl>
                                          <p:spTgt spid="1026"/>
                                        </p:tgtEl>
                                        <p:attrNameLst>
                                          <p:attrName>ppt_x</p:attrName>
                                        </p:attrNameLst>
                                      </p:cBhvr>
                                      <p:tavLst>
                                        <p:tav tm="0">
                                          <p:val>
                                            <p:strVal val="#ppt_x"/>
                                          </p:val>
                                        </p:tav>
                                        <p:tav tm="100000">
                                          <p:val>
                                            <p:strVal val="#ppt_x"/>
                                          </p:val>
                                        </p:tav>
                                      </p:tavLst>
                                    </p:anim>
                                    <p:anim calcmode="lin" valueType="num">
                                      <p:cBhvr>
                                        <p:cTn id="23" dur="1000" fill="hold"/>
                                        <p:tgtEl>
                                          <p:spTgt spid="1026"/>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1028"/>
                                        </p:tgtEl>
                                        <p:attrNameLst>
                                          <p:attrName>style.visibility</p:attrName>
                                        </p:attrNameLst>
                                      </p:cBhvr>
                                      <p:to>
                                        <p:strVal val="visible"/>
                                      </p:to>
                                    </p:set>
                                    <p:animEffect transition="in" filter="fade">
                                      <p:cBhvr>
                                        <p:cTn id="26" dur="1000"/>
                                        <p:tgtEl>
                                          <p:spTgt spid="1028"/>
                                        </p:tgtEl>
                                      </p:cBhvr>
                                    </p:animEffect>
                                    <p:anim calcmode="lin" valueType="num">
                                      <p:cBhvr>
                                        <p:cTn id="27" dur="1000" fill="hold"/>
                                        <p:tgtEl>
                                          <p:spTgt spid="1028"/>
                                        </p:tgtEl>
                                        <p:attrNameLst>
                                          <p:attrName>ppt_x</p:attrName>
                                        </p:attrNameLst>
                                      </p:cBhvr>
                                      <p:tavLst>
                                        <p:tav tm="0">
                                          <p:val>
                                            <p:strVal val="#ppt_x"/>
                                          </p:val>
                                        </p:tav>
                                        <p:tav tm="100000">
                                          <p:val>
                                            <p:strVal val="#ppt_x"/>
                                          </p:val>
                                        </p:tav>
                                      </p:tavLst>
                                    </p:anim>
                                    <p:anim calcmode="lin" valueType="num">
                                      <p:cBhvr>
                                        <p:cTn id="28" dur="1000" fill="hold"/>
                                        <p:tgtEl>
                                          <p:spTgt spid="1028"/>
                                        </p:tgtEl>
                                        <p:attrNameLst>
                                          <p:attrName>ppt_y</p:attrName>
                                        </p:attrNameLst>
                                      </p:cBhvr>
                                      <p:tavLst>
                                        <p:tav tm="0">
                                          <p:val>
                                            <p:strVal val="#ppt_y-.1"/>
                                          </p:val>
                                        </p:tav>
                                        <p:tav tm="100000">
                                          <p:val>
                                            <p:strVal val="#ppt_y"/>
                                          </p:val>
                                        </p:tav>
                                      </p:tavLst>
                                    </p:anim>
                                  </p:childTnLst>
                                </p:cTn>
                              </p:par>
                            </p:childTnLst>
                          </p:cTn>
                        </p:par>
                        <p:par>
                          <p:cTn id="29" fill="hold">
                            <p:stCondLst>
                              <p:cond delay="3600"/>
                            </p:stCondLst>
                            <p:childTnLst>
                              <p:par>
                                <p:cTn id="30" presetID="25" presetClass="entr" presetSubtype="0"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35" dur="1000" fill="hold"/>
                                        <p:tgtEl>
                                          <p:spTgt spid="7"/>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7"/>
                                        </p:tgtEl>
                                      </p:cBhvr>
                                    </p:animEffect>
                                  </p:childTnLst>
                                </p:cTn>
                              </p:par>
                            </p:childTnLst>
                          </p:cTn>
                        </p:par>
                        <p:par>
                          <p:cTn id="40" fill="hold">
                            <p:stCondLst>
                              <p:cond delay="4600"/>
                            </p:stCondLst>
                            <p:childTnLst>
                              <p:par>
                                <p:cTn id="41" presetID="6" presetClass="emph" presetSubtype="0" fill="hold" nodeType="afterEffect">
                                  <p:stCondLst>
                                    <p:cond delay="0"/>
                                  </p:stCondLst>
                                  <p:childTnLst>
                                    <p:animScale>
                                      <p:cBhvr>
                                        <p:cTn id="42"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44624"/>
            <a:ext cx="8712968" cy="3970389"/>
          </a:xfrm>
        </p:spPr>
        <p:txBody>
          <a:bodyPr>
            <a:normAutofit fontScale="92500" lnSpcReduction="10000"/>
          </a:bodyPr>
          <a:lstStyle/>
          <a:p>
            <a:r>
              <a:rPr lang="en-US" b="1" dirty="0"/>
              <a:t>Fencing</a:t>
            </a:r>
            <a:r>
              <a:rPr lang="en-US" dirty="0"/>
              <a:t> is the activity of fighting with </a:t>
            </a:r>
            <a:r>
              <a:rPr lang="en-US" dirty="0">
                <a:hlinkClick r:id="rId2" tooltip="Blade"/>
              </a:rPr>
              <a:t>blades</a:t>
            </a:r>
            <a:r>
              <a:rPr lang="en-US" dirty="0"/>
              <a:t>. The most common version of fencing today, also called </a:t>
            </a:r>
            <a:r>
              <a:rPr lang="en-US" b="1" dirty="0" err="1"/>
              <a:t>olympic</a:t>
            </a:r>
            <a:r>
              <a:rPr lang="en-US" b="1" dirty="0"/>
              <a:t> </a:t>
            </a:r>
            <a:r>
              <a:rPr lang="en-US" b="1" dirty="0" err="1"/>
              <a:t>fencing</a:t>
            </a:r>
            <a:r>
              <a:rPr lang="en-US" dirty="0" err="1"/>
              <a:t>or</a:t>
            </a:r>
            <a:r>
              <a:rPr lang="en-US" dirty="0"/>
              <a:t> </a:t>
            </a:r>
            <a:r>
              <a:rPr lang="en-US" b="1" dirty="0"/>
              <a:t>competitive fencing</a:t>
            </a:r>
            <a:r>
              <a:rPr lang="en-US" dirty="0"/>
              <a:t>, is divided into three weapon categories: </a:t>
            </a:r>
            <a:r>
              <a:rPr lang="en-US" dirty="0">
                <a:hlinkClick r:id="rId3" tooltip="Foil (fencing)"/>
              </a:rPr>
              <a:t>foil</a:t>
            </a:r>
            <a:r>
              <a:rPr lang="en-US" dirty="0"/>
              <a:t>, </a:t>
            </a:r>
            <a:r>
              <a:rPr lang="en-US" dirty="0">
                <a:hlinkClick r:id="rId4" tooltip="Sabre (fencing)"/>
              </a:rPr>
              <a:t>sabre</a:t>
            </a:r>
            <a:r>
              <a:rPr lang="en-US" dirty="0"/>
              <a:t> and </a:t>
            </a:r>
            <a:r>
              <a:rPr lang="en-US" dirty="0" err="1">
                <a:hlinkClick r:id="rId5" tooltip="Épée"/>
              </a:rPr>
              <a:t>épée</a:t>
            </a:r>
            <a:r>
              <a:rPr lang="en-US" dirty="0"/>
              <a:t>. </a:t>
            </a:r>
            <a:r>
              <a:rPr lang="en-US" dirty="0">
                <a:hlinkClick r:id="rId6" tooltip="Classical fencing"/>
              </a:rPr>
              <a:t>Classical fencing</a:t>
            </a:r>
            <a:r>
              <a:rPr lang="en-US" dirty="0"/>
              <a:t> uses the same three weapons, but approaches fencing as a martial art.</a:t>
            </a:r>
          </a:p>
          <a:p>
            <a:r>
              <a:rPr lang="en-US" dirty="0"/>
              <a:t>Competitive fencing is one of five sports which has been featured at every one of the modern </a:t>
            </a:r>
            <a:r>
              <a:rPr lang="en-US" dirty="0">
                <a:hlinkClick r:id="rId7" tooltip="Olympic Games"/>
              </a:rPr>
              <a:t>Olympic Games</a:t>
            </a:r>
            <a:r>
              <a:rPr lang="en-US" dirty="0"/>
              <a:t>, the other four being </a:t>
            </a:r>
            <a:r>
              <a:rPr lang="en-US" dirty="0">
                <a:hlinkClick r:id="rId8" tooltip="Athletics at the Summer Olympics"/>
              </a:rPr>
              <a:t>Athletics</a:t>
            </a:r>
            <a:r>
              <a:rPr lang="en-US" dirty="0"/>
              <a:t>, </a:t>
            </a:r>
            <a:r>
              <a:rPr lang="en-US" dirty="0">
                <a:hlinkClick r:id="rId9" tooltip="Cycling at the Summer Olympics"/>
              </a:rPr>
              <a:t>Cycling</a:t>
            </a:r>
            <a:r>
              <a:rPr lang="en-US" dirty="0"/>
              <a:t>, </a:t>
            </a:r>
            <a:r>
              <a:rPr lang="en-US" dirty="0">
                <a:hlinkClick r:id="rId10" tooltip="Swimming at the Summer Olympics"/>
              </a:rPr>
              <a:t>Swimming</a:t>
            </a:r>
            <a:r>
              <a:rPr lang="en-US" dirty="0"/>
              <a:t>, and </a:t>
            </a:r>
            <a:r>
              <a:rPr lang="en-US" dirty="0">
                <a:hlinkClick r:id="rId11" tooltip="Gymnastics at the Summer Olympics"/>
              </a:rPr>
              <a:t>Gymnastics</a:t>
            </a:r>
            <a:r>
              <a:rPr lang="en-US" dirty="0"/>
              <a:t>.</a:t>
            </a:r>
          </a:p>
          <a:p>
            <a:endParaRPr lang="uk-UA" dirty="0"/>
          </a:p>
        </p:txBody>
      </p:sp>
      <p:pic>
        <p:nvPicPr>
          <p:cNvPr id="2050" name="Picture 2" descr="C:\Users\Саша\Desktop\300px-Swimming_pictogram.svg.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27984" y="4690131"/>
            <a:ext cx="2405101" cy="240510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Саша\Desktop\Gymnastics_(artistic)_pictogram.svg.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16216" y="3789040"/>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Саша\Desktop\300px-Athletics_pictogram.svg.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7716" y="4941168"/>
            <a:ext cx="2156233" cy="215623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Саша\Desktop\Cycling_(road)_pictogram.svg.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11760" y="3682019"/>
            <a:ext cx="2016224"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95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625" decel="50000" fill="hold">
                                          <p:stCondLst>
                                            <p:cond delay="0"/>
                                          </p:stCondLst>
                                        </p:cTn>
                                        <p:tgtEl>
                                          <p:spTgt spid="2052"/>
                                        </p:tgtEl>
                                        <p:attrNameLst>
                                          <p:attrName>style.rotation</p:attrName>
                                        </p:attrNameLst>
                                      </p:cBhvr>
                                      <p:tavLst>
                                        <p:tav tm="0">
                                          <p:val>
                                            <p:fltVal val="-90"/>
                                          </p:val>
                                        </p:tav>
                                        <p:tav tm="100000">
                                          <p:val>
                                            <p:fltVal val="0"/>
                                          </p:val>
                                        </p:tav>
                                      </p:tavLst>
                                    </p:anim>
                                    <p:anim calcmode="lin" valueType="num">
                                      <p:cBhvr>
                                        <p:cTn id="8" dur="625" decel="50000" fill="hold">
                                          <p:stCondLst>
                                            <p:cond delay="0"/>
                                          </p:stCondLst>
                                        </p:cTn>
                                        <p:tgtEl>
                                          <p:spTgt spid="2052"/>
                                        </p:tgtEl>
                                        <p:attrNameLst>
                                          <p:attrName>ppt_w</p:attrName>
                                        </p:attrNameLst>
                                      </p:cBhvr>
                                      <p:tavLst>
                                        <p:tav tm="0">
                                          <p:val>
                                            <p:strVal val="#ppt_w"/>
                                          </p:val>
                                        </p:tav>
                                        <p:tav tm="100000">
                                          <p:val>
                                            <p:strVal val="#ppt_w*.05"/>
                                          </p:val>
                                        </p:tav>
                                      </p:tavLst>
                                    </p:anim>
                                    <p:anim calcmode="lin" valueType="num">
                                      <p:cBhvr>
                                        <p:cTn id="9" dur="625" accel="50000" fill="hold">
                                          <p:stCondLst>
                                            <p:cond delay="625"/>
                                          </p:stCondLst>
                                        </p:cTn>
                                        <p:tgtEl>
                                          <p:spTgt spid="2052"/>
                                        </p:tgtEl>
                                        <p:attrNameLst>
                                          <p:attrName>ppt_w</p:attrName>
                                        </p:attrNameLst>
                                      </p:cBhvr>
                                      <p:tavLst>
                                        <p:tav tm="0">
                                          <p:val>
                                            <p:strVal val="#ppt_w*.05"/>
                                          </p:val>
                                        </p:tav>
                                        <p:tav tm="100000">
                                          <p:val>
                                            <p:strVal val="#ppt_w"/>
                                          </p:val>
                                        </p:tav>
                                      </p:tavLst>
                                    </p:anim>
                                    <p:anim calcmode="lin" valueType="num">
                                      <p:cBhvr>
                                        <p:cTn id="10" dur="1250" fill="hold"/>
                                        <p:tgtEl>
                                          <p:spTgt spid="2052"/>
                                        </p:tgtEl>
                                        <p:attrNameLst>
                                          <p:attrName>ppt_h</p:attrName>
                                        </p:attrNameLst>
                                      </p:cBhvr>
                                      <p:tavLst>
                                        <p:tav tm="0">
                                          <p:val>
                                            <p:strVal val="#ppt_h"/>
                                          </p:val>
                                        </p:tav>
                                        <p:tav tm="100000">
                                          <p:val>
                                            <p:strVal val="#ppt_h"/>
                                          </p:val>
                                        </p:tav>
                                      </p:tavLst>
                                    </p:anim>
                                    <p:anim calcmode="lin" valueType="num">
                                      <p:cBhvr>
                                        <p:cTn id="11" dur="625" decel="50000" fill="hold">
                                          <p:stCondLst>
                                            <p:cond delay="0"/>
                                          </p:stCondLst>
                                        </p:cTn>
                                        <p:tgtEl>
                                          <p:spTgt spid="2052"/>
                                        </p:tgtEl>
                                        <p:attrNameLst>
                                          <p:attrName>ppt_x</p:attrName>
                                        </p:attrNameLst>
                                      </p:cBhvr>
                                      <p:tavLst>
                                        <p:tav tm="0">
                                          <p:val>
                                            <p:strVal val="#ppt_x+.4"/>
                                          </p:val>
                                        </p:tav>
                                        <p:tav tm="100000">
                                          <p:val>
                                            <p:strVal val="#ppt_x"/>
                                          </p:val>
                                        </p:tav>
                                      </p:tavLst>
                                    </p:anim>
                                    <p:anim calcmode="lin" valueType="num">
                                      <p:cBhvr>
                                        <p:cTn id="12" dur="625" decel="50000" fill="hold">
                                          <p:stCondLst>
                                            <p:cond delay="0"/>
                                          </p:stCondLst>
                                        </p:cTn>
                                        <p:tgtEl>
                                          <p:spTgt spid="2052"/>
                                        </p:tgtEl>
                                        <p:attrNameLst>
                                          <p:attrName>ppt_y</p:attrName>
                                        </p:attrNameLst>
                                      </p:cBhvr>
                                      <p:tavLst>
                                        <p:tav tm="0">
                                          <p:val>
                                            <p:strVal val="#ppt_y-.2"/>
                                          </p:val>
                                        </p:tav>
                                        <p:tav tm="100000">
                                          <p:val>
                                            <p:strVal val="#ppt_y+.1"/>
                                          </p:val>
                                        </p:tav>
                                      </p:tavLst>
                                    </p:anim>
                                    <p:anim calcmode="lin" valueType="num">
                                      <p:cBhvr>
                                        <p:cTn id="13" dur="625" accel="50000" fill="hold">
                                          <p:stCondLst>
                                            <p:cond delay="625"/>
                                          </p:stCondLst>
                                        </p:cTn>
                                        <p:tgtEl>
                                          <p:spTgt spid="2052"/>
                                        </p:tgtEl>
                                        <p:attrNameLst>
                                          <p:attrName>ppt_y</p:attrName>
                                        </p:attrNameLst>
                                      </p:cBhvr>
                                      <p:tavLst>
                                        <p:tav tm="0">
                                          <p:val>
                                            <p:strVal val="#ppt_y+.1"/>
                                          </p:val>
                                        </p:tav>
                                        <p:tav tm="100000">
                                          <p:val>
                                            <p:strVal val="#ppt_y"/>
                                          </p:val>
                                        </p:tav>
                                      </p:tavLst>
                                    </p:anim>
                                    <p:animEffect transition="in" filter="fade">
                                      <p:cBhvr>
                                        <p:cTn id="14" dur="1250" decel="50000">
                                          <p:stCondLst>
                                            <p:cond delay="0"/>
                                          </p:stCondLst>
                                        </p:cTn>
                                        <p:tgtEl>
                                          <p:spTgt spid="2052"/>
                                        </p:tgtEl>
                                      </p:cBhvr>
                                    </p:animEffect>
                                  </p:childTnLst>
                                </p:cTn>
                              </p:par>
                              <p:par>
                                <p:cTn id="15" presetID="25" presetClass="entr" presetSubtype="0" fill="hold" nodeType="withEffect">
                                  <p:stCondLst>
                                    <p:cond delay="250"/>
                                  </p:stCondLst>
                                  <p:childTnLst>
                                    <p:set>
                                      <p:cBhvr>
                                        <p:cTn id="16" dur="1" fill="hold">
                                          <p:stCondLst>
                                            <p:cond delay="0"/>
                                          </p:stCondLst>
                                        </p:cTn>
                                        <p:tgtEl>
                                          <p:spTgt spid="2050"/>
                                        </p:tgtEl>
                                        <p:attrNameLst>
                                          <p:attrName>style.visibility</p:attrName>
                                        </p:attrNameLst>
                                      </p:cBhvr>
                                      <p:to>
                                        <p:strVal val="visible"/>
                                      </p:to>
                                    </p:set>
                                    <p:anim calcmode="lin" valueType="num">
                                      <p:cBhvr>
                                        <p:cTn id="17" dur="625" decel="50000" fill="hold">
                                          <p:stCondLst>
                                            <p:cond delay="0"/>
                                          </p:stCondLst>
                                        </p:cTn>
                                        <p:tgtEl>
                                          <p:spTgt spid="2050"/>
                                        </p:tgtEl>
                                        <p:attrNameLst>
                                          <p:attrName>style.rotation</p:attrName>
                                        </p:attrNameLst>
                                      </p:cBhvr>
                                      <p:tavLst>
                                        <p:tav tm="0">
                                          <p:val>
                                            <p:fltVal val="-90"/>
                                          </p:val>
                                        </p:tav>
                                        <p:tav tm="100000">
                                          <p:val>
                                            <p:fltVal val="0"/>
                                          </p:val>
                                        </p:tav>
                                      </p:tavLst>
                                    </p:anim>
                                    <p:anim calcmode="lin" valueType="num">
                                      <p:cBhvr>
                                        <p:cTn id="18" dur="625" decel="50000" fill="hold">
                                          <p:stCondLst>
                                            <p:cond delay="0"/>
                                          </p:stCondLst>
                                        </p:cTn>
                                        <p:tgtEl>
                                          <p:spTgt spid="2050"/>
                                        </p:tgtEl>
                                        <p:attrNameLst>
                                          <p:attrName>ppt_w</p:attrName>
                                        </p:attrNameLst>
                                      </p:cBhvr>
                                      <p:tavLst>
                                        <p:tav tm="0">
                                          <p:val>
                                            <p:strVal val="#ppt_w"/>
                                          </p:val>
                                        </p:tav>
                                        <p:tav tm="100000">
                                          <p:val>
                                            <p:strVal val="#ppt_w*.05"/>
                                          </p:val>
                                        </p:tav>
                                      </p:tavLst>
                                    </p:anim>
                                    <p:anim calcmode="lin" valueType="num">
                                      <p:cBhvr>
                                        <p:cTn id="19" dur="625" accel="50000" fill="hold">
                                          <p:stCondLst>
                                            <p:cond delay="625"/>
                                          </p:stCondLst>
                                        </p:cTn>
                                        <p:tgtEl>
                                          <p:spTgt spid="2050"/>
                                        </p:tgtEl>
                                        <p:attrNameLst>
                                          <p:attrName>ppt_w</p:attrName>
                                        </p:attrNameLst>
                                      </p:cBhvr>
                                      <p:tavLst>
                                        <p:tav tm="0">
                                          <p:val>
                                            <p:strVal val="#ppt_w*.05"/>
                                          </p:val>
                                        </p:tav>
                                        <p:tav tm="100000">
                                          <p:val>
                                            <p:strVal val="#ppt_w"/>
                                          </p:val>
                                        </p:tav>
                                      </p:tavLst>
                                    </p:anim>
                                    <p:anim calcmode="lin" valueType="num">
                                      <p:cBhvr>
                                        <p:cTn id="20" dur="1250" fill="hold"/>
                                        <p:tgtEl>
                                          <p:spTgt spid="2050"/>
                                        </p:tgtEl>
                                        <p:attrNameLst>
                                          <p:attrName>ppt_h</p:attrName>
                                        </p:attrNameLst>
                                      </p:cBhvr>
                                      <p:tavLst>
                                        <p:tav tm="0">
                                          <p:val>
                                            <p:strVal val="#ppt_h"/>
                                          </p:val>
                                        </p:tav>
                                        <p:tav tm="100000">
                                          <p:val>
                                            <p:strVal val="#ppt_h"/>
                                          </p:val>
                                        </p:tav>
                                      </p:tavLst>
                                    </p:anim>
                                    <p:anim calcmode="lin" valueType="num">
                                      <p:cBhvr>
                                        <p:cTn id="21" dur="625" decel="50000" fill="hold">
                                          <p:stCondLst>
                                            <p:cond delay="0"/>
                                          </p:stCondLst>
                                        </p:cTn>
                                        <p:tgtEl>
                                          <p:spTgt spid="2050"/>
                                        </p:tgtEl>
                                        <p:attrNameLst>
                                          <p:attrName>ppt_x</p:attrName>
                                        </p:attrNameLst>
                                      </p:cBhvr>
                                      <p:tavLst>
                                        <p:tav tm="0">
                                          <p:val>
                                            <p:strVal val="#ppt_x+.4"/>
                                          </p:val>
                                        </p:tav>
                                        <p:tav tm="100000">
                                          <p:val>
                                            <p:strVal val="#ppt_x"/>
                                          </p:val>
                                        </p:tav>
                                      </p:tavLst>
                                    </p:anim>
                                    <p:anim calcmode="lin" valueType="num">
                                      <p:cBhvr>
                                        <p:cTn id="22" dur="625" decel="50000" fill="hold">
                                          <p:stCondLst>
                                            <p:cond delay="0"/>
                                          </p:stCondLst>
                                        </p:cTn>
                                        <p:tgtEl>
                                          <p:spTgt spid="2050"/>
                                        </p:tgtEl>
                                        <p:attrNameLst>
                                          <p:attrName>ppt_y</p:attrName>
                                        </p:attrNameLst>
                                      </p:cBhvr>
                                      <p:tavLst>
                                        <p:tav tm="0">
                                          <p:val>
                                            <p:strVal val="#ppt_y-.2"/>
                                          </p:val>
                                        </p:tav>
                                        <p:tav tm="100000">
                                          <p:val>
                                            <p:strVal val="#ppt_y+.1"/>
                                          </p:val>
                                        </p:tav>
                                      </p:tavLst>
                                    </p:anim>
                                    <p:anim calcmode="lin" valueType="num">
                                      <p:cBhvr>
                                        <p:cTn id="23" dur="625" accel="50000" fill="hold">
                                          <p:stCondLst>
                                            <p:cond delay="625"/>
                                          </p:stCondLst>
                                        </p:cTn>
                                        <p:tgtEl>
                                          <p:spTgt spid="2050"/>
                                        </p:tgtEl>
                                        <p:attrNameLst>
                                          <p:attrName>ppt_y</p:attrName>
                                        </p:attrNameLst>
                                      </p:cBhvr>
                                      <p:tavLst>
                                        <p:tav tm="0">
                                          <p:val>
                                            <p:strVal val="#ppt_y+.1"/>
                                          </p:val>
                                        </p:tav>
                                        <p:tav tm="100000">
                                          <p:val>
                                            <p:strVal val="#ppt_y"/>
                                          </p:val>
                                        </p:tav>
                                      </p:tavLst>
                                    </p:anim>
                                    <p:animEffect transition="in" filter="fade">
                                      <p:cBhvr>
                                        <p:cTn id="24" dur="1250" decel="50000">
                                          <p:stCondLst>
                                            <p:cond delay="0"/>
                                          </p:stCondLst>
                                        </p:cTn>
                                        <p:tgtEl>
                                          <p:spTgt spid="2050"/>
                                        </p:tgtEl>
                                      </p:cBhvr>
                                    </p:animEffect>
                                  </p:childTnLst>
                                </p:cTn>
                              </p:par>
                              <p:par>
                                <p:cTn id="25" presetID="52" presetClass="entr" presetSubtype="0" fill="hold" nodeType="withEffect">
                                  <p:stCondLst>
                                    <p:cond delay="250"/>
                                  </p:stCondLst>
                                  <p:childTnLst>
                                    <p:set>
                                      <p:cBhvr>
                                        <p:cTn id="26" dur="1" fill="hold">
                                          <p:stCondLst>
                                            <p:cond delay="0"/>
                                          </p:stCondLst>
                                        </p:cTn>
                                        <p:tgtEl>
                                          <p:spTgt spid="2053"/>
                                        </p:tgtEl>
                                        <p:attrNameLst>
                                          <p:attrName>style.visibility</p:attrName>
                                        </p:attrNameLst>
                                      </p:cBhvr>
                                      <p:to>
                                        <p:strVal val="visible"/>
                                      </p:to>
                                    </p:set>
                                    <p:animScale>
                                      <p:cBhvr>
                                        <p:cTn id="27" dur="1250" decel="50000" fill="hold">
                                          <p:stCondLst>
                                            <p:cond delay="0"/>
                                          </p:stCondLst>
                                        </p:cTn>
                                        <p:tgtEl>
                                          <p:spTgt spid="205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250" decel="50000" fill="hold">
                                          <p:stCondLst>
                                            <p:cond delay="0"/>
                                          </p:stCondLst>
                                        </p:cTn>
                                        <p:tgtEl>
                                          <p:spTgt spid="2053"/>
                                        </p:tgtEl>
                                        <p:attrNameLst>
                                          <p:attrName>ppt_x</p:attrName>
                                          <p:attrName>ppt_y</p:attrName>
                                        </p:attrNameLst>
                                      </p:cBhvr>
                                    </p:animMotion>
                                    <p:animEffect transition="in" filter="fade">
                                      <p:cBhvr>
                                        <p:cTn id="29" dur="1250"/>
                                        <p:tgtEl>
                                          <p:spTgt spid="2053"/>
                                        </p:tgtEl>
                                      </p:cBhvr>
                                    </p:animEffect>
                                  </p:childTnLst>
                                </p:cTn>
                              </p:par>
                              <p:par>
                                <p:cTn id="30" presetID="52" presetClass="entr" presetSubtype="0" fill="hold" nodeType="withEffect">
                                  <p:stCondLst>
                                    <p:cond delay="0"/>
                                  </p:stCondLst>
                                  <p:childTnLst>
                                    <p:set>
                                      <p:cBhvr>
                                        <p:cTn id="31" dur="1" fill="hold">
                                          <p:stCondLst>
                                            <p:cond delay="0"/>
                                          </p:stCondLst>
                                        </p:cTn>
                                        <p:tgtEl>
                                          <p:spTgt spid="2051"/>
                                        </p:tgtEl>
                                        <p:attrNameLst>
                                          <p:attrName>style.visibility</p:attrName>
                                        </p:attrNameLst>
                                      </p:cBhvr>
                                      <p:to>
                                        <p:strVal val="visible"/>
                                      </p:to>
                                    </p:set>
                                    <p:animScale>
                                      <p:cBhvr>
                                        <p:cTn id="32" dur="1250" decel="50000" fill="hold">
                                          <p:stCondLst>
                                            <p:cond delay="0"/>
                                          </p:stCondLst>
                                        </p:cTn>
                                        <p:tgtEl>
                                          <p:spTgt spid="205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250" decel="50000" fill="hold">
                                          <p:stCondLst>
                                            <p:cond delay="0"/>
                                          </p:stCondLst>
                                        </p:cTn>
                                        <p:tgtEl>
                                          <p:spTgt spid="2051"/>
                                        </p:tgtEl>
                                        <p:attrNameLst>
                                          <p:attrName>ppt_x</p:attrName>
                                          <p:attrName>ppt_y</p:attrName>
                                        </p:attrNameLst>
                                      </p:cBhvr>
                                    </p:animMotion>
                                    <p:animEffect transition="in" filter="fade">
                                      <p:cBhvr>
                                        <p:cTn id="34" dur="125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773418" y="0"/>
            <a:ext cx="4341168" cy="114300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en-US" sz="8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H</a:t>
            </a:r>
            <a:r>
              <a:rPr lang="en-US" sz="880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istory</a:t>
            </a:r>
            <a:endParaRPr lang="uk-UA" sz="880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Прямоугольник 6"/>
          <p:cNvSpPr/>
          <p:nvPr/>
        </p:nvSpPr>
        <p:spPr>
          <a:xfrm>
            <a:off x="0" y="36436"/>
            <a:ext cx="4932040" cy="1631216"/>
          </a:xfrm>
          <a:prstGeom prst="rect">
            <a:avLst/>
          </a:prstGeom>
        </p:spPr>
        <p:txBody>
          <a:bodyPr wrap="square">
            <a:spAutoFit/>
          </a:bodyPr>
          <a:lstStyle/>
          <a:p>
            <a:r>
              <a:rPr lang="en-US" sz="2000" dirty="0">
                <a:solidFill>
                  <a:sysClr val="windowText" lastClr="000000"/>
                </a:solidFill>
              </a:rPr>
              <a:t>The ancestor of modern fencing originated in Spain, where several books on fencing were written. </a:t>
            </a:r>
            <a:r>
              <a:rPr lang="en-US" sz="2000" i="1" dirty="0">
                <a:solidFill>
                  <a:sysClr val="windowText" lastClr="000000"/>
                </a:solidFill>
              </a:rPr>
              <a:t> Treatise on Arms</a:t>
            </a:r>
            <a:r>
              <a:rPr lang="en-US" sz="2000" dirty="0">
                <a:solidFill>
                  <a:sysClr val="windowText" lastClr="000000"/>
                </a:solidFill>
              </a:rPr>
              <a:t> was written by Diego de Valera between </a:t>
            </a:r>
            <a:r>
              <a:rPr lang="en-US" sz="2000" dirty="0" smtClean="0">
                <a:solidFill>
                  <a:sysClr val="windowText" lastClr="000000"/>
                </a:solidFill>
              </a:rPr>
              <a:t>1458</a:t>
            </a:r>
            <a:endParaRPr lang="uk-UA" sz="2000" dirty="0"/>
          </a:p>
        </p:txBody>
      </p:sp>
      <p:pic>
        <p:nvPicPr>
          <p:cNvPr id="3074" name="Picture 2" descr="C:\Users\Саша\Desktop\6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12642"/>
            <a:ext cx="2952328" cy="214535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Саша\Desktop\kapoferro2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0747" y="5085184"/>
            <a:ext cx="3383253" cy="185508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Саша\Desktop\FencingSchoolLeiden161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5590" y="3861048"/>
            <a:ext cx="2926570" cy="2393935"/>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4436" y="620688"/>
            <a:ext cx="9148436" cy="4725144"/>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0" fmla="*/ 0 w 9144000"/>
              <a:gd name="connsiteY0" fmla="*/ 0 h 6858000"/>
              <a:gd name="connsiteX1" fmla="*/ 5184742 w 9144000"/>
              <a:gd name="connsiteY1" fmla="*/ 1102936 h 6858000"/>
              <a:gd name="connsiteX2" fmla="*/ 9144000 w 9144000"/>
              <a:gd name="connsiteY2" fmla="*/ 6858000 h 6858000"/>
              <a:gd name="connsiteX3" fmla="*/ 0 w 9144000"/>
              <a:gd name="connsiteY3" fmla="*/ 6858000 h 6858000"/>
              <a:gd name="connsiteX4" fmla="*/ 0 w 9144000"/>
              <a:gd name="connsiteY4" fmla="*/ 0 h 6858000"/>
              <a:gd name="connsiteX0" fmla="*/ 0 w 9144000"/>
              <a:gd name="connsiteY0" fmla="*/ 19033 h 6877033"/>
              <a:gd name="connsiteX1" fmla="*/ 9011589 w 9144000"/>
              <a:gd name="connsiteY1" fmla="*/ 0 h 6877033"/>
              <a:gd name="connsiteX2" fmla="*/ 9144000 w 9144000"/>
              <a:gd name="connsiteY2" fmla="*/ 6877033 h 6877033"/>
              <a:gd name="connsiteX3" fmla="*/ 0 w 9144000"/>
              <a:gd name="connsiteY3" fmla="*/ 6877033 h 6877033"/>
              <a:gd name="connsiteX4" fmla="*/ 0 w 9144000"/>
              <a:gd name="connsiteY4" fmla="*/ 19033 h 6877033"/>
              <a:gd name="connsiteX0" fmla="*/ 0 w 9144000"/>
              <a:gd name="connsiteY0" fmla="*/ 19033 h 6877033"/>
              <a:gd name="connsiteX1" fmla="*/ 9111768 w 9144000"/>
              <a:gd name="connsiteY1" fmla="*/ 0 h 6877033"/>
              <a:gd name="connsiteX2" fmla="*/ 9144000 w 9144000"/>
              <a:gd name="connsiteY2" fmla="*/ 6877033 h 6877033"/>
              <a:gd name="connsiteX3" fmla="*/ 0 w 9144000"/>
              <a:gd name="connsiteY3" fmla="*/ 6877033 h 6877033"/>
              <a:gd name="connsiteX4" fmla="*/ 0 w 9144000"/>
              <a:gd name="connsiteY4" fmla="*/ 19033 h 6877033"/>
              <a:gd name="connsiteX0" fmla="*/ 0 w 9144000"/>
              <a:gd name="connsiteY0" fmla="*/ 19033 h 6877033"/>
              <a:gd name="connsiteX1" fmla="*/ 9141821 w 9144000"/>
              <a:gd name="connsiteY1" fmla="*/ 0 h 6877033"/>
              <a:gd name="connsiteX2" fmla="*/ 9144000 w 9144000"/>
              <a:gd name="connsiteY2" fmla="*/ 6877033 h 6877033"/>
              <a:gd name="connsiteX3" fmla="*/ 0 w 9144000"/>
              <a:gd name="connsiteY3" fmla="*/ 6877033 h 6877033"/>
              <a:gd name="connsiteX4" fmla="*/ 0 w 9144000"/>
              <a:gd name="connsiteY4" fmla="*/ 19033 h 6877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877033">
                <a:moveTo>
                  <a:pt x="0" y="19033"/>
                </a:moveTo>
                <a:lnTo>
                  <a:pt x="9141821" y="0"/>
                </a:lnTo>
                <a:cubicBezTo>
                  <a:pt x="9142547" y="2292344"/>
                  <a:pt x="9143274" y="4584689"/>
                  <a:pt x="9144000" y="6877033"/>
                </a:cubicBezTo>
                <a:lnTo>
                  <a:pt x="0" y="6877033"/>
                </a:lnTo>
                <a:lnTo>
                  <a:pt x="0" y="19033"/>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ysClr val="windowText" lastClr="000000"/>
                </a:solidFill>
              </a:rPr>
              <a:t>and </a:t>
            </a:r>
            <a:r>
              <a:rPr lang="en-US" sz="2000" dirty="0" smtClean="0">
                <a:solidFill>
                  <a:sysClr val="windowText" lastClr="000000"/>
                </a:solidFill>
              </a:rPr>
              <a:t>1471</a:t>
            </a:r>
            <a:r>
              <a:rPr lang="ru-RU" sz="2000" dirty="0" smtClean="0">
                <a:solidFill>
                  <a:sysClr val="windowText" lastClr="000000"/>
                </a:solidFill>
              </a:rPr>
              <a:t> </a:t>
            </a:r>
            <a:r>
              <a:rPr lang="en-US" sz="2000" dirty="0" smtClean="0">
                <a:solidFill>
                  <a:sysClr val="windowText" lastClr="000000"/>
                </a:solidFill>
              </a:rPr>
              <a:t>and is one of the oldest surviving manuals on western fencing shortly before dueling came under official ban by the Catholic Monarchs. In conquest, the Spanish forces carried fencing around the world, particularly southern Italy, one of the major areas of strife between both nations.</a:t>
            </a:r>
          </a:p>
          <a:p>
            <a:r>
              <a:rPr lang="en-US" sz="2000" dirty="0" smtClean="0">
                <a:solidFill>
                  <a:sysClr val="windowText" lastClr="000000"/>
                </a:solidFill>
              </a:rPr>
              <a:t>The </a:t>
            </a:r>
            <a:r>
              <a:rPr lang="en-US" sz="2000" dirty="0">
                <a:solidFill>
                  <a:sysClr val="windowText" lastClr="000000"/>
                </a:solidFill>
              </a:rPr>
              <a:t>mechanics of modern fencing originated in the 18th century in an Italian school of fencing of the Renaissance, and, under their influence, was improved by the French school of fencing</a:t>
            </a:r>
            <a:r>
              <a:rPr lang="en-US" sz="2000" dirty="0" smtClean="0">
                <a:solidFill>
                  <a:sysClr val="windowText" lastClr="000000"/>
                </a:solidFill>
              </a:rPr>
              <a:t>.</a:t>
            </a:r>
            <a:r>
              <a:rPr lang="en-US" sz="2000" dirty="0">
                <a:solidFill>
                  <a:sysClr val="windowText" lastClr="000000"/>
                </a:solidFill>
              </a:rPr>
              <a:t> The Spanish school of fencing stagnated and was replaced by the Italian and French schools.</a:t>
            </a:r>
            <a:endParaRPr lang="en-US" sz="2000" dirty="0">
              <a:solidFill>
                <a:sysClr val="windowText" lastClr="000000"/>
              </a:solidFill>
            </a:endParaRPr>
          </a:p>
        </p:txBody>
      </p:sp>
    </p:spTree>
    <p:extLst>
      <p:ext uri="{BB962C8B-B14F-4D97-AF65-F5344CB8AC3E}">
        <p14:creationId xmlns:p14="http://schemas.microsoft.com/office/powerpoint/2010/main" val="192622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075"/>
                                        </p:tgtEl>
                                        <p:attrNameLst>
                                          <p:attrName>style.visibility</p:attrName>
                                        </p:attrNameLst>
                                      </p:cBhvr>
                                      <p:to>
                                        <p:strVal val="visible"/>
                                      </p:to>
                                    </p:set>
                                    <p:anim calcmode="lin" valueType="num">
                                      <p:cBhvr>
                                        <p:cTn id="11" dur="1000" fill="hold"/>
                                        <p:tgtEl>
                                          <p:spTgt spid="3075"/>
                                        </p:tgtEl>
                                        <p:attrNameLst>
                                          <p:attrName>ppt_w</p:attrName>
                                        </p:attrNameLst>
                                      </p:cBhvr>
                                      <p:tavLst>
                                        <p:tav tm="0">
                                          <p:val>
                                            <p:fltVal val="0"/>
                                          </p:val>
                                        </p:tav>
                                        <p:tav tm="100000">
                                          <p:val>
                                            <p:strVal val="#ppt_w"/>
                                          </p:val>
                                        </p:tav>
                                      </p:tavLst>
                                    </p:anim>
                                    <p:anim calcmode="lin" valueType="num">
                                      <p:cBhvr>
                                        <p:cTn id="12" dur="1000" fill="hold"/>
                                        <p:tgtEl>
                                          <p:spTgt spid="3075"/>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6" presetClass="entr" presetSubtype="0" fill="hold" nodeType="afterEffect">
                                  <p:stCondLst>
                                    <p:cond delay="0"/>
                                  </p:stCondLst>
                                  <p:childTnLst>
                                    <p:set>
                                      <p:cBhvr>
                                        <p:cTn id="15" dur="1" fill="hold">
                                          <p:stCondLst>
                                            <p:cond delay="0"/>
                                          </p:stCondLst>
                                        </p:cTn>
                                        <p:tgtEl>
                                          <p:spTgt spid="3076"/>
                                        </p:tgtEl>
                                        <p:attrNameLst>
                                          <p:attrName>style.visibility</p:attrName>
                                        </p:attrNameLst>
                                      </p:cBhvr>
                                      <p:to>
                                        <p:strVal val="visible"/>
                                      </p:to>
                                    </p:set>
                                    <p:animEffect transition="in" filter="wipe(down)">
                                      <p:cBhvr>
                                        <p:cTn id="16" dur="580">
                                          <p:stCondLst>
                                            <p:cond delay="0"/>
                                          </p:stCondLst>
                                        </p:cTn>
                                        <p:tgtEl>
                                          <p:spTgt spid="3076"/>
                                        </p:tgtEl>
                                      </p:cBhvr>
                                    </p:animEffect>
                                    <p:anim calcmode="lin" valueType="num">
                                      <p:cBhvr>
                                        <p:cTn id="17" dur="1822" tmFilter="0,0; 0.14,0.36; 0.43,0.73; 0.71,0.91; 1.0,1.0">
                                          <p:stCondLst>
                                            <p:cond delay="0"/>
                                          </p:stCondLst>
                                        </p:cTn>
                                        <p:tgtEl>
                                          <p:spTgt spid="3076"/>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076"/>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076"/>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076"/>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076"/>
                                        </p:tgtEl>
                                        <p:attrNameLst>
                                          <p:attrName>ppt_y</p:attrName>
                                        </p:attrNameLst>
                                      </p:cBhvr>
                                      <p:tavLst>
                                        <p:tav tm="0" fmla="#ppt_y-sin(pi*$)/81">
                                          <p:val>
                                            <p:fltVal val="0"/>
                                          </p:val>
                                        </p:tav>
                                        <p:tav tm="100000">
                                          <p:val>
                                            <p:fltVal val="1"/>
                                          </p:val>
                                        </p:tav>
                                      </p:tavLst>
                                    </p:anim>
                                    <p:animScale>
                                      <p:cBhvr>
                                        <p:cTn id="22" dur="26">
                                          <p:stCondLst>
                                            <p:cond delay="650"/>
                                          </p:stCondLst>
                                        </p:cTn>
                                        <p:tgtEl>
                                          <p:spTgt spid="3076"/>
                                        </p:tgtEl>
                                      </p:cBhvr>
                                      <p:to x="100000" y="60000"/>
                                    </p:animScale>
                                    <p:animScale>
                                      <p:cBhvr>
                                        <p:cTn id="23" dur="166" decel="50000">
                                          <p:stCondLst>
                                            <p:cond delay="676"/>
                                          </p:stCondLst>
                                        </p:cTn>
                                        <p:tgtEl>
                                          <p:spTgt spid="3076"/>
                                        </p:tgtEl>
                                      </p:cBhvr>
                                      <p:to x="100000" y="100000"/>
                                    </p:animScale>
                                    <p:animScale>
                                      <p:cBhvr>
                                        <p:cTn id="24" dur="26">
                                          <p:stCondLst>
                                            <p:cond delay="1312"/>
                                          </p:stCondLst>
                                        </p:cTn>
                                        <p:tgtEl>
                                          <p:spTgt spid="3076"/>
                                        </p:tgtEl>
                                      </p:cBhvr>
                                      <p:to x="100000" y="80000"/>
                                    </p:animScale>
                                    <p:animScale>
                                      <p:cBhvr>
                                        <p:cTn id="25" dur="166" decel="50000">
                                          <p:stCondLst>
                                            <p:cond delay="1338"/>
                                          </p:stCondLst>
                                        </p:cTn>
                                        <p:tgtEl>
                                          <p:spTgt spid="3076"/>
                                        </p:tgtEl>
                                      </p:cBhvr>
                                      <p:to x="100000" y="100000"/>
                                    </p:animScale>
                                    <p:animScale>
                                      <p:cBhvr>
                                        <p:cTn id="26" dur="26">
                                          <p:stCondLst>
                                            <p:cond delay="1642"/>
                                          </p:stCondLst>
                                        </p:cTn>
                                        <p:tgtEl>
                                          <p:spTgt spid="3076"/>
                                        </p:tgtEl>
                                      </p:cBhvr>
                                      <p:to x="100000" y="90000"/>
                                    </p:animScale>
                                    <p:animScale>
                                      <p:cBhvr>
                                        <p:cTn id="27" dur="166" decel="50000">
                                          <p:stCondLst>
                                            <p:cond delay="1668"/>
                                          </p:stCondLst>
                                        </p:cTn>
                                        <p:tgtEl>
                                          <p:spTgt spid="3076"/>
                                        </p:tgtEl>
                                      </p:cBhvr>
                                      <p:to x="100000" y="100000"/>
                                    </p:animScale>
                                    <p:animScale>
                                      <p:cBhvr>
                                        <p:cTn id="28" dur="26">
                                          <p:stCondLst>
                                            <p:cond delay="1808"/>
                                          </p:stCondLst>
                                        </p:cTn>
                                        <p:tgtEl>
                                          <p:spTgt spid="3076"/>
                                        </p:tgtEl>
                                      </p:cBhvr>
                                      <p:to x="100000" y="95000"/>
                                    </p:animScale>
                                    <p:animScale>
                                      <p:cBhvr>
                                        <p:cTn id="29" dur="166" decel="50000">
                                          <p:stCondLst>
                                            <p:cond delay="1834"/>
                                          </p:stCondLst>
                                        </p:cTn>
                                        <p:tgtEl>
                                          <p:spTgt spid="307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116632"/>
            <a:ext cx="8229600" cy="1143000"/>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Universities and </a:t>
            </a:r>
            <a:r>
              <a:rPr lang="en-US" sz="54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schools</a:t>
            </a:r>
            <a:endParaRPr lang="uk-UA" sz="540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4098" name="Picture 2" descr="C:\Users\Саша\Desktop\fencing-pi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293097"/>
            <a:ext cx="3888432" cy="2526672"/>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Саша\Desktop\fenc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7135" y="4380164"/>
            <a:ext cx="2996401" cy="230556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Саша\Desktop\625px-Collegiate_fencing_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4128632"/>
            <a:ext cx="2629749" cy="2524559"/>
          </a:xfrm>
          <a:prstGeom prst="rect">
            <a:avLst/>
          </a:prstGeom>
          <a:noFill/>
          <a:extLst>
            <a:ext uri="{909E8E84-426E-40DD-AFC4-6F175D3DCCD1}">
              <a14:hiddenFill xmlns:a14="http://schemas.microsoft.com/office/drawing/2010/main">
                <a:solidFill>
                  <a:srgbClr val="FFFFFF"/>
                </a:solidFill>
              </a14:hiddenFill>
            </a:ext>
          </a:extLst>
        </p:spPr>
      </p:pic>
      <p:sp>
        <p:nvSpPr>
          <p:cNvPr id="2" name="Объект 1"/>
          <p:cNvSpPr>
            <a:spLocks noGrp="1"/>
          </p:cNvSpPr>
          <p:nvPr>
            <p:ph idx="1"/>
          </p:nvPr>
        </p:nvSpPr>
        <p:spPr>
          <a:xfrm>
            <a:off x="0" y="980729"/>
            <a:ext cx="9144000" cy="3816423"/>
          </a:xfrm>
        </p:spPr>
        <p:txBody>
          <a:bodyPr>
            <a:normAutofit lnSpcReduction="10000"/>
          </a:bodyPr>
          <a:lstStyle/>
          <a:p>
            <a:r>
              <a:rPr lang="en-US" sz="2000" dirty="0"/>
              <a:t>Fencing has a long history with universities and schools for at least 500 years. At least one style of fencing, </a:t>
            </a:r>
            <a:r>
              <a:rPr lang="en-US" sz="2000" dirty="0" err="1">
                <a:hlinkClick r:id="rId5" tooltip="Academic fencing"/>
              </a:rPr>
              <a:t>Mensur</a:t>
            </a:r>
            <a:r>
              <a:rPr lang="en-US" sz="2000" dirty="0"/>
              <a:t> in Germany, is practiced only within universities. University students compete internationally at the </a:t>
            </a:r>
            <a:r>
              <a:rPr lang="en-US" sz="2000" dirty="0">
                <a:hlinkClick r:id="rId6" tooltip="Universiade"/>
              </a:rPr>
              <a:t>World University Games</a:t>
            </a:r>
            <a:r>
              <a:rPr lang="en-US" sz="2000" dirty="0"/>
              <a:t>. The United States holds two national level university tournaments including the </a:t>
            </a:r>
            <a:r>
              <a:rPr lang="en-US" sz="2000" dirty="0" err="1">
                <a:hlinkClick r:id="rId7" tooltip="National Collegiate Athletic Association"/>
              </a:rPr>
              <a:t>NCAA</a:t>
            </a:r>
            <a:r>
              <a:rPr lang="en-US" sz="2000" dirty="0" err="1"/>
              <a:t>championship</a:t>
            </a:r>
            <a:r>
              <a:rPr lang="en-US" sz="2000" dirty="0"/>
              <a:t> and the </a:t>
            </a:r>
            <a:r>
              <a:rPr lang="en-US" sz="2000" dirty="0">
                <a:hlinkClick r:id="rId8" tooltip="USACFC"/>
              </a:rPr>
              <a:t>USACFC</a:t>
            </a:r>
            <a:r>
              <a:rPr lang="en-US" sz="2000" dirty="0"/>
              <a:t> National Championships</a:t>
            </a:r>
            <a:r>
              <a:rPr lang="en-US" sz="2000" baseline="30000" dirty="0">
                <a:hlinkClick r:id="rId9"/>
              </a:rPr>
              <a:t>[8]</a:t>
            </a:r>
            <a:r>
              <a:rPr lang="en-US" sz="2000" dirty="0"/>
              <a:t> tournaments in the USA and the </a:t>
            </a:r>
            <a:r>
              <a:rPr lang="en-US" sz="2000" dirty="0">
                <a:hlinkClick r:id="rId10" tooltip="British Universities and Colleges Sport"/>
              </a:rPr>
              <a:t>BUCS</a:t>
            </a:r>
            <a:r>
              <a:rPr lang="en-US" sz="2000" dirty="0"/>
              <a:t> fencing championships in the United Kingdom.</a:t>
            </a:r>
          </a:p>
          <a:p>
            <a:r>
              <a:rPr lang="en-US" sz="2000" dirty="0"/>
              <a:t>Equipment costs and the relatively small scale of the sport limits university fencing to a small number of schools. National fencing organizations have set up programs to encourage more students to fence. Examples include the Regional Youth Circuit program</a:t>
            </a:r>
            <a:r>
              <a:rPr lang="en-US" sz="2000" baseline="30000" dirty="0">
                <a:hlinkClick r:id="rId11"/>
              </a:rPr>
              <a:t>[9]</a:t>
            </a:r>
            <a:r>
              <a:rPr lang="en-US" sz="2000" dirty="0"/>
              <a:t> in the </a:t>
            </a:r>
            <a:r>
              <a:rPr lang="en-US" sz="2000" dirty="0">
                <a:solidFill>
                  <a:schemeClr val="bg1"/>
                </a:solidFill>
              </a:rPr>
              <a:t>USA and the Leon Paul Youth Development series </a:t>
            </a:r>
            <a:r>
              <a:rPr lang="en-US" sz="2000" dirty="0"/>
              <a:t>in the UK.</a:t>
            </a:r>
          </a:p>
          <a:p>
            <a:endParaRPr lang="uk-UA" sz="2000" dirty="0"/>
          </a:p>
        </p:txBody>
      </p:sp>
    </p:spTree>
    <p:extLst>
      <p:ext uri="{BB962C8B-B14F-4D97-AF65-F5344CB8AC3E}">
        <p14:creationId xmlns:p14="http://schemas.microsoft.com/office/powerpoint/2010/main" val="143039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800" decel="100000"/>
                                        <p:tgtEl>
                                          <p:spTgt spid="4099"/>
                                        </p:tgtEl>
                                      </p:cBhvr>
                                    </p:animEffect>
                                    <p:anim calcmode="lin" valueType="num">
                                      <p:cBhvr>
                                        <p:cTn id="8" dur="800" decel="100000" fill="hold"/>
                                        <p:tgtEl>
                                          <p:spTgt spid="4099"/>
                                        </p:tgtEl>
                                        <p:attrNameLst>
                                          <p:attrName>style.rotation</p:attrName>
                                        </p:attrNameLst>
                                      </p:cBhvr>
                                      <p:tavLst>
                                        <p:tav tm="0">
                                          <p:val>
                                            <p:fltVal val="-90"/>
                                          </p:val>
                                        </p:tav>
                                        <p:tav tm="100000">
                                          <p:val>
                                            <p:fltVal val="0"/>
                                          </p:val>
                                        </p:tav>
                                      </p:tavLst>
                                    </p:anim>
                                    <p:anim calcmode="lin" valueType="num">
                                      <p:cBhvr>
                                        <p:cTn id="9" dur="800" decel="100000" fill="hold"/>
                                        <p:tgtEl>
                                          <p:spTgt spid="4099"/>
                                        </p:tgtEl>
                                        <p:attrNameLst>
                                          <p:attrName>ppt_x</p:attrName>
                                        </p:attrNameLst>
                                      </p:cBhvr>
                                      <p:tavLst>
                                        <p:tav tm="0">
                                          <p:val>
                                            <p:strVal val="#ppt_x+0.4"/>
                                          </p:val>
                                        </p:tav>
                                        <p:tav tm="100000">
                                          <p:val>
                                            <p:strVal val="#ppt_x-0.05"/>
                                          </p:val>
                                        </p:tav>
                                      </p:tavLst>
                                    </p:anim>
                                    <p:anim calcmode="lin" valueType="num">
                                      <p:cBhvr>
                                        <p:cTn id="10" dur="800" decel="100000" fill="hold"/>
                                        <p:tgtEl>
                                          <p:spTgt spid="409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9"/>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19" presetClass="entr" presetSubtype="10" fill="hold" nodeType="afterEffect">
                                  <p:stCondLst>
                                    <p:cond delay="0"/>
                                  </p:stCondLst>
                                  <p:childTnLst>
                                    <p:set>
                                      <p:cBhvr>
                                        <p:cTn id="15" dur="1" fill="hold">
                                          <p:stCondLst>
                                            <p:cond delay="0"/>
                                          </p:stCondLst>
                                        </p:cTn>
                                        <p:tgtEl>
                                          <p:spTgt spid="4098"/>
                                        </p:tgtEl>
                                        <p:attrNameLst>
                                          <p:attrName>style.visibility</p:attrName>
                                        </p:attrNameLst>
                                      </p:cBhvr>
                                      <p:to>
                                        <p:strVal val="visible"/>
                                      </p:to>
                                    </p:set>
                                    <p:anim calcmode="lin" valueType="num">
                                      <p:cBhvr>
                                        <p:cTn id="16" dur="3000" fill="hold"/>
                                        <p:tgtEl>
                                          <p:spTgt spid="4098"/>
                                        </p:tgtEl>
                                        <p:attrNameLst>
                                          <p:attrName>ppt_w</p:attrName>
                                        </p:attrNameLst>
                                      </p:cBhvr>
                                      <p:tavLst>
                                        <p:tav tm="0" fmla="#ppt_w*sin(2.5*pi*$)">
                                          <p:val>
                                            <p:fltVal val="0"/>
                                          </p:val>
                                        </p:tav>
                                        <p:tav tm="100000">
                                          <p:val>
                                            <p:fltVal val="1"/>
                                          </p:val>
                                        </p:tav>
                                      </p:tavLst>
                                    </p:anim>
                                    <p:anim calcmode="lin" valueType="num">
                                      <p:cBhvr>
                                        <p:cTn id="17" dur="3000" fill="hold"/>
                                        <p:tgtEl>
                                          <p:spTgt spid="4098"/>
                                        </p:tgtEl>
                                        <p:attrNameLst>
                                          <p:attrName>ppt_h</p:attrName>
                                        </p:attrNameLst>
                                      </p:cBhvr>
                                      <p:tavLst>
                                        <p:tav tm="0">
                                          <p:val>
                                            <p:strVal val="#ppt_h"/>
                                          </p:val>
                                        </p:tav>
                                        <p:tav tm="100000">
                                          <p:val>
                                            <p:strVal val="#ppt_h"/>
                                          </p:val>
                                        </p:tav>
                                      </p:tavLst>
                                    </p:anim>
                                  </p:childTnLst>
                                </p:cTn>
                              </p:par>
                              <p:par>
                                <p:cTn id="18" presetID="19" presetClass="entr" presetSubtype="10" fill="hold" nodeType="withEffect">
                                  <p:stCondLst>
                                    <p:cond delay="0"/>
                                  </p:stCondLst>
                                  <p:childTnLst>
                                    <p:set>
                                      <p:cBhvr>
                                        <p:cTn id="19" dur="1" fill="hold">
                                          <p:stCondLst>
                                            <p:cond delay="0"/>
                                          </p:stCondLst>
                                        </p:cTn>
                                        <p:tgtEl>
                                          <p:spTgt spid="4100"/>
                                        </p:tgtEl>
                                        <p:attrNameLst>
                                          <p:attrName>style.visibility</p:attrName>
                                        </p:attrNameLst>
                                      </p:cBhvr>
                                      <p:to>
                                        <p:strVal val="visible"/>
                                      </p:to>
                                    </p:set>
                                    <p:anim calcmode="lin" valueType="num">
                                      <p:cBhvr>
                                        <p:cTn id="20" dur="3000" fill="hold"/>
                                        <p:tgtEl>
                                          <p:spTgt spid="4100"/>
                                        </p:tgtEl>
                                        <p:attrNameLst>
                                          <p:attrName>ppt_w</p:attrName>
                                        </p:attrNameLst>
                                      </p:cBhvr>
                                      <p:tavLst>
                                        <p:tav tm="0" fmla="#ppt_w*sin(2.5*pi*$)">
                                          <p:val>
                                            <p:fltVal val="0"/>
                                          </p:val>
                                        </p:tav>
                                        <p:tav tm="100000">
                                          <p:val>
                                            <p:fltVal val="1"/>
                                          </p:val>
                                        </p:tav>
                                      </p:tavLst>
                                    </p:anim>
                                    <p:anim calcmode="lin" valueType="num">
                                      <p:cBhvr>
                                        <p:cTn id="21" dur="3000" fill="hold"/>
                                        <p:tgtEl>
                                          <p:spTgt spid="410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pic>
        <p:nvPicPr>
          <p:cNvPr id="6" name="Picture 3" descr="C:\Users\Саша\Desktop\159531-kiev-gotov-k-chempionatu-mira-a-fie-k-izmenenijam-fehtovanie-chempionat-mir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73074"/>
            <a:ext cx="3413511" cy="240311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124" name="Picture 4" descr="C:\Users\Саша\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8562" y="0"/>
            <a:ext cx="2943607" cy="2204864"/>
          </a:xfrm>
          <a:prstGeom prst="rect">
            <a:avLst/>
          </a:prstGeom>
          <a:noFill/>
          <a:extLst>
            <a:ext uri="{909E8E84-426E-40DD-AFC4-6F175D3DCCD1}">
              <a14:hiddenFill xmlns:a14="http://schemas.microsoft.com/office/drawing/2010/main">
                <a:solidFill>
                  <a:srgbClr val="FFFFFF"/>
                </a:solidFill>
              </a14:hiddenFill>
            </a:ext>
          </a:extLst>
        </p:spPr>
      </p:pic>
      <p:sp>
        <p:nvSpPr>
          <p:cNvPr id="4" name="Овал 3"/>
          <p:cNvSpPr/>
          <p:nvPr/>
        </p:nvSpPr>
        <p:spPr>
          <a:xfrm>
            <a:off x="1187624" y="0"/>
            <a:ext cx="6840760" cy="684076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In recent years, attempts have been made to introduce fencing to a wider and younger audience, by using foam and plastic swords, which require much less protective equipment. This makes it much less expensive to provide classes, and makes it easier to take fencing to a wider range of schools than traditionally has been the case. There is even a competition series in Scotland – the Plastic-and-</a:t>
            </a:r>
            <a:r>
              <a:rPr lang="en-US" sz="2000" dirty="0">
                <a:solidFill>
                  <a:schemeClr val="bg1"/>
                </a:solidFill>
              </a:rPr>
              <a:t>Foa</a:t>
            </a:r>
            <a:r>
              <a:rPr lang="en-US" sz="2000" dirty="0">
                <a:solidFill>
                  <a:schemeClr val="tx1"/>
                </a:solidFill>
              </a:rPr>
              <a:t>m Fencing </a:t>
            </a:r>
            <a:r>
              <a:rPr lang="en-US" sz="2000" dirty="0" err="1">
                <a:solidFill>
                  <a:schemeClr val="tx1"/>
                </a:solidFill>
              </a:rPr>
              <a:t>FunLeague</a:t>
            </a:r>
            <a:r>
              <a:rPr lang="en-US" sz="2000" dirty="0">
                <a:solidFill>
                  <a:schemeClr val="tx1"/>
                </a:solidFill>
              </a:rPr>
              <a:t> – </a:t>
            </a:r>
            <a:r>
              <a:rPr lang="en-US" sz="2000" dirty="0">
                <a:solidFill>
                  <a:schemeClr val="bg1"/>
                </a:solidFill>
              </a:rPr>
              <a:t>specif</a:t>
            </a:r>
            <a:r>
              <a:rPr lang="en-US" sz="2000" dirty="0">
                <a:solidFill>
                  <a:schemeClr val="tx1"/>
                </a:solidFill>
              </a:rPr>
              <a:t>ically for Primary and early </a:t>
            </a:r>
            <a:r>
              <a:rPr lang="en-US" sz="2000" dirty="0">
                <a:solidFill>
                  <a:schemeClr val="bg1"/>
                </a:solidFill>
              </a:rPr>
              <a:t>Seconda</a:t>
            </a:r>
            <a:r>
              <a:rPr lang="en-US" sz="2000" dirty="0">
                <a:solidFill>
                  <a:schemeClr val="tx1"/>
                </a:solidFill>
              </a:rPr>
              <a:t>ry school-age children using this equipment.</a:t>
            </a:r>
            <a:endParaRPr lang="uk-UA" sz="2000" dirty="0">
              <a:solidFill>
                <a:schemeClr val="tx1"/>
              </a:solidFill>
            </a:endParaRPr>
          </a:p>
        </p:txBody>
      </p:sp>
    </p:spTree>
    <p:extLst>
      <p:ext uri="{BB962C8B-B14F-4D97-AF65-F5344CB8AC3E}">
        <p14:creationId xmlns:p14="http://schemas.microsoft.com/office/powerpoint/2010/main" val="403893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5124"/>
                                        </p:tgtEl>
                                        <p:attrNameLst>
                                          <p:attrName>style.visibility</p:attrName>
                                        </p:attrNameLst>
                                      </p:cBhvr>
                                      <p:to>
                                        <p:strVal val="visible"/>
                                      </p:to>
                                    </p:set>
                                    <p:anim calcmode="lin" valueType="num">
                                      <p:cBhvr>
                                        <p:cTn id="13" dur="1000" fill="hold"/>
                                        <p:tgtEl>
                                          <p:spTgt spid="5124"/>
                                        </p:tgtEl>
                                        <p:attrNameLst>
                                          <p:attrName>ppt_w</p:attrName>
                                        </p:attrNameLst>
                                      </p:cBhvr>
                                      <p:tavLst>
                                        <p:tav tm="0">
                                          <p:val>
                                            <p:fltVal val="0"/>
                                          </p:val>
                                        </p:tav>
                                        <p:tav tm="100000">
                                          <p:val>
                                            <p:strVal val="#ppt_w"/>
                                          </p:val>
                                        </p:tav>
                                      </p:tavLst>
                                    </p:anim>
                                    <p:anim calcmode="lin" valueType="num">
                                      <p:cBhvr>
                                        <p:cTn id="14" dur="1000" fill="hold"/>
                                        <p:tgtEl>
                                          <p:spTgt spid="5124"/>
                                        </p:tgtEl>
                                        <p:attrNameLst>
                                          <p:attrName>ppt_h</p:attrName>
                                        </p:attrNameLst>
                                      </p:cBhvr>
                                      <p:tavLst>
                                        <p:tav tm="0">
                                          <p:val>
                                            <p:fltVal val="0"/>
                                          </p:val>
                                        </p:tav>
                                        <p:tav tm="100000">
                                          <p:val>
                                            <p:strVal val="#ppt_h"/>
                                          </p:val>
                                        </p:tav>
                                      </p:tavLst>
                                    </p:anim>
                                    <p:anim calcmode="lin" valueType="num">
                                      <p:cBhvr>
                                        <p:cTn id="15" dur="1000" fill="hold"/>
                                        <p:tgtEl>
                                          <p:spTgt spid="5124"/>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12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Users\Саша\Desktop\fekhtovanie_blagorodnyj_vid_sport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708920"/>
            <a:ext cx="3048000" cy="2033587"/>
          </a:xfrm>
          <a:prstGeom prst="rect">
            <a:avLst/>
          </a:prstGeom>
          <a:noFill/>
          <a:extLst>
            <a:ext uri="{909E8E84-426E-40DD-AFC4-6F175D3DCCD1}">
              <a14:hiddenFill xmlns:a14="http://schemas.microsoft.com/office/drawing/2010/main">
                <a:solidFill>
                  <a:srgbClr val="FFFFFF"/>
                </a:solidFill>
              </a14:hiddenFill>
            </a:ext>
          </a:extLst>
        </p:spPr>
      </p:pic>
      <p:sp>
        <p:nvSpPr>
          <p:cNvPr id="2" name="Объект 1"/>
          <p:cNvSpPr>
            <a:spLocks noGrp="1"/>
          </p:cNvSpPr>
          <p:nvPr>
            <p:ph idx="1"/>
          </p:nvPr>
        </p:nvSpPr>
        <p:spPr>
          <a:xfrm>
            <a:off x="0" y="-6036"/>
            <a:ext cx="9164890" cy="3651060"/>
          </a:xfrm>
        </p:spPr>
        <p:txBody>
          <a:bodyPr>
            <a:noAutofit/>
          </a:bodyPr>
          <a:lstStyle/>
          <a:p>
            <a:r>
              <a:rPr lang="en-US" sz="2000" dirty="0"/>
              <a:t>The UK hosts two national competitions in which schools compete against each other directly: the </a:t>
            </a:r>
            <a:r>
              <a:rPr lang="en-US" sz="2000" dirty="0">
                <a:hlinkClick r:id="rId3" tooltip="Public School (UK)"/>
              </a:rPr>
              <a:t>Public Schools</a:t>
            </a:r>
            <a:r>
              <a:rPr lang="en-US" sz="2000" dirty="0"/>
              <a:t> Fencing Championship, a competition only open to Independent Schools</a:t>
            </a:r>
            <a:r>
              <a:rPr lang="en-US" sz="2000" dirty="0" smtClean="0"/>
              <a:t>,</a:t>
            </a:r>
            <a:r>
              <a:rPr lang="en-US" sz="2000" dirty="0"/>
              <a:t> and the Scottish Secondary Schools Championships, open to all secondary schools in Scotland. It contains both teams and individual events and is highly anticipated. Schools </a:t>
            </a:r>
            <a:r>
              <a:rPr lang="en-US" sz="2000" dirty="0" err="1"/>
              <a:t>organise</a:t>
            </a:r>
            <a:r>
              <a:rPr lang="en-US" sz="2000" dirty="0"/>
              <a:t> matches directly against one another and school age pupils can compete individually in the British Youth Championships.</a:t>
            </a:r>
          </a:p>
          <a:p>
            <a:r>
              <a:rPr lang="en-US" sz="2000" dirty="0"/>
              <a:t>Many universities in Ontario, Canada have fencing teams that participate in an annual inter-university competition called the OUA Finals.</a:t>
            </a:r>
          </a:p>
          <a:p>
            <a:pPr marL="109728" indent="0">
              <a:buNone/>
            </a:pPr>
            <a:endParaRPr lang="uk-UA" sz="2000" dirty="0"/>
          </a:p>
        </p:txBody>
      </p:sp>
      <p:pic>
        <p:nvPicPr>
          <p:cNvPr id="6146" name="Picture 2" descr="C:\Users\Саша\Desktop\1372238185_33596972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3315994"/>
            <a:ext cx="5398326" cy="3414325"/>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C:\Users\Саша\Desktop\159531-kiev-gotov-k-chempionatu-mira-a-fie-k-izmenenijam-fehtovanie-chempionat-mira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517" y="4830808"/>
            <a:ext cx="2715990" cy="1912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29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p:cTn id="7" dur="1000" fill="hold"/>
                                        <p:tgtEl>
                                          <p:spTgt spid="6149"/>
                                        </p:tgtEl>
                                        <p:attrNameLst>
                                          <p:attrName>ppt_w</p:attrName>
                                        </p:attrNameLst>
                                      </p:cBhvr>
                                      <p:tavLst>
                                        <p:tav tm="0">
                                          <p:val>
                                            <p:fltVal val="0"/>
                                          </p:val>
                                        </p:tav>
                                        <p:tav tm="100000">
                                          <p:val>
                                            <p:strVal val="#ppt_w"/>
                                          </p:val>
                                        </p:tav>
                                      </p:tavLst>
                                    </p:anim>
                                    <p:anim calcmode="lin" valueType="num">
                                      <p:cBhvr>
                                        <p:cTn id="8" dur="1000" fill="hold"/>
                                        <p:tgtEl>
                                          <p:spTgt spid="6149"/>
                                        </p:tgtEl>
                                        <p:attrNameLst>
                                          <p:attrName>ppt_h</p:attrName>
                                        </p:attrNameLst>
                                      </p:cBhvr>
                                      <p:tavLst>
                                        <p:tav tm="0">
                                          <p:val>
                                            <p:fltVal val="0"/>
                                          </p:val>
                                        </p:tav>
                                        <p:tav tm="100000">
                                          <p:val>
                                            <p:strVal val="#ppt_h"/>
                                          </p:val>
                                        </p:tav>
                                      </p:tavLst>
                                    </p:anim>
                                    <p:anim calcmode="lin" valueType="num">
                                      <p:cBhvr>
                                        <p:cTn id="9" dur="1000" fill="hold"/>
                                        <p:tgtEl>
                                          <p:spTgt spid="6149"/>
                                        </p:tgtEl>
                                        <p:attrNameLst>
                                          <p:attrName>style.rotation</p:attrName>
                                        </p:attrNameLst>
                                      </p:cBhvr>
                                      <p:tavLst>
                                        <p:tav tm="0">
                                          <p:val>
                                            <p:fltVal val="90"/>
                                          </p:val>
                                        </p:tav>
                                        <p:tav tm="100000">
                                          <p:val>
                                            <p:fltVal val="0"/>
                                          </p:val>
                                        </p:tav>
                                      </p:tavLst>
                                    </p:anim>
                                    <p:animEffect transition="in" filter="fade">
                                      <p:cBhvr>
                                        <p:cTn id="10" dur="1000"/>
                                        <p:tgtEl>
                                          <p:spTgt spid="6149"/>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6147"/>
                                        </p:tgtEl>
                                        <p:attrNameLst>
                                          <p:attrName>style.visibility</p:attrName>
                                        </p:attrNameLst>
                                      </p:cBhvr>
                                      <p:to>
                                        <p:strVal val="visible"/>
                                      </p:to>
                                    </p:set>
                                    <p:anim calcmode="lin" valueType="num">
                                      <p:cBhvr>
                                        <p:cTn id="14" dur="1000" fill="hold"/>
                                        <p:tgtEl>
                                          <p:spTgt spid="6147"/>
                                        </p:tgtEl>
                                        <p:attrNameLst>
                                          <p:attrName>ppt_w</p:attrName>
                                        </p:attrNameLst>
                                      </p:cBhvr>
                                      <p:tavLst>
                                        <p:tav tm="0">
                                          <p:val>
                                            <p:fltVal val="0"/>
                                          </p:val>
                                        </p:tav>
                                        <p:tav tm="100000">
                                          <p:val>
                                            <p:strVal val="#ppt_w"/>
                                          </p:val>
                                        </p:tav>
                                      </p:tavLst>
                                    </p:anim>
                                    <p:anim calcmode="lin" valueType="num">
                                      <p:cBhvr>
                                        <p:cTn id="15" dur="1000" fill="hold"/>
                                        <p:tgtEl>
                                          <p:spTgt spid="6147"/>
                                        </p:tgtEl>
                                        <p:attrNameLst>
                                          <p:attrName>ppt_h</p:attrName>
                                        </p:attrNameLst>
                                      </p:cBhvr>
                                      <p:tavLst>
                                        <p:tav tm="0">
                                          <p:val>
                                            <p:fltVal val="0"/>
                                          </p:val>
                                        </p:tav>
                                        <p:tav tm="100000">
                                          <p:val>
                                            <p:strVal val="#ppt_h"/>
                                          </p:val>
                                        </p:tav>
                                      </p:tavLst>
                                    </p:anim>
                                    <p:anim calcmode="lin" valueType="num">
                                      <p:cBhvr>
                                        <p:cTn id="16" dur="1000" fill="hold"/>
                                        <p:tgtEl>
                                          <p:spTgt spid="6147"/>
                                        </p:tgtEl>
                                        <p:attrNameLst>
                                          <p:attrName>style.rotation</p:attrName>
                                        </p:attrNameLst>
                                      </p:cBhvr>
                                      <p:tavLst>
                                        <p:tav tm="0">
                                          <p:val>
                                            <p:fltVal val="90"/>
                                          </p:val>
                                        </p:tav>
                                        <p:tav tm="100000">
                                          <p:val>
                                            <p:fltVal val="0"/>
                                          </p:val>
                                        </p:tav>
                                      </p:tavLst>
                                    </p:anim>
                                    <p:animEffect transition="in" filter="fade">
                                      <p:cBhvr>
                                        <p:cTn id="17" dur="1000"/>
                                        <p:tgtEl>
                                          <p:spTgt spid="6147"/>
                                        </p:tgtEl>
                                      </p:cBhvr>
                                    </p:animEffect>
                                  </p:childTnLst>
                                </p:cTn>
                              </p:par>
                              <p:par>
                                <p:cTn id="18" presetID="31" presetClass="entr" presetSubtype="0" fill="hold" nodeType="withEffect">
                                  <p:stCondLst>
                                    <p:cond delay="0"/>
                                  </p:stCondLst>
                                  <p:childTnLst>
                                    <p:set>
                                      <p:cBhvr>
                                        <p:cTn id="19" dur="1" fill="hold">
                                          <p:stCondLst>
                                            <p:cond delay="0"/>
                                          </p:stCondLst>
                                        </p:cTn>
                                        <p:tgtEl>
                                          <p:spTgt spid="6146"/>
                                        </p:tgtEl>
                                        <p:attrNameLst>
                                          <p:attrName>style.visibility</p:attrName>
                                        </p:attrNameLst>
                                      </p:cBhvr>
                                      <p:to>
                                        <p:strVal val="visible"/>
                                      </p:to>
                                    </p:set>
                                    <p:anim calcmode="lin" valueType="num">
                                      <p:cBhvr>
                                        <p:cTn id="20" dur="1000" fill="hold"/>
                                        <p:tgtEl>
                                          <p:spTgt spid="6146"/>
                                        </p:tgtEl>
                                        <p:attrNameLst>
                                          <p:attrName>ppt_w</p:attrName>
                                        </p:attrNameLst>
                                      </p:cBhvr>
                                      <p:tavLst>
                                        <p:tav tm="0">
                                          <p:val>
                                            <p:fltVal val="0"/>
                                          </p:val>
                                        </p:tav>
                                        <p:tav tm="100000">
                                          <p:val>
                                            <p:strVal val="#ppt_w"/>
                                          </p:val>
                                        </p:tav>
                                      </p:tavLst>
                                    </p:anim>
                                    <p:anim calcmode="lin" valueType="num">
                                      <p:cBhvr>
                                        <p:cTn id="21" dur="1000" fill="hold"/>
                                        <p:tgtEl>
                                          <p:spTgt spid="6146"/>
                                        </p:tgtEl>
                                        <p:attrNameLst>
                                          <p:attrName>ppt_h</p:attrName>
                                        </p:attrNameLst>
                                      </p:cBhvr>
                                      <p:tavLst>
                                        <p:tav tm="0">
                                          <p:val>
                                            <p:fltVal val="0"/>
                                          </p:val>
                                        </p:tav>
                                        <p:tav tm="100000">
                                          <p:val>
                                            <p:strVal val="#ppt_h"/>
                                          </p:val>
                                        </p:tav>
                                      </p:tavLst>
                                    </p:anim>
                                    <p:anim calcmode="lin" valueType="num">
                                      <p:cBhvr>
                                        <p:cTn id="22" dur="1000" fill="hold"/>
                                        <p:tgtEl>
                                          <p:spTgt spid="6146"/>
                                        </p:tgtEl>
                                        <p:attrNameLst>
                                          <p:attrName>style.rotation</p:attrName>
                                        </p:attrNameLst>
                                      </p:cBhvr>
                                      <p:tavLst>
                                        <p:tav tm="0">
                                          <p:val>
                                            <p:fltVal val="90"/>
                                          </p:val>
                                        </p:tav>
                                        <p:tav tm="100000">
                                          <p:val>
                                            <p:fltVal val="0"/>
                                          </p:val>
                                        </p:tav>
                                      </p:tavLst>
                                    </p:anim>
                                    <p:animEffect transition="in" filter="fade">
                                      <p:cBhvr>
                                        <p:cTn id="23"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857500"/>
            <a:ext cx="8229600" cy="11430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onotype Corsiva" panose="03010101010201010101" pitchFamily="66" charset="0"/>
              </a:rPr>
              <a:t>Thank </a:t>
            </a:r>
            <a:r>
              <a:rPr lang="ru-RU" sz="96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onotype Corsiva" panose="03010101010201010101" pitchFamily="66" charset="0"/>
              </a:rPr>
              <a:t> </a:t>
            </a:r>
            <a:r>
              <a:rPr lang="en-US" sz="96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onotype Corsiva" panose="03010101010201010101" pitchFamily="66" charset="0"/>
              </a:rPr>
              <a:t>you</a:t>
            </a:r>
            <a:r>
              <a:rPr lang="en-US" sz="9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onotype Corsiva" panose="03010101010201010101" pitchFamily="66" charset="0"/>
              </a:rPr>
              <a:t>!</a:t>
            </a:r>
            <a:endParaRPr lang="uk-UA" sz="9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onotype Corsiva" panose="03010101010201010101" pitchFamily="66" charset="0"/>
            </a:endParaRPr>
          </a:p>
        </p:txBody>
      </p:sp>
    </p:spTree>
    <p:extLst>
      <p:ext uri="{BB962C8B-B14F-4D97-AF65-F5344CB8AC3E}">
        <p14:creationId xmlns:p14="http://schemas.microsoft.com/office/powerpoint/2010/main" val="114433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625" autoRev="1" fill="hold">
                                          <p:stCondLst>
                                            <p:cond delay="0"/>
                                          </p:stCondLst>
                                        </p:cTn>
                                        <p:tgtEl>
                                          <p:spTgt spid="3"/>
                                        </p:tgtEl>
                                        <p:attrNameLst>
                                          <p:attrName>ppt_w</p:attrName>
                                        </p:attrNameLst>
                                      </p:cBhvr>
                                    </p:anim>
                                    <p:anim by="(#ppt_w*0.50)" calcmode="lin" valueType="num">
                                      <p:cBhvr>
                                        <p:cTn id="8" dur="625" decel="50000" autoRev="1" fill="hold">
                                          <p:stCondLst>
                                            <p:cond delay="0"/>
                                          </p:stCondLst>
                                        </p:cTn>
                                        <p:tgtEl>
                                          <p:spTgt spid="3"/>
                                        </p:tgtEl>
                                        <p:attrNameLst>
                                          <p:attrName>ppt_x</p:attrName>
                                        </p:attrNameLst>
                                      </p:cBhvr>
                                    </p:anim>
                                    <p:anim from="(-#ppt_h/2)" to="(#ppt_y)" calcmode="lin" valueType="num">
                                      <p:cBhvr>
                                        <p:cTn id="9" dur="1250" fill="hold">
                                          <p:stCondLst>
                                            <p:cond delay="0"/>
                                          </p:stCondLst>
                                        </p:cTn>
                                        <p:tgtEl>
                                          <p:spTgt spid="3"/>
                                        </p:tgtEl>
                                        <p:attrNameLst>
                                          <p:attrName>ppt_y</p:attrName>
                                        </p:attrNameLst>
                                      </p:cBhvr>
                                    </p:anim>
                                    <p:animRot by="21600000">
                                      <p:cBhvr>
                                        <p:cTn id="10" dur="1250" fill="hold">
                                          <p:stCondLst>
                                            <p:cond delay="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TotalTime>
  <Words>153</Words>
  <Application>Microsoft Office PowerPoint</Application>
  <PresentationFormat>Экран (4:3)</PresentationFormat>
  <Paragraphs>15</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Открытая</vt:lpstr>
      <vt:lpstr>Fencing</vt:lpstr>
      <vt:lpstr>Презентация PowerPoint</vt:lpstr>
      <vt:lpstr>History</vt:lpstr>
      <vt:lpstr>Universities and schools</vt:lpstr>
      <vt:lpstr>Презентация PowerPoint</vt:lpstr>
      <vt:lpstr>Презентация PowerPoint</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Fencing</dc:title>
  <dc:creator>Саша</dc:creator>
  <cp:lastModifiedBy>Саша</cp:lastModifiedBy>
  <cp:revision>5</cp:revision>
  <dcterms:created xsi:type="dcterms:W3CDTF">2014-05-15T16:19:29Z</dcterms:created>
  <dcterms:modified xsi:type="dcterms:W3CDTF">2014-05-15T17:06:40Z</dcterms:modified>
</cp:coreProperties>
</file>